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xml" ContentType="application/vnd.openxmlformats-officedocument.presentationml.tags+xml"/>
  <Override PartName="/ppt/notesSlides/notesSlide3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98403" r:id="rId4"/>
  </p:sldMasterIdLst>
  <p:notesMasterIdLst>
    <p:notesMasterId r:id="rId39"/>
  </p:notesMasterIdLst>
  <p:handoutMasterIdLst>
    <p:handoutMasterId r:id="rId40"/>
  </p:handoutMasterIdLst>
  <p:sldIdLst>
    <p:sldId id="296" r:id="rId5"/>
    <p:sldId id="297" r:id="rId6"/>
    <p:sldId id="298" r:id="rId7"/>
    <p:sldId id="299" r:id="rId8"/>
    <p:sldId id="300" r:id="rId9"/>
    <p:sldId id="302" r:id="rId10"/>
    <p:sldId id="344" r:id="rId11"/>
    <p:sldId id="303" r:id="rId12"/>
    <p:sldId id="304" r:id="rId13"/>
    <p:sldId id="305" r:id="rId14"/>
    <p:sldId id="306" r:id="rId15"/>
    <p:sldId id="307" r:id="rId16"/>
    <p:sldId id="308" r:id="rId17"/>
    <p:sldId id="309" r:id="rId18"/>
    <p:sldId id="310" r:id="rId19"/>
    <p:sldId id="311" r:id="rId20"/>
    <p:sldId id="312" r:id="rId21"/>
    <p:sldId id="313" r:id="rId22"/>
    <p:sldId id="314" r:id="rId23"/>
    <p:sldId id="315" r:id="rId24"/>
    <p:sldId id="316" r:id="rId25"/>
    <p:sldId id="317" r:id="rId26"/>
    <p:sldId id="318" r:id="rId27"/>
    <p:sldId id="319" r:id="rId28"/>
    <p:sldId id="320" r:id="rId29"/>
    <p:sldId id="321" r:id="rId30"/>
    <p:sldId id="322" r:id="rId31"/>
    <p:sldId id="323" r:id="rId32"/>
    <p:sldId id="324" r:id="rId33"/>
    <p:sldId id="325" r:id="rId34"/>
    <p:sldId id="340" r:id="rId35"/>
    <p:sldId id="341" r:id="rId36"/>
    <p:sldId id="342" r:id="rId37"/>
    <p:sldId id="343"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verview" id="{C7BFF218-DC71-47DD-9C14-81BF18690AFE}">
          <p14:sldIdLst>
            <p14:sldId id="296"/>
            <p14:sldId id="297"/>
            <p14:sldId id="298"/>
            <p14:sldId id="299"/>
            <p14:sldId id="300"/>
            <p14:sldId id="302"/>
            <p14:sldId id="344"/>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40"/>
            <p14:sldId id="341"/>
            <p14:sldId id="342"/>
            <p14:sldId id="34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8" name="Author" initials="A" lastIdx="0" clrIdx="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3BC4"/>
    <a:srgbClr val="9F50C5"/>
    <a:srgbClr val="9756C5"/>
    <a:srgbClr val="8E5CC5"/>
    <a:srgbClr val="8661C5"/>
    <a:srgbClr val="8DE971"/>
    <a:srgbClr val="FFB3BB"/>
    <a:srgbClr val="F4364C"/>
    <a:srgbClr val="FFE399"/>
    <a:srgbClr val="FFB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205C7D-B24A-45F8-B4E3-F866478DA135}" v="27" dt="2025-09-12T16:55:48.0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14" autoAdjust="0"/>
  </p:normalViewPr>
  <p:slideViewPr>
    <p:cSldViewPr snapToGrid="0">
      <p:cViewPr varScale="1">
        <p:scale>
          <a:sx n="81" d="100"/>
          <a:sy n="81" d="100"/>
        </p:scale>
        <p:origin x="684" y="30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338152F-7930-E7C2-52AD-F6A05C9D8A8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C50371A-0D18-680A-0C08-ABE130D018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04D8240-2ECF-4468-9BEA-231A5A376669}" type="datetimeFigureOut">
              <a:rPr lang="en-US" smtClean="0"/>
              <a:t>9/12/2025</a:t>
            </a:fld>
            <a:endParaRPr lang="en-US"/>
          </a:p>
        </p:txBody>
      </p:sp>
      <p:sp>
        <p:nvSpPr>
          <p:cNvPr id="4" name="Footer Placeholder 3">
            <a:extLst>
              <a:ext uri="{FF2B5EF4-FFF2-40B4-BE49-F238E27FC236}">
                <a16:creationId xmlns:a16="http://schemas.microsoft.com/office/drawing/2014/main" id="{877D4D47-3819-7047-F59D-34DF617F0D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D46CCF2-E652-E55B-614E-854DCF5210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60E463-2B31-4BCB-9649-37EB94C5C769}" type="slidenum">
              <a:rPr lang="en-US" smtClean="0"/>
              <a:t>‹#›</a:t>
            </a:fld>
            <a:endParaRPr lang="en-US"/>
          </a:p>
        </p:txBody>
      </p:sp>
    </p:spTree>
    <p:extLst>
      <p:ext uri="{BB962C8B-B14F-4D97-AF65-F5344CB8AC3E}">
        <p14:creationId xmlns:p14="http://schemas.microsoft.com/office/powerpoint/2010/main" val="46589641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B4E73-17E7-406A-A347-A74717F43AD8}" type="datetimeFigureOut">
              <a:rPr lang="en-US" smtClean="0"/>
              <a:t>9/12/2025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F43AC-C579-4519-988E-910819434F4E}" type="slidenum">
              <a:rPr lang="en-US" smtClean="0"/>
              <a:t>‹#›</a:t>
            </a:fld>
            <a:endParaRPr lang="en-US"/>
          </a:p>
        </p:txBody>
      </p:sp>
    </p:spTree>
    <p:extLst>
      <p:ext uri="{BB962C8B-B14F-4D97-AF65-F5344CB8AC3E}">
        <p14:creationId xmlns:p14="http://schemas.microsoft.com/office/powerpoint/2010/main" val="4264476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Excel is a rich product with an incredible amount of functionality – so many different features that it can sometimes be challenging to know where to start for how to take advantage of them as part of your workflow. </a:t>
            </a:r>
            <a:br>
              <a:rPr lang="en-US"/>
            </a:br>
            <a:br>
              <a:rPr lang="en-US"/>
            </a:br>
            <a:r>
              <a:rPr lang="en-US"/>
              <a:t>Building on that, Microsoft 365 Copilot in Excel adds even more functionality that’s useful for people who use Excel regularly for their work and those just getting started.</a:t>
            </a:r>
          </a:p>
          <a:p>
            <a:endParaRPr lang="en-US"/>
          </a:p>
          <a:p>
            <a:r>
              <a:rPr lang="en-US"/>
              <a:t>This presentation is intended to help you get an idea of how Copilot can be used in Excel to improve your workflows – how to take advantage of more of that rich functionality in Excel, and how to save time and be more efficient.</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98565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51DD1-CF3D-2D0A-CD4F-91F42790E2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A19978-7D2E-6877-4A79-6E1C085D79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7EA935-8D48-018C-247E-4D0940364D5D}"/>
              </a:ext>
            </a:extLst>
          </p:cNvPr>
          <p:cNvSpPr>
            <a:spLocks noGrp="1"/>
          </p:cNvSpPr>
          <p:nvPr>
            <p:ph type="body" idx="1"/>
          </p:nvPr>
        </p:nvSpPr>
        <p:spPr/>
        <p:txBody>
          <a:bodyPr/>
          <a:lstStyle/>
          <a:p>
            <a:r>
              <a:rPr lang="en-US" dirty="0"/>
              <a:t>Here are some tips and tricks to get the most out of Copilot in Excel: </a:t>
            </a:r>
            <a:br>
              <a:rPr lang="en-US" dirty="0"/>
            </a:br>
            <a:br>
              <a:rPr lang="en-US" dirty="0"/>
            </a:br>
            <a:r>
              <a:rPr lang="en-US" dirty="0"/>
              <a:t>“Multi-Turn” refers to the idea of having a conversation with Copilot in the chat pane – which is quite a different experience from clicking menus and buttons!</a:t>
            </a:r>
          </a:p>
          <a:p>
            <a:endParaRPr lang="en-US" dirty="0"/>
          </a:p>
          <a:p>
            <a:r>
              <a:rPr lang="en-US" dirty="0"/>
              <a:t>For example, if you don’t get the answer you wanted in your first prompt, try following up with more clarification or request changes – see the left-hand screenshot here for an example, where the first prompt was about sales volume for a specific filter, and after Copilot returned the response, the user asked for that information to be shown as a pie chart. Copilot keeps track of your conversation and knows what the word “that” meant in “Can you show that as a pie chart”.</a:t>
            </a:r>
          </a:p>
          <a:p>
            <a:endParaRPr lang="en-US" dirty="0"/>
          </a:p>
          <a:p>
            <a:r>
              <a:rPr lang="en-US" dirty="0"/>
              <a:t>Conversations are also helpful for helping the Large Language Model that powers Copilot learn what you want – if you don’t like Copilot’s first response, try saying “Actually instead of that, can you do &lt;this&gt; instead”.</a:t>
            </a:r>
          </a:p>
          <a:p>
            <a:endParaRPr lang="en-US" dirty="0"/>
          </a:p>
          <a:p>
            <a:r>
              <a:rPr lang="en-US" dirty="0"/>
              <a:t>Also be aware that previous prompts you wrote plus Copilot’s responses to those prompts have all informed Copilot’s most recent response – sometimes, that may not be what you want, in which case just start a new chat thread to start fresh. </a:t>
            </a:r>
          </a:p>
          <a:p>
            <a:endParaRPr lang="en-US" dirty="0"/>
          </a:p>
        </p:txBody>
      </p:sp>
      <p:sp>
        <p:nvSpPr>
          <p:cNvPr id="4" name="Header Placeholder 3">
            <a:extLst>
              <a:ext uri="{FF2B5EF4-FFF2-40B4-BE49-F238E27FC236}">
                <a16:creationId xmlns:a16="http://schemas.microsoft.com/office/drawing/2014/main" id="{23E3F97C-4AA6-B2DE-B773-5D6F694323D6}"/>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E4CB3344-D2C2-5B9D-E1E3-C1DE17BC8E28}"/>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92613F12-5833-A9E3-3D15-93229BB094BF}"/>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2A0BCFB7-07D2-344B-BCA4-3F3A3D2FBC4E}"/>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58047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3B930-6D11-BF52-650E-020C29B5A4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890D61-FBCB-FE1F-32F5-E3A38D62B1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1C6B30-7CAF-6629-4139-2C9910771DB9}"/>
              </a:ext>
            </a:extLst>
          </p:cNvPr>
          <p:cNvSpPr>
            <a:spLocks noGrp="1"/>
          </p:cNvSpPr>
          <p:nvPr>
            <p:ph type="body" idx="1"/>
          </p:nvPr>
        </p:nvSpPr>
        <p:spPr/>
        <p:txBody>
          <a:bodyPr/>
          <a:lstStyle/>
          <a:p>
            <a:r>
              <a:rPr lang="en-US" dirty="0"/>
              <a:t>Another tip for using Copilot if it’s not doing what you want – try asking Copilot “WHY” or “HOW” questions about your task, instead of asking Copilot to do the task for you. </a:t>
            </a:r>
          </a:p>
          <a:p>
            <a:endParaRPr lang="en-US" dirty="0"/>
          </a:p>
          <a:p>
            <a:r>
              <a:rPr lang="en-US" dirty="0"/>
              <a:t>Rephrasing your prompt with different words can also be helpful if it doesn’t seem to be understanding what you want. Although it may seem counter-intuitive, sometimes adding *more* detail and words helps Copilot better understand what you’re looking for.</a:t>
            </a:r>
          </a:p>
          <a:p>
            <a:endParaRPr lang="en-US" dirty="0"/>
          </a:p>
          <a:p>
            <a:r>
              <a:rPr lang="en-US" dirty="0"/>
              <a:t>Most of the examples we are going to explore are focused on Excel and will work best in App Skills, but remember that chat opens the door to all of your work data and information </a:t>
            </a:r>
            <a:r>
              <a:rPr lang="en-US"/>
              <a:t>on the web.</a:t>
            </a:r>
            <a:endParaRPr lang="en-US" dirty="0"/>
          </a:p>
          <a:p>
            <a:endParaRPr lang="en-US" dirty="0"/>
          </a:p>
        </p:txBody>
      </p:sp>
      <p:sp>
        <p:nvSpPr>
          <p:cNvPr id="4" name="Header Placeholder 3">
            <a:extLst>
              <a:ext uri="{FF2B5EF4-FFF2-40B4-BE49-F238E27FC236}">
                <a16:creationId xmlns:a16="http://schemas.microsoft.com/office/drawing/2014/main" id="{15B00C23-112A-34DC-48B7-AD9F7E32B361}"/>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6904E7F1-316A-C8E2-E91E-3E3D6DC6DAA3}"/>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77E419F6-025C-BFE3-F39D-82D098E201D6}"/>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CEA8FEFC-1535-D8F0-118A-AA3D8BA904D6}"/>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2977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808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D87BD-8850-E5E0-E118-76B9D9CE36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442F93-C940-DB57-E379-C5AEC3F379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46A79F-C17A-D8AD-12B1-68B49124AD3A}"/>
              </a:ext>
            </a:extLst>
          </p:cNvPr>
          <p:cNvSpPr>
            <a:spLocks noGrp="1"/>
          </p:cNvSpPr>
          <p:nvPr>
            <p:ph type="body" idx="1"/>
          </p:nvPr>
        </p:nvSpPr>
        <p:spPr/>
        <p:txBody>
          <a:bodyPr/>
          <a:lstStyle/>
          <a:p>
            <a:r>
              <a:rPr lang="en-US" dirty="0"/>
              <a:t>One of the parts of Excel that Copilot can help you with is with formulas – writing them, explaining them, troubleshooting errors, and so on. </a:t>
            </a:r>
          </a:p>
          <a:p>
            <a:endParaRPr lang="en-US" dirty="0"/>
          </a:p>
          <a:p>
            <a:r>
              <a:rPr lang="en-US" dirty="0"/>
              <a:t>This slide shows a few specific examples of some of those use cases as an introduction.</a:t>
            </a:r>
          </a:p>
          <a:p>
            <a:endParaRPr lang="en-US" dirty="0"/>
          </a:p>
          <a:p>
            <a:r>
              <a:rPr lang="en-US" dirty="0"/>
              <a:t>These prompts will work in either Chat or App Skills.</a:t>
            </a:r>
          </a:p>
          <a:p>
            <a:endParaRPr lang="en-US" dirty="0"/>
          </a:p>
        </p:txBody>
      </p:sp>
      <p:sp>
        <p:nvSpPr>
          <p:cNvPr id="4" name="Header Placeholder 3">
            <a:extLst>
              <a:ext uri="{FF2B5EF4-FFF2-40B4-BE49-F238E27FC236}">
                <a16:creationId xmlns:a16="http://schemas.microsoft.com/office/drawing/2014/main" id="{291BC4DC-08F5-511A-EB76-B0498AFF73BE}"/>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A6086F7D-AD36-F436-75EB-286D300B6A30}"/>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D550C2BE-6D35-E760-C969-F202A3F79C99}"/>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4CF47FF3-B6BD-44D4-D6AC-ED9192AF3408}"/>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31188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1085C-1C13-0E73-357D-C17DED8B44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7A4F66-0C92-9C6B-D730-6202448DED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F0B578-3CD9-B3F8-2440-FB75807F1038}"/>
              </a:ext>
            </a:extLst>
          </p:cNvPr>
          <p:cNvSpPr>
            <a:spLocks noGrp="1"/>
          </p:cNvSpPr>
          <p:nvPr>
            <p:ph type="body" idx="1"/>
          </p:nvPr>
        </p:nvSpPr>
        <p:spPr/>
        <p:txBody>
          <a:bodyPr/>
          <a:lstStyle/>
          <a:p>
            <a:r>
              <a:rPr lang="en-US" dirty="0"/>
              <a:t>Another thing Copilot can help you with in Excel is analyzing and visualizing your data – summarizing survey verbatims, creating charts, using conditional formatting, and so on.</a:t>
            </a:r>
          </a:p>
          <a:p>
            <a:endParaRPr lang="en-US" dirty="0"/>
          </a:p>
          <a:p>
            <a:r>
              <a:rPr lang="en-US" dirty="0"/>
              <a:t>This slide shows a few specific examples of some of those use cases as an introduction – later slides have more examples that also show the sample data used.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prompts will work in either Chat or App Skills. But if you want to add the chart to your spreadsheet you should use App Skills.</a:t>
            </a:r>
          </a:p>
          <a:p>
            <a:endParaRPr lang="en-US" dirty="0"/>
          </a:p>
        </p:txBody>
      </p:sp>
      <p:sp>
        <p:nvSpPr>
          <p:cNvPr id="4" name="Header Placeholder 3">
            <a:extLst>
              <a:ext uri="{FF2B5EF4-FFF2-40B4-BE49-F238E27FC236}">
                <a16:creationId xmlns:a16="http://schemas.microsoft.com/office/drawing/2014/main" id="{AD279914-5AC3-B573-AD30-81D791FC264C}"/>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08C4EAA9-9B3E-10FB-3A8F-D89CD6B5F9A7}"/>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3CFEC552-A376-D587-8227-C5475F9EA465}"/>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1C34D27A-FB6A-C994-458C-66ED40C05024}"/>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111606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75542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CC816-A379-D78D-A8B6-8C72F79614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AFC114-0074-9339-9142-4AD28B24E0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EB1AF0-34CD-469F-7E89-65CFE7011EB0}"/>
              </a:ext>
            </a:extLst>
          </p:cNvPr>
          <p:cNvSpPr>
            <a:spLocks noGrp="1"/>
          </p:cNvSpPr>
          <p:nvPr>
            <p:ph type="body" idx="1"/>
          </p:nvPr>
        </p:nvSpPr>
        <p:spPr/>
        <p:txBody>
          <a:bodyPr/>
          <a:lstStyle/>
          <a:p>
            <a:r>
              <a:rPr lang="en-US" dirty="0"/>
              <a:t>One common scenario for Excel is managing results from surveys. </a:t>
            </a:r>
          </a:p>
          <a:p>
            <a:endParaRPr lang="en-US" dirty="0"/>
          </a:p>
          <a:p>
            <a:r>
              <a:rPr lang="en-US" dirty="0"/>
              <a:t>With Copilot in Excel, you can now ask for summaries of text-heavy columns such as in this example, where there were verbatims from an HR onboarding survey for newly hired employees, and the user asked Copilot to summarize those verbatims to show the top 3 opportunities for improvement.</a:t>
            </a:r>
          </a:p>
          <a:p>
            <a:endParaRPr lang="en-US" dirty="0"/>
          </a:p>
          <a:p>
            <a:r>
              <a:rPr lang="en-US" dirty="0"/>
              <a:t>Also note that in this particular example, Copilot in Excel was used to </a:t>
            </a:r>
            <a:r>
              <a:rPr lang="en-US" i="1" dirty="0"/>
              <a:t>generate </a:t>
            </a:r>
            <a:r>
              <a:rPr lang="en-US" i="0" dirty="0"/>
              <a:t>the comments in this screenshot! </a:t>
            </a:r>
            <a:r>
              <a:rPr lang="en-US" i="0" dirty="0">
                <a:sym typeface="Wingdings" panose="05000000000000000000" pitchFamily="2" charset="2"/>
              </a:rPr>
              <a:t> To test that out yourself, ask Copilot to generate sample reviews for a particular product or business. Add details to describe the product or business, how long you want the reviews to be, how many you want to be positive vs negative, and give it guidance about including spelling errors. </a:t>
            </a:r>
            <a:endParaRPr lang="en-US" dirty="0"/>
          </a:p>
          <a:p>
            <a:endParaRPr lang="en-US" dirty="0"/>
          </a:p>
          <a:p>
            <a:r>
              <a:rPr lang="en-US" dirty="0"/>
              <a:t>This prompt will work in either Chat or App Skills. </a:t>
            </a:r>
          </a:p>
        </p:txBody>
      </p:sp>
      <p:sp>
        <p:nvSpPr>
          <p:cNvPr id="4" name="Slide Number Placeholder 3">
            <a:extLst>
              <a:ext uri="{FF2B5EF4-FFF2-40B4-BE49-F238E27FC236}">
                <a16:creationId xmlns:a16="http://schemas.microsoft.com/office/drawing/2014/main" id="{9944BDE5-88BC-8474-392D-D5129EFB933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8193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7D7C11-B56B-0415-83BC-9D35FBD538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80022-5476-7EBB-A3D8-83B40213A9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EFA092-9490-87E1-D53B-6FAB97595537}"/>
              </a:ext>
            </a:extLst>
          </p:cNvPr>
          <p:cNvSpPr>
            <a:spLocks noGrp="1"/>
          </p:cNvSpPr>
          <p:nvPr>
            <p:ph type="body" idx="1"/>
          </p:nvPr>
        </p:nvSpPr>
        <p:spPr/>
        <p:txBody>
          <a:bodyPr/>
          <a:lstStyle/>
          <a:p>
            <a:r>
              <a:rPr lang="en-US" dirty="0"/>
              <a:t>Another common scenario in Excel is that there may be a column with text in it where the text is structured in a certain way with tags or keywords, such as in this particular example where the subject of the class and the day of the week are enclosed in brackets. </a:t>
            </a:r>
          </a:p>
          <a:p>
            <a:endParaRPr lang="en-US" dirty="0"/>
          </a:p>
          <a:p>
            <a:r>
              <a:rPr lang="en-US" dirty="0"/>
              <a:t>If you have text like that in Excel, try asking Copilot to extract the text tags/keywords, and describe the structure of the data in your prompt. In this case, the user asked Copilot to “add a column that extracts the text between the first set of brackets in the science class list” and Copilot correctly pulled out the class subject.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prompt will work best in App Skills since you can update the workbook directly.</a:t>
            </a:r>
          </a:p>
          <a:p>
            <a:endParaRPr lang="en-US" dirty="0"/>
          </a:p>
          <a:p>
            <a:endParaRPr lang="en-US" dirty="0"/>
          </a:p>
        </p:txBody>
      </p:sp>
      <p:sp>
        <p:nvSpPr>
          <p:cNvPr id="4" name="Slide Number Placeholder 3">
            <a:extLst>
              <a:ext uri="{FF2B5EF4-FFF2-40B4-BE49-F238E27FC236}">
                <a16:creationId xmlns:a16="http://schemas.microsoft.com/office/drawing/2014/main" id="{97AAECEC-7C45-E1A2-F7AD-A0F0B1BE8A9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52573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4343F-DAD3-7EF1-06D3-A7CFFE1193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89D1DF-972C-C670-A329-6D7AAB5BE6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71269B-10BB-1CDF-5885-AA7FA4EFC69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Continuing on the theme of text in Excel, another common scenario is that there might be a column with a comma-separated value in it, such as this case where column B has a location. In this example you can see that the Location column does consistently use commas – but different locations are represented in different ways, such as “City, State” for locations in the US, “City, Province, Country” for Canada, “City, Singapore where the city is the same as the country, and “City, Country” for other examples. </a:t>
            </a:r>
            <a:br>
              <a:rPr lang="en-US" dirty="0"/>
            </a:br>
            <a:br>
              <a:rPr lang="en-US" dirty="0"/>
            </a:br>
            <a:r>
              <a:rPr lang="en-US" dirty="0"/>
              <a:t>With this prompt, the user asked Copilot to pull the Country out of the Location column into a separate column, and Copilot wrote a formula to dynamically do that. </a:t>
            </a:r>
            <a:br>
              <a:rPr lang="en-US" dirty="0"/>
            </a:br>
            <a:br>
              <a:rPr lang="en-US" dirty="0"/>
            </a:br>
            <a:r>
              <a:rPr lang="en-US" dirty="0"/>
              <a:t>An important note about this example: When Copilot is generating a new column with a formula in it, it uses a sampling of rows of your data to come up with a proposed formula – and depending on the sample it uses, it </a:t>
            </a:r>
            <a:r>
              <a:rPr lang="en-US" i="1" dirty="0"/>
              <a:t>may </a:t>
            </a:r>
            <a:r>
              <a:rPr lang="en-US" dirty="0"/>
              <a:t>not cover all of the possible cases. Adding more details to the prompt in this case helped Copilot understand exactly what to do – aka MOST of the time the country is the value after the last comma, but there was special handling required for a few types of locations, such as locations in the US.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prompt will work best in App Skills since you can update the workbook directly.</a:t>
            </a:r>
          </a:p>
          <a:p>
            <a:endParaRPr lang="en-US" dirty="0"/>
          </a:p>
        </p:txBody>
      </p:sp>
      <p:sp>
        <p:nvSpPr>
          <p:cNvPr id="4" name="Header Placeholder 3">
            <a:extLst>
              <a:ext uri="{FF2B5EF4-FFF2-40B4-BE49-F238E27FC236}">
                <a16:creationId xmlns:a16="http://schemas.microsoft.com/office/drawing/2014/main" id="{F5E1A8EF-1B03-1244-E9C8-E6D6E7D77B47}"/>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EC72ED57-6F0F-A8D1-9B12-DB55C8DC93AA}"/>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7AA02CDB-8A1A-F8EF-7179-42D4C16D7000}"/>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2CA9AAAC-8A30-04E0-D754-4DAE9028385A}"/>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156297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6E0D1-8C82-16DC-9DCB-FF7D2667BE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20E09E-336D-96DD-360E-C90FC5F16C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FA61CD-90E7-018D-BEFD-2E539B7684C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prompt will work best in App Skills since you can update the workbook directly.</a:t>
            </a:r>
          </a:p>
          <a:p>
            <a:endParaRPr lang="en-US" dirty="0"/>
          </a:p>
        </p:txBody>
      </p:sp>
      <p:sp>
        <p:nvSpPr>
          <p:cNvPr id="4" name="Header Placeholder 3">
            <a:extLst>
              <a:ext uri="{FF2B5EF4-FFF2-40B4-BE49-F238E27FC236}">
                <a16:creationId xmlns:a16="http://schemas.microsoft.com/office/drawing/2014/main" id="{5C69D57F-D90F-4421-8ED2-8B596E3F6B1A}"/>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BC9A664E-D42C-83F1-72C3-26B7168E82DB}"/>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BBA5EB8F-00DE-4205-072D-AEDE1C2FAD35}"/>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5E6E2B79-6F6A-80EA-CDAC-67544C8B5E64}"/>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74131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4DBA6-460D-D6F2-EB92-4494A972D2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F667F2-34B5-632F-ECD6-BDB5766404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2D6CD0-19F7-9F9C-1D5E-5EA69AECE723}"/>
              </a:ext>
            </a:extLst>
          </p:cNvPr>
          <p:cNvSpPr>
            <a:spLocks noGrp="1"/>
          </p:cNvSpPr>
          <p:nvPr>
            <p:ph type="body" idx="1"/>
          </p:nvPr>
        </p:nvSpPr>
        <p:spPr/>
        <p:txBody>
          <a:bodyPr/>
          <a:lstStyle/>
          <a:p>
            <a:r>
              <a:rPr lang="en-US" dirty="0"/>
              <a:t>Today we’re going to walk through the new look and feel of Copilot in Excel. What Microsoft did is bring the Copilot Chat interface you are used to using in the Copilot app and Edge browser into the apps for a consistent experience. As a licensed user you can still work with Copilot right in the document, but now you can also search for information across your Microsoft data and the web.</a:t>
            </a:r>
          </a:p>
          <a:p>
            <a:endParaRPr lang="en-US" dirty="0"/>
          </a:p>
          <a:p>
            <a:r>
              <a:rPr lang="en-US" dirty="0"/>
              <a:t>Although the chat interface is new we have preserved the old UI as App Skills. You can select between Chat and App Skills in the Copilot icon in the Ribbon. You also have the option to go directly to the Analyst agent for detailed analyses across documents.</a:t>
            </a:r>
          </a:p>
          <a:p>
            <a:endParaRPr lang="en-US" dirty="0"/>
          </a:p>
          <a:p>
            <a:r>
              <a:rPr lang="en-US" dirty="0"/>
              <a:t>What to use when</a:t>
            </a:r>
          </a:p>
          <a:p>
            <a:pPr marL="171450" indent="-171450">
              <a:buFont typeface="Arial" panose="020B0604020202020204" pitchFamily="34" charset="0"/>
              <a:buChar char="•"/>
            </a:pPr>
            <a:r>
              <a:rPr lang="en-US" dirty="0"/>
              <a:t>Chat – Ask questions about your document, from other work content, or from the web</a:t>
            </a:r>
          </a:p>
          <a:p>
            <a:pPr marL="171450" indent="-171450">
              <a:buFont typeface="Arial" panose="020B0604020202020204" pitchFamily="34" charset="0"/>
              <a:buChar char="•"/>
            </a:pPr>
            <a:r>
              <a:rPr lang="en-US" dirty="0"/>
              <a:t>App Skills – get AI assistance in working on your document</a:t>
            </a:r>
          </a:p>
          <a:p>
            <a:pPr marL="171450" indent="-171450">
              <a:buFont typeface="Arial" panose="020B0604020202020204" pitchFamily="34" charset="0"/>
              <a:buChar char="•"/>
            </a:pPr>
            <a:r>
              <a:rPr lang="en-US" dirty="0"/>
              <a:t>In-app skills – subset of App Skills that you can use right in the document on selected cells</a:t>
            </a:r>
          </a:p>
          <a:p>
            <a:pPr marL="171450" indent="-171450">
              <a:buFont typeface="Arial" panose="020B0604020202020204" pitchFamily="34" charset="0"/>
              <a:buChar char="•"/>
            </a:pPr>
            <a:r>
              <a:rPr lang="en-US" dirty="0"/>
              <a:t>Analyst agent – agent to help with deep analysis on this document or multiple documents </a:t>
            </a:r>
          </a:p>
        </p:txBody>
      </p:sp>
      <p:sp>
        <p:nvSpPr>
          <p:cNvPr id="4" name="Slide Number Placeholder 3">
            <a:extLst>
              <a:ext uri="{FF2B5EF4-FFF2-40B4-BE49-F238E27FC236}">
                <a16:creationId xmlns:a16="http://schemas.microsoft.com/office/drawing/2014/main" id="{E6A4A61A-1380-7F5F-2C93-9E3D1D1BA00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9163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85210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B47B2-8030-F468-1D61-FE5D7048BF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1C08DA-F1A2-85B4-3E40-FC6FB9C1B9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F2B764-74ED-BF78-A10D-7FBB9505A5E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have a dataset in Excel that has a list of names in the format “Lastname, </a:t>
            </a:r>
            <a:r>
              <a:rPr lang="en-US" dirty="0" err="1"/>
              <a:t>Firstname</a:t>
            </a:r>
            <a:r>
              <a:rPr lang="en-US" dirty="0"/>
              <a:t>” with a comma between them, you can ask Copilot to add a new column that shows the names in a different order such as “</a:t>
            </a:r>
            <a:r>
              <a:rPr lang="en-US" dirty="0" err="1"/>
              <a:t>Firstname</a:t>
            </a:r>
            <a:r>
              <a:rPr lang="en-US" dirty="0"/>
              <a:t> Lastname” with a space instead.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prompt will work best in App Skills since you can update the workbook directly.</a:t>
            </a:r>
          </a:p>
          <a:p>
            <a:endParaRPr lang="en-US" dirty="0"/>
          </a:p>
        </p:txBody>
      </p:sp>
      <p:sp>
        <p:nvSpPr>
          <p:cNvPr id="4" name="Header Placeholder 3">
            <a:extLst>
              <a:ext uri="{FF2B5EF4-FFF2-40B4-BE49-F238E27FC236}">
                <a16:creationId xmlns:a16="http://schemas.microsoft.com/office/drawing/2014/main" id="{CEC2B715-A913-9D57-6BB7-42BA96AEE7DA}"/>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F58A4C4A-4554-0373-C38B-7A2B12EAF76C}"/>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0EB81B58-6BD9-3819-0A36-C43ECC6B832F}"/>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713E5F49-C95C-DA83-3736-F9960ADD227D}"/>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776149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87EDE-11A3-5E5E-4DDB-1250E94126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929D4F-9F59-2D75-D37E-95797CA794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422812-3E27-603B-403D-F03856BEF5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Another name-based example is around email addresses, which are often in the format of FirstName.LastName@domain.com. This prompt asks Copilot to separate the email address into separate columns for first and last names, and Copilot figured out the structure of the email addresses in order to do this.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prompt will work best in App Skills since you can update the workbook directly.</a:t>
            </a:r>
          </a:p>
          <a:p>
            <a:endParaRPr lang="en-US" dirty="0"/>
          </a:p>
        </p:txBody>
      </p:sp>
      <p:sp>
        <p:nvSpPr>
          <p:cNvPr id="4" name="Header Placeholder 3">
            <a:extLst>
              <a:ext uri="{FF2B5EF4-FFF2-40B4-BE49-F238E27FC236}">
                <a16:creationId xmlns:a16="http://schemas.microsoft.com/office/drawing/2014/main" id="{8E913525-366B-66DC-0D0F-7D68482CDD02}"/>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27138799-1D81-D6BE-7067-68F238096739}"/>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8B4A90AF-366B-89B3-102C-7153C7F2C454}"/>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D5FD9834-7BA5-30A9-04DA-E52203E83731}"/>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6657092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245415-A79A-695F-2B5A-E1C7B5754B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66DF1E-E240-52D3-CA36-DAC4F4A89A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7D894D-C0B9-584E-2B3E-DABC1AEBC55A}"/>
              </a:ext>
            </a:extLst>
          </p:cNvPr>
          <p:cNvSpPr>
            <a:spLocks noGrp="1"/>
          </p:cNvSpPr>
          <p:nvPr>
            <p:ph type="body" idx="1"/>
          </p:nvPr>
        </p:nvSpPr>
        <p:spPr/>
        <p:txBody>
          <a:bodyPr/>
          <a:lstStyle/>
          <a:p>
            <a:r>
              <a:rPr lang="en-US" dirty="0"/>
              <a:t>Another way to take advantage of Copilot in Excel is with explaining a formula in an existing workbook, or asking for examples of how to use specific Excel formulas.</a:t>
            </a:r>
          </a:p>
          <a:p>
            <a:endParaRPr lang="en-US" dirty="0"/>
          </a:p>
          <a:p>
            <a:r>
              <a:rPr lang="en-US" dirty="0"/>
              <a:t>You can also give Copilot additional details in the prompt to explain exactly what you mean – for example if you want to know how to use a particular formula in more detail, try explaining the conditions you want the formula to handle, such as referencing a cell two columns to the left.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prompt will work in either Chat or App Skills</a:t>
            </a:r>
          </a:p>
          <a:p>
            <a:endParaRPr lang="en-US" dirty="0"/>
          </a:p>
        </p:txBody>
      </p:sp>
      <p:sp>
        <p:nvSpPr>
          <p:cNvPr id="4" name="Header Placeholder 3">
            <a:extLst>
              <a:ext uri="{FF2B5EF4-FFF2-40B4-BE49-F238E27FC236}">
                <a16:creationId xmlns:a16="http://schemas.microsoft.com/office/drawing/2014/main" id="{19ABEF19-BF20-A98C-FFAB-03BAEBD90D61}"/>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BF3A6D40-2907-8483-F526-756D15CB9734}"/>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C90C591B-7421-F4C7-FF19-4A2518D87ABC}"/>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B800541F-FCDC-CADE-E831-A06EB11EBEE6}"/>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008127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9303C-C17C-FFDC-60AA-2ABF0AAA38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A469D9-64BF-6B38-78BD-310F31B475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3C59AB-C4A5-AD9F-DB9D-BBDA5E66021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XLOOKUP is a really powerful formula for linking information across worksheets or across different data ranges on the same worksheet. </a:t>
            </a:r>
            <a:br>
              <a:rPr lang="en-US" dirty="0"/>
            </a:br>
            <a:br>
              <a:rPr lang="en-US" dirty="0"/>
            </a:br>
            <a:r>
              <a:rPr lang="en-US" dirty="0"/>
              <a:t>With Copilot, however, you don’t have to be an expert with using XLOOKUP to use it.</a:t>
            </a:r>
            <a:br>
              <a:rPr lang="en-US" dirty="0"/>
            </a:br>
            <a:br>
              <a:rPr lang="en-US" dirty="0"/>
            </a:br>
            <a:r>
              <a:rPr lang="en-US" dirty="0"/>
              <a:t>In this example, the user wanted to convert the Revenue in column E which was in local currencies into a common currency (USD), and so the prompt told Copilot where to look up the Exchange Rates for the currency conversion in natural language – and Copilot wrote the formula for them.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prompt will work best in App Skills since you can update the workbook directly.</a:t>
            </a:r>
          </a:p>
          <a:p>
            <a:endParaRPr lang="en-US" dirty="0"/>
          </a:p>
        </p:txBody>
      </p:sp>
      <p:sp>
        <p:nvSpPr>
          <p:cNvPr id="4" name="Header Placeholder 3">
            <a:extLst>
              <a:ext uri="{FF2B5EF4-FFF2-40B4-BE49-F238E27FC236}">
                <a16:creationId xmlns:a16="http://schemas.microsoft.com/office/drawing/2014/main" id="{CA119295-67B8-D925-6280-7184D8392D64}"/>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7E661BA4-5A3D-3F60-7A64-63B0A12D7D47}"/>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5F125F5D-7939-5379-804C-5852817145D3}"/>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26715D31-4EC8-953B-1E7F-2F715AC6E997}"/>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827804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8736BB-02E8-28C1-E438-E00CB2E440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91421-E24C-AE9D-FFA0-B03951EED4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F42172-F742-05E8-4044-C9E8B13E9A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really simple example to illustrate the broader capability of having Copilot </a:t>
            </a:r>
            <a:r>
              <a:rPr lang="en-US" i="1" dirty="0"/>
              <a:t>create</a:t>
            </a:r>
            <a:r>
              <a:rPr lang="en-US" i="0" dirty="0"/>
              <a:t> Pivot Charts. </a:t>
            </a:r>
            <a:br>
              <a:rPr lang="en-US" i="0" dirty="0"/>
            </a:br>
            <a:br>
              <a:rPr lang="en-US" i="0" dirty="0"/>
            </a:br>
            <a:r>
              <a:rPr lang="en-US" i="0" dirty="0"/>
              <a:t>In this case the prompt asks for a column chart </a:t>
            </a:r>
            <a:r>
              <a:rPr lang="en-US" i="1" dirty="0"/>
              <a:t>and</a:t>
            </a:r>
            <a:r>
              <a:rPr lang="en-US" i="0" dirty="0"/>
              <a:t> asks for it to be filtered to only two values – but the user could have asked for a different type of chart (such as a pie chart in this case, or a line chart showing a trend over time for a different dataset), or they could have asked for different filters.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prompt will work in App Skills.</a:t>
            </a:r>
          </a:p>
          <a:p>
            <a:endParaRPr lang="en-US" dirty="0"/>
          </a:p>
        </p:txBody>
      </p:sp>
      <p:sp>
        <p:nvSpPr>
          <p:cNvPr id="4" name="Header Placeholder 3">
            <a:extLst>
              <a:ext uri="{FF2B5EF4-FFF2-40B4-BE49-F238E27FC236}">
                <a16:creationId xmlns:a16="http://schemas.microsoft.com/office/drawing/2014/main" id="{EF62F1F9-C6FD-573A-FF58-FD7A37BD2CDD}"/>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27DF838A-DB70-9F8F-8AB6-1F07A6C9FB5C}"/>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8055E822-B730-AB47-0E83-B13C7D2DDDDF}"/>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48D89C9B-CCB2-3D99-F80B-F7E3E58D50FC}"/>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0147856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4287E-3B33-A0E6-2F2D-FED902719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526FE6-BB03-D038-42C8-7B94D063B3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F43F40-3FF2-E19D-1291-28BE64B1F24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here’s a more real-world example – the prompt of “show sales volume by county” for this dataset didn’t specify which kind of chart and Copilot decided that a bar chart was the best way to represent this particular data. The user can click “Add to a new sheet” which would add a new worksheet with that Pivot Chart on it.</a:t>
            </a:r>
            <a:br>
              <a:rPr lang="en-US" dirty="0"/>
            </a:br>
            <a:br>
              <a:rPr lang="en-US" dirty="0"/>
            </a:br>
            <a:r>
              <a:rPr lang="en-US" dirty="0"/>
              <a:t>Or the user could ask for a table that’s grouped by one of the values in the data, such as County in this case. </a:t>
            </a:r>
          </a:p>
          <a:p>
            <a:endParaRPr lang="en-US" dirty="0"/>
          </a:p>
          <a:p>
            <a:r>
              <a:rPr lang="en-US" dirty="0"/>
              <a:t>You can create visualization in both Chat and App Skills. Chat will create an image that you can copy into another document. App Skill can insert the chart into your spreadsheet.</a:t>
            </a:r>
          </a:p>
        </p:txBody>
      </p:sp>
      <p:sp>
        <p:nvSpPr>
          <p:cNvPr id="4" name="Header Placeholder 3">
            <a:extLst>
              <a:ext uri="{FF2B5EF4-FFF2-40B4-BE49-F238E27FC236}">
                <a16:creationId xmlns:a16="http://schemas.microsoft.com/office/drawing/2014/main" id="{D782A70A-E59C-916F-B3F6-018926D184AE}"/>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6CE0ED48-702D-C739-2A23-3D98067F8594}"/>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4375D607-B311-1437-02AE-5E114C993F2D}"/>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6FCEC391-75F8-9F29-9B7E-66848274DF85}"/>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432573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34FA8-85A2-08C8-D5CD-D66684CF72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C12C4D-E955-BAEC-48C2-921A82A86E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1DCBB7-6FBC-49CF-7417-05ED5C892D6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Copilot in Excel can also help you create conditional formatting rules to dynamically add color to your worksheet – such as in this case where the user is working on filling out some data and wants to use color as a way to indicate where the data entry isn’t complete, so they ask Copilot to highlight empty values. </a:t>
            </a:r>
            <a:br>
              <a:rPr lang="en-US" dirty="0"/>
            </a:br>
            <a:br>
              <a:rPr lang="en-US" dirty="0"/>
            </a:br>
            <a:r>
              <a:rPr lang="en-US" dirty="0"/>
              <a:t>Note that this is a conditional formatting rule, so it’s dynamic – once that rule is applied to the table or range, if you were to delete the value in another cell, it would then be highlighted since it would be empty. </a:t>
            </a:r>
          </a:p>
          <a:p>
            <a:endParaRPr lang="en-US" dirty="0"/>
          </a:p>
          <a:p>
            <a:r>
              <a:rPr lang="en-US" dirty="0"/>
              <a:t>This prompt will work best in App Skills.</a:t>
            </a:r>
          </a:p>
        </p:txBody>
      </p:sp>
      <p:sp>
        <p:nvSpPr>
          <p:cNvPr id="4" name="Header Placeholder 3">
            <a:extLst>
              <a:ext uri="{FF2B5EF4-FFF2-40B4-BE49-F238E27FC236}">
                <a16:creationId xmlns:a16="http://schemas.microsoft.com/office/drawing/2014/main" id="{91AE93DE-B25C-C95C-A299-03AC296843F3}"/>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0EC8DF64-5F21-0C31-C211-80986B8D3012}"/>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FBE02B05-5F8D-172D-5334-3AE9DCE6101A}"/>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ED86EFFF-B880-B6DE-715C-469622FEEEE9}"/>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806715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BB9885-EC79-6677-8EB0-0FFB893149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EA88EA-8E07-C7EC-8769-5577A33BE5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DC315-8587-45F7-D66A-B36CCFFD956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Building on the previous scenario, you can also have Copilot create a conditional formatting rule to highlight </a:t>
            </a:r>
            <a:r>
              <a:rPr lang="en-US" i="1" dirty="0"/>
              <a:t>duplicate</a:t>
            </a:r>
            <a:r>
              <a:rPr lang="en-US" i="0" dirty="0"/>
              <a:t> values – and in this case, the user’s prompt asked for that rule to be scoped to only the Launch Date column. </a:t>
            </a:r>
            <a:br>
              <a:rPr lang="en-US" i="0" dirty="0"/>
            </a:br>
            <a:br>
              <a:rPr lang="en-US" i="0" dirty="0"/>
            </a:br>
            <a:r>
              <a:rPr lang="en-US" i="0" dirty="0"/>
              <a:t>You can also specify what color you want in the prompt, such as ‘red’ in this case. </a:t>
            </a:r>
            <a:br>
              <a:rPr lang="en-US" i="0" dirty="0"/>
            </a:br>
            <a:br>
              <a:rPr lang="en-US" i="0" dirty="0"/>
            </a:br>
            <a:r>
              <a:rPr lang="en-US" i="0" dirty="0"/>
              <a:t>If you want Copilot to change the color of the </a:t>
            </a:r>
            <a:r>
              <a:rPr lang="en-US" i="1" dirty="0"/>
              <a:t>text</a:t>
            </a:r>
            <a:r>
              <a:rPr lang="en-US" i="0" dirty="0"/>
              <a:t> instead of the cell fill color, then the prompt could be tweaked to say “highlight </a:t>
            </a:r>
            <a:r>
              <a:rPr lang="en-US" i="0" u="sng" dirty="0"/>
              <a:t>the text of</a:t>
            </a:r>
            <a:r>
              <a:rPr lang="en-US" i="0" dirty="0"/>
              <a:t> duplicate values in launch date red”</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prompt will work best in App Skills.</a:t>
            </a:r>
          </a:p>
          <a:p>
            <a:endParaRPr lang="en-US" dirty="0"/>
          </a:p>
        </p:txBody>
      </p:sp>
      <p:sp>
        <p:nvSpPr>
          <p:cNvPr id="4" name="Header Placeholder 3">
            <a:extLst>
              <a:ext uri="{FF2B5EF4-FFF2-40B4-BE49-F238E27FC236}">
                <a16:creationId xmlns:a16="http://schemas.microsoft.com/office/drawing/2014/main" id="{024FC2B8-73EF-416E-A7F8-C4C12B31A255}"/>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BF779A03-BEAD-15C8-DCEC-F883CB43C609}"/>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E2441BB2-5C26-1B32-2D5B-84C5FE2541F8}"/>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85F8E59E-7E23-6036-8DD1-351116C6B165}"/>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9036918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48F13-395E-ED23-5321-7ABDA60AA6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997FAD-1676-BDCF-4BD9-EC82FED03E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BDD10A-29E9-1EC3-4FF6-D4C7C13074B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continuing to build on that example, another way to use Copilot to create Conditional Formatting rules is to make it easier to have certain values ‘pop’ visually with color – such as in this case where the data has a set of columns with Yes/No values in them, and the user wants to focus on the ones that have “Yes” in them.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prompt will work best in App Skills.</a:t>
            </a:r>
          </a:p>
          <a:p>
            <a:endParaRPr lang="en-US" dirty="0"/>
          </a:p>
        </p:txBody>
      </p:sp>
      <p:sp>
        <p:nvSpPr>
          <p:cNvPr id="4" name="Header Placeholder 3">
            <a:extLst>
              <a:ext uri="{FF2B5EF4-FFF2-40B4-BE49-F238E27FC236}">
                <a16:creationId xmlns:a16="http://schemas.microsoft.com/office/drawing/2014/main" id="{B18C40F0-4F49-9CFB-1F30-7B43EB10CB12}"/>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EB1FA85E-3E76-CFF3-2A67-2AA654D50FBF}"/>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7370A3E0-B634-B678-D321-658A353D8073}"/>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E3D35130-3A49-F33F-B6F1-C171E6AD28C7}"/>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72617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 use Copilot Chat, your Excel file must be saved in the cloud (OneDrive or SharePoint) with AutoSave turned on. </a:t>
            </a:r>
          </a:p>
          <a:p>
            <a:endParaRPr lang="en-US"/>
          </a:p>
          <a:p>
            <a:r>
              <a:rPr lang="en-US"/>
              <a:t>Open Copilot Chat from the ribbon—look for the Copilot icon. The Copilot icon has three selections. You can open Chat, go straight to the Analyst agent, or open App Skills. We’re going to focus on Chat for the moment, but Analyst agent is an agent that Microsoft developed to help perform deep analysis across data sets. Apps Skills lets you interact with your Excel spreadsheet from the chat pane.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navigation panel lets you access agents and your conversation history. If you want to continue an old chat or reference information Copilot previously provided you can find that here. When you access an agent you will leave Copilot Chat and interact with that agent. You’ll need to go back to the Navigation panel if you want to use Copilot Chat again.</a:t>
            </a:r>
          </a:p>
          <a:p>
            <a:endParaRPr lang="en-US"/>
          </a:p>
          <a:p>
            <a:r>
              <a:rPr lang="en-US"/>
              <a:t>Once you have the Chat window open you’ll see there are a lot of options packed into a small space. But luckily the UI is consistent across all of your apps so you’ll only need to learn it once.</a:t>
            </a:r>
          </a:p>
          <a:p>
            <a:endParaRPr lang="en-US"/>
          </a:p>
          <a:p>
            <a:r>
              <a:rPr lang="en-US"/>
              <a:t>The enterprise data protection shield means your data is secure. You can start a new chat, access more options (like feedback and controls), and close the chat when done. When you start a new chat you have the option to start a temporary chat that won’t be saved in your conversation history.</a:t>
            </a:r>
          </a:p>
          <a:p>
            <a:endParaRPr lang="en-US"/>
          </a:p>
          <a:p>
            <a:r>
              <a:rPr lang="en-US"/>
              <a:t>The prompt box is where you start your conversation—add content, files, or images to enrich your chat. You can also access specialized agents like Designer and use voice dictation. </a:t>
            </a:r>
          </a:p>
          <a:p>
            <a:endParaRPr lang="en-US"/>
          </a:p>
          <a:p>
            <a:r>
              <a:rPr lang="en-US"/>
              <a:t>Sample prompts are tailored to your document, with options to expand and see more.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24396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28114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E28B3-6405-3BD7-5B6B-CDD4ACE088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099778-0F54-FEB7-8B5D-B856F94EB7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45EE45-89AC-1096-F49D-0A86C44DC443}"/>
              </a:ext>
            </a:extLst>
          </p:cNvPr>
          <p:cNvSpPr>
            <a:spLocks noGrp="1"/>
          </p:cNvSpPr>
          <p:nvPr>
            <p:ph type="body" idx="1"/>
          </p:nvPr>
        </p:nvSpPr>
        <p:spPr/>
        <p:txBody>
          <a:bodyPr/>
          <a:lstStyle/>
          <a:p>
            <a:r>
              <a:rPr lang="en-US" dirty="0"/>
              <a:t>Think of Copilot like having an Excel encyclopedia in your pocket. </a:t>
            </a:r>
          </a:p>
          <a:p>
            <a:endParaRPr lang="en-US" dirty="0"/>
          </a:p>
          <a:p>
            <a:r>
              <a:rPr lang="en-US" dirty="0"/>
              <a:t>If you can’t remember how to do something in Excel </a:t>
            </a:r>
            <a:r>
              <a:rPr lang="en-US" i="1" dirty="0"/>
              <a:t>or</a:t>
            </a:r>
            <a:r>
              <a:rPr lang="en-US" i="0" dirty="0"/>
              <a:t> if you want to </a:t>
            </a:r>
            <a:r>
              <a:rPr lang="en-US" i="0" u="sng" dirty="0"/>
              <a:t>learn</a:t>
            </a:r>
            <a:r>
              <a:rPr lang="en-US" i="0" u="none" dirty="0"/>
              <a:t> how to do something in Excel, just ask Copilot! </a:t>
            </a:r>
          </a:p>
          <a:p>
            <a:endParaRPr lang="en-US" i="0" u="none" dirty="0"/>
          </a:p>
          <a:p>
            <a:r>
              <a:rPr lang="en-US" i="0" u="none" dirty="0"/>
              <a:t>Like in these examples: asking Copilot how to write a formula that forecasts revenue over time, or how to calculate the standard deviation, or about keyboard shortcuts.</a:t>
            </a:r>
            <a:endParaRPr lang="en-US" dirty="0"/>
          </a:p>
          <a:p>
            <a:endParaRPr lang="en-US" dirty="0"/>
          </a:p>
          <a:p>
            <a:r>
              <a:rPr lang="en-US" dirty="0"/>
              <a:t>You can use these prompts in Chat or App Skills.</a:t>
            </a:r>
          </a:p>
        </p:txBody>
      </p:sp>
      <p:sp>
        <p:nvSpPr>
          <p:cNvPr id="4" name="Header Placeholder 3">
            <a:extLst>
              <a:ext uri="{FF2B5EF4-FFF2-40B4-BE49-F238E27FC236}">
                <a16:creationId xmlns:a16="http://schemas.microsoft.com/office/drawing/2014/main" id="{848CDC90-30ED-C9E0-2BD2-F8C982929468}"/>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664AC3C6-5C18-4071-8E95-69810F85F68C}"/>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6901503F-0B41-1D82-4DC9-B7B78535F746}"/>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1D266E22-21A1-28CB-64FA-AE9D57C80FA8}"/>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020648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AB2DD-3262-1847-6CB7-8165A7516A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7AAF4D-2950-FD7E-AD90-A016F62440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A3E7C6-811B-044E-3233-0FAB4FD4DE4A}"/>
              </a:ext>
            </a:extLst>
          </p:cNvPr>
          <p:cNvSpPr>
            <a:spLocks noGrp="1"/>
          </p:cNvSpPr>
          <p:nvPr>
            <p:ph type="body" idx="1"/>
          </p:nvPr>
        </p:nvSpPr>
        <p:spPr/>
        <p:txBody>
          <a:bodyPr/>
          <a:lstStyle/>
          <a:p>
            <a:r>
              <a:rPr lang="en-US" dirty="0"/>
              <a:t>And lastly, a few more examples: </a:t>
            </a:r>
            <a:br>
              <a:rPr lang="en-US" dirty="0"/>
            </a:br>
            <a:br>
              <a:rPr lang="en-US" dirty="0"/>
            </a:br>
            <a:r>
              <a:rPr lang="en-US" dirty="0"/>
              <a:t>The left-most screenshot shows an example of a user explaining to Copilot what they’re trying to achieve and asking for help on how to do it. Copilot both explains how to structure the data and then provides a formula to work against that data. </a:t>
            </a:r>
            <a:br>
              <a:rPr lang="en-US" dirty="0"/>
            </a:br>
            <a:br>
              <a:rPr lang="en-US" dirty="0"/>
            </a:br>
            <a:r>
              <a:rPr lang="en-US" dirty="0"/>
              <a:t>Or in the middle screenshot, Copilot explains how to navigate the Excel user experience to access certain functionality in order to answer that user’s question. </a:t>
            </a:r>
          </a:p>
          <a:p>
            <a:endParaRPr lang="en-US" dirty="0"/>
          </a:p>
          <a:p>
            <a:r>
              <a:rPr lang="en-US" dirty="0"/>
              <a:t>Or in the right-most screenshot, think creatively about questions to ask Copilot around Excel – for heavy Excel users and enthusiasts, Copilot can be a really great way to get new ideas of how to get value out of Excel.</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use these prompts in Chat or App Skills.</a:t>
            </a:r>
          </a:p>
          <a:p>
            <a:endParaRPr lang="en-US" dirty="0"/>
          </a:p>
          <a:p>
            <a:endParaRPr lang="en-US" dirty="0"/>
          </a:p>
        </p:txBody>
      </p:sp>
      <p:sp>
        <p:nvSpPr>
          <p:cNvPr id="4" name="Header Placeholder 3">
            <a:extLst>
              <a:ext uri="{FF2B5EF4-FFF2-40B4-BE49-F238E27FC236}">
                <a16:creationId xmlns:a16="http://schemas.microsoft.com/office/drawing/2014/main" id="{5A7CF251-974B-C716-09E7-460D34845985}"/>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41E27B76-E17F-C3D1-66B4-77ABD0325EE2}"/>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51F861F8-76B1-E2DD-3568-E493928DE5A2}"/>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08E0F416-DC67-1799-9344-36D6F6638FD9}"/>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380734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shows the top skilling experiences for Microsoft 365 Copilot:</a:t>
            </a:r>
          </a:p>
          <a:p>
            <a:endParaRPr lang="en-US"/>
          </a:p>
          <a:p>
            <a:r>
              <a:rPr lang="en-US" b="1"/>
              <a:t>Copilot Academy </a:t>
            </a:r>
            <a:r>
              <a:rPr lang="en-US"/>
              <a:t>is a free training tool built on Viva Learning and available directly within your flow of work for all types of users. It is a centralized location which pulls in the best Copilot learning content into structured, consumable learning paths curated by Microsoft experts.</a:t>
            </a:r>
          </a:p>
          <a:p>
            <a:endParaRPr lang="en-US">
              <a:cs typeface="Calibri"/>
            </a:endParaRPr>
          </a:p>
          <a:p>
            <a:r>
              <a:rPr lang="en-US" b="1"/>
              <a:t>Microsoft Learn</a:t>
            </a:r>
            <a:r>
              <a:rPr lang="en-US"/>
              <a:t> is another free web resource for self-paced, on-demand training content and step-by-step exercises for users. The training content here is skewed towards more technical audiences.</a:t>
            </a:r>
          </a:p>
          <a:p>
            <a:endParaRPr lang="en-US"/>
          </a:p>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2793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you ask a question, Copilot will create a detailed response with references to files or websites used. </a:t>
            </a:r>
          </a:p>
          <a:p>
            <a:endParaRPr lang="en-US"/>
          </a:p>
          <a:p>
            <a:r>
              <a:rPr lang="en-US"/>
              <a:t>You can continue the conversation with multi-turn suggestions or ask follow-up questions in the prompt box. </a:t>
            </a:r>
          </a:p>
          <a:p>
            <a:endParaRPr lang="en-US"/>
          </a:p>
          <a:p>
            <a:r>
              <a:rPr lang="en-US"/>
              <a:t>Insert responses directly into your document, copy them to the clipboard, or share them with others. </a:t>
            </a:r>
          </a:p>
          <a:p>
            <a:endParaRPr lang="en-US"/>
          </a:p>
          <a:p>
            <a:r>
              <a:rPr lang="en-US"/>
              <a:t>Use the feedback buttons to let Microsoft know what works well or what could be improved.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9192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With more space there is an opportunity to include more information in the Chat options bar. This slide will help make it clear when and where items appear so that you can always find the UI elements you need.</a:t>
            </a:r>
          </a:p>
          <a:p>
            <a:endParaRPr lang="en-US"/>
          </a:p>
          <a:p>
            <a:r>
              <a:rPr lang="en-US"/>
              <a:t>Note that the chat title will only appear if you have already entered a prompt in the chat session.</a:t>
            </a:r>
          </a:p>
          <a:p>
            <a:endParaRPr lang="en-US"/>
          </a:p>
          <a:p>
            <a:r>
              <a:rPr lang="en-US"/>
              <a:t>You’ll notice that the work/web option can show up as words or as icons.</a:t>
            </a:r>
          </a:p>
          <a:p>
            <a:endParaRPr lang="en-US"/>
          </a:p>
          <a:p>
            <a:r>
              <a:rPr lang="en-US"/>
              <a:t>The other main change is that the way to create a temporary chat changes from a dropdown on the new chat button to a selection under More Options.</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8498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is a short 13 second demo of Copilot Chat in action. You can click on Tools to reference an agent such as Analyst to do complex analysis tasks.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4313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E6E31-4D9A-5119-91D5-8F6D3BD289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5CDDCE-15ED-33D6-20AD-0507521912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D1DBC1-A5D9-30DB-D97E-61E1706FEDA3}"/>
              </a:ext>
            </a:extLst>
          </p:cNvPr>
          <p:cNvSpPr>
            <a:spLocks noGrp="1"/>
          </p:cNvSpPr>
          <p:nvPr>
            <p:ph type="body" idx="1"/>
          </p:nvPr>
        </p:nvSpPr>
        <p:spPr/>
        <p:txBody>
          <a:bodyPr/>
          <a:lstStyle/>
          <a:p>
            <a:r>
              <a:rPr lang="en-US" b="0" dirty="0"/>
              <a:t>You can also open the App Skills chat pane to chat with Copilot about the document and receive more suggestions about how Copilot can help such as solving problems using Python code or adding PivotTables.</a:t>
            </a:r>
          </a:p>
          <a:p>
            <a:endParaRPr lang="en-US" b="0" dirty="0"/>
          </a:p>
          <a:p>
            <a:r>
              <a:rPr lang="en-US" b="0" dirty="0"/>
              <a:t>The App Skills chat pane is very similar to the previous Copilot in Excel experience. We have kept this experience to preserve the ability to interact with the spreadsheet from the side pane. Eventually these capabilities will be available though Chat.</a:t>
            </a:r>
            <a:endParaRPr lang="en-US" dirty="0"/>
          </a:p>
        </p:txBody>
      </p:sp>
      <p:sp>
        <p:nvSpPr>
          <p:cNvPr id="4" name="Slide Number Placeholder 3">
            <a:extLst>
              <a:ext uri="{FF2B5EF4-FFF2-40B4-BE49-F238E27FC236}">
                <a16:creationId xmlns:a16="http://schemas.microsoft.com/office/drawing/2014/main" id="{AD8C97D7-8FD1-8B11-BB06-DE33CE2AB6F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2321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Built into each cell, </a:t>
            </a:r>
            <a:r>
              <a:rPr lang="en-US" b="1"/>
              <a:t>Copilot App Skills in Excel</a:t>
            </a:r>
            <a:r>
              <a:rPr lang="en-US"/>
              <a:t> refer to the AI-powered capabilities embedded within Microsoft Excel that allow users to interact with their data using natural language, automate complex tasks, and generate insights with minimal manual effort. They are available to users with a Microsoft 365 Copilot license.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89913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9C987-3296-61E2-7EA7-2DB918251B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D604B1-1979-5B6A-F25E-3933365330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F85A66-7FDF-5D53-C210-5D4E77405F00}"/>
              </a:ext>
            </a:extLst>
          </p:cNvPr>
          <p:cNvSpPr>
            <a:spLocks noGrp="1"/>
          </p:cNvSpPr>
          <p:nvPr>
            <p:ph type="body" idx="1"/>
          </p:nvPr>
        </p:nvSpPr>
        <p:spPr/>
        <p:txBody>
          <a:bodyPr/>
          <a:lstStyle/>
          <a:p>
            <a:r>
              <a:rPr lang="en-US" dirty="0"/>
              <a:t>A few things to know up front before you get started:</a:t>
            </a:r>
            <a:br>
              <a:rPr lang="en-US" dirty="0"/>
            </a:br>
            <a:br>
              <a:rPr lang="en-US" dirty="0"/>
            </a:br>
            <a:r>
              <a:rPr lang="en-US" dirty="0"/>
              <a:t>#1: Copilot in Excel only works if the file is saved to OneDrive or SharePoint, with Autosave turned on. </a:t>
            </a:r>
            <a:br>
              <a:rPr lang="en-US" dirty="0"/>
            </a:br>
            <a:br>
              <a:rPr lang="en-US" dirty="0"/>
            </a:br>
            <a:r>
              <a:rPr lang="en-US" dirty="0"/>
              <a:t>#2: Copilot works best with structured data – that includes data that’s in an Excel Table format (from Insert | Table), or in what are called “Table-Like Ranges” with headers for each column and no blank rows, such as the example on this slide.</a:t>
            </a:r>
            <a:br>
              <a:rPr lang="en-US" dirty="0"/>
            </a:br>
            <a:br>
              <a:rPr lang="en-US" dirty="0"/>
            </a:br>
            <a:r>
              <a:rPr lang="en-US" dirty="0"/>
              <a:t>#3: Then, just click on the Copilot icon on the Home tab of the Ribbon to get started – try one of the starting prompts that show up or write your own.</a:t>
            </a:r>
          </a:p>
          <a:p>
            <a:endParaRPr lang="en-US" dirty="0"/>
          </a:p>
          <a:p>
            <a:r>
              <a:rPr lang="en-US" dirty="0"/>
              <a:t>This slide shows a few specific examples of some of those use cases as an introduction – later slides have more examples that also show the sample data used.</a:t>
            </a:r>
          </a:p>
          <a:p>
            <a:endParaRPr lang="en-US" dirty="0"/>
          </a:p>
        </p:txBody>
      </p:sp>
      <p:sp>
        <p:nvSpPr>
          <p:cNvPr id="4" name="Header Placeholder 3">
            <a:extLst>
              <a:ext uri="{FF2B5EF4-FFF2-40B4-BE49-F238E27FC236}">
                <a16:creationId xmlns:a16="http://schemas.microsoft.com/office/drawing/2014/main" id="{3A6F8570-230B-D8C8-1A7A-00147EC42F35}"/>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EA1C9AFC-5E46-71CF-D2CC-B5B495A56230}"/>
              </a:ext>
            </a:extLst>
          </p:cNvPr>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a:extLst>
              <a:ext uri="{FF2B5EF4-FFF2-40B4-BE49-F238E27FC236}">
                <a16:creationId xmlns:a16="http://schemas.microsoft.com/office/drawing/2014/main" id="{F3308CCB-F67E-B610-4AAA-BE12E1BAEDA7}"/>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12:53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AA461F49-367F-0FF1-FDB9-D3F9FD8E262E}"/>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060588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10543889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18615075"/>
      </p:ext>
    </p:extLst>
  </p:cSld>
  <p:clrMapOvr>
    <a:masterClrMapping/>
  </p:clrMapOvr>
  <p:transition>
    <p:fade/>
  </p:transition>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4_Blank_with Head">
    <p:spTree>
      <p:nvGrpSpPr>
        <p:cNvPr id="1" name=""/>
        <p:cNvGrpSpPr/>
        <p:nvPr/>
      </p:nvGrpSpPr>
      <p:grpSpPr>
        <a:xfrm>
          <a:off x="0" y="0"/>
          <a:ext cx="0" cy="0"/>
          <a:chOff x="0" y="0"/>
          <a:chExt cx="0" cy="0"/>
        </a:xfrm>
      </p:grpSpPr>
      <p:pic>
        <p:nvPicPr>
          <p:cNvPr id="4" name="Picture 3" descr="A blue sky with white clouds&#10;&#10;AI-generated content may be incorrect.">
            <a:extLst>
              <a:ext uri="{FF2B5EF4-FFF2-40B4-BE49-F238E27FC236}">
                <a16:creationId xmlns:a16="http://schemas.microsoft.com/office/drawing/2014/main" id="{51062AEC-F5B9-2802-2A76-AC2E6B102709}"/>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777110809"/>
      </p:ext>
    </p:extLst>
  </p:cSld>
  <p:clrMapOvr>
    <a:masterClrMapping/>
  </p:clrMapOvr>
  <p:transition>
    <p:fade/>
  </p:transition>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5_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1998" cy="6857999"/>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7452360"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2805517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9299448"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4897536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199" y="1591056"/>
            <a:ext cx="11022583"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pic>
        <p:nvPicPr>
          <p:cNvPr id="6" name="Graphic 5">
            <a:extLst>
              <a:ext uri="{FF2B5EF4-FFF2-40B4-BE49-F238E27FC236}">
                <a16:creationId xmlns:a16="http://schemas.microsoft.com/office/drawing/2014/main" id="{C21DE6D5-FF91-85A4-E9FC-5084016E9E3B}"/>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1866501846"/>
      </p:ext>
    </p:extLst>
  </p:cSld>
  <p:clrMap bg1="lt1" tx1="dk1" bg2="lt2" tx2="dk2" accent1="accent1" accent2="accent2" accent3="accent3" accent4="accent4" accent5="accent5" accent6="accent6" hlink="hlink" folHlink="folHlink"/>
  <p:sldLayoutIdLst>
    <p:sldLayoutId id="2147498405" r:id="rId1"/>
    <p:sldLayoutId id="2147498406" r:id="rId2"/>
    <p:sldLayoutId id="2147498407" r:id="rId3"/>
    <p:sldLayoutId id="2147498412" r:id="rId4"/>
    <p:sldLayoutId id="2147498413" r:id="rId5"/>
  </p:sldLayoutIdLst>
  <p:transition>
    <p:fade/>
  </p:transition>
  <p:hf sldNum="0" hdr="0" dt="0"/>
  <p:txStyles>
    <p:titleStyle>
      <a:lvl1pPr algn="l" defTabSz="932742" rtl="0" eaLnBrk="1" latinLnBrk="0" hangingPunct="1">
        <a:lnSpc>
          <a:spcPct val="100000"/>
        </a:lnSpc>
        <a:spcBef>
          <a:spcPct val="0"/>
        </a:spcBef>
        <a:buNone/>
        <a:defRPr lang="en-US" sz="36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86">
          <p15:clr>
            <a:srgbClr val="A5A5A5"/>
          </p15:clr>
        </p15:guide>
        <p15:guide id="26" pos="7496">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42.png"/><Relationship Id="rId5" Type="http://schemas.openxmlformats.org/officeDocument/2006/relationships/image" Target="../media/image41.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image" Target="../media/image43.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52.png"/><Relationship Id="rId5" Type="http://schemas.openxmlformats.org/officeDocument/2006/relationships/image" Target="../media/image51.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image" Target="../media/image53.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56.png"/><Relationship Id="rId5" Type="http://schemas.openxmlformats.org/officeDocument/2006/relationships/image" Target="../media/image55.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57.png"/><Relationship Id="rId5" Type="http://schemas.openxmlformats.org/officeDocument/2006/relationships/image" Target="../media/image55.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59.png"/><Relationship Id="rId5" Type="http://schemas.openxmlformats.org/officeDocument/2006/relationships/image" Target="../media/image58.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hyperlink" Target="mailto:first.last@email.com" TargetMode="External"/><Relationship Id="rId7" Type="http://schemas.openxmlformats.org/officeDocument/2006/relationships/image" Target="../media/image60.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mailto:firstname.lastname@domain.com" TargetMode="External"/><Relationship Id="rId5" Type="http://schemas.microsoft.com/office/2007/relationships/hdphoto" Target="../media/hdphoto1.wdp"/><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63.png"/><Relationship Id="rId5" Type="http://schemas.openxmlformats.org/officeDocument/2006/relationships/image" Target="../media/image62.pn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64.pn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65.pn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68.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67.png"/><Relationship Id="rId5" Type="http://schemas.openxmlformats.org/officeDocument/2006/relationships/image" Target="../media/image66.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69.pn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70.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71.pn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74.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73.png"/><Relationship Id="rId5" Type="http://schemas.openxmlformats.org/officeDocument/2006/relationships/image" Target="../media/image72.png"/><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77.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76.png"/><Relationship Id="rId5" Type="http://schemas.openxmlformats.org/officeDocument/2006/relationships/image" Target="../media/image75.png"/><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8" Type="http://schemas.openxmlformats.org/officeDocument/2006/relationships/hyperlink" Target="https://aka.ms/CopilotAcademy" TargetMode="External"/><Relationship Id="rId3" Type="http://schemas.openxmlformats.org/officeDocument/2006/relationships/notesSlide" Target="../notesSlides/notesSlide33.xml"/><Relationship Id="rId7" Type="http://schemas.microsoft.com/office/2007/relationships/hdphoto" Target="../media/hdphoto1.wdp"/><Relationship Id="rId12" Type="http://schemas.openxmlformats.org/officeDocument/2006/relationships/image" Target="../media/image80.png"/><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25.png"/><Relationship Id="rId11" Type="http://schemas.openxmlformats.org/officeDocument/2006/relationships/hyperlink" Target="https://adoption.microsoft.com/copilot" TargetMode="External"/><Relationship Id="rId5" Type="http://schemas.openxmlformats.org/officeDocument/2006/relationships/image" Target="../media/image78.emf"/><Relationship Id="rId10" Type="http://schemas.openxmlformats.org/officeDocument/2006/relationships/image" Target="../media/image79.png"/><Relationship Id="rId4" Type="http://schemas.openxmlformats.org/officeDocument/2006/relationships/oleObject" Target="../embeddings/oleObject1.bin"/><Relationship Id="rId9" Type="http://schemas.openxmlformats.org/officeDocument/2006/relationships/hyperlink" Target="https://aka.ms/copilotM365training"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9.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23.png"/></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microsoft.com/office/2007/relationships/hdphoto" Target="../media/hdphoto1.wdp"/><Relationship Id="rId9"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2.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33.png"/><Relationship Id="rId10" Type="http://schemas.openxmlformats.org/officeDocument/2006/relationships/image" Target="../media/image36.png"/><Relationship Id="rId4" Type="http://schemas.openxmlformats.org/officeDocument/2006/relationships/image" Target="../media/image9.png"/><Relationship Id="rId9"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37.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D5D89CCC-7896-8F29-F134-9D21D5B87E0D}"/>
              </a:ext>
            </a:extLst>
          </p:cNvPr>
          <p:cNvSpPr>
            <a:spLocks noGrp="1"/>
          </p:cNvSpPr>
          <p:nvPr>
            <p:ph type="title"/>
          </p:nvPr>
        </p:nvSpPr>
        <p:spPr>
          <a:xfrm>
            <a:off x="569911" y="1714500"/>
            <a:ext cx="5409183" cy="2285663"/>
          </a:xfrm>
        </p:spPr>
        <p:txBody>
          <a:bodyPr/>
          <a:lstStyle/>
          <a:p>
            <a:r>
              <a:rPr lang="en-US"/>
              <a:t>Get started with</a:t>
            </a:r>
            <a:br>
              <a:rPr lang="en-US"/>
            </a:br>
            <a:r>
              <a:rPr lang="en-US"/>
              <a:t>Microsoft 365 Copilot in Excel</a:t>
            </a:r>
          </a:p>
        </p:txBody>
      </p:sp>
      <p:sp>
        <p:nvSpPr>
          <p:cNvPr id="15" name="Text Placeholder 14">
            <a:extLst>
              <a:ext uri="{FF2B5EF4-FFF2-40B4-BE49-F238E27FC236}">
                <a16:creationId xmlns:a16="http://schemas.microsoft.com/office/drawing/2014/main" id="{AA76CE1D-179F-6D9B-B9FD-CF81EF0583C7}"/>
              </a:ext>
            </a:extLst>
          </p:cNvPr>
          <p:cNvSpPr>
            <a:spLocks noGrp="1"/>
          </p:cNvSpPr>
          <p:nvPr>
            <p:ph type="body" sz="quarter" idx="12"/>
          </p:nvPr>
        </p:nvSpPr>
        <p:spPr>
          <a:xfrm>
            <a:off x="582041" y="4215827"/>
            <a:ext cx="5409183" cy="492443"/>
          </a:xfrm>
        </p:spPr>
        <p:txBody>
          <a:bodyPr/>
          <a:lstStyle/>
          <a:p>
            <a:r>
              <a:rPr lang="en-US"/>
              <a:t>Practical examples and how-</a:t>
            </a:r>
            <a:r>
              <a:rPr lang="en-US" err="1"/>
              <a:t>tos</a:t>
            </a:r>
            <a:r>
              <a:rPr lang="en-US"/>
              <a:t> for licensed Microsoft 365 </a:t>
            </a:r>
            <a:br>
              <a:rPr lang="en-US"/>
            </a:br>
            <a:r>
              <a:rPr lang="en-US"/>
              <a:t>Copilot users</a:t>
            </a:r>
          </a:p>
        </p:txBody>
      </p:sp>
      <p:sp>
        <p:nvSpPr>
          <p:cNvPr id="16" name="Text Placeholder 15">
            <a:extLst>
              <a:ext uri="{FF2B5EF4-FFF2-40B4-BE49-F238E27FC236}">
                <a16:creationId xmlns:a16="http://schemas.microsoft.com/office/drawing/2014/main" id="{4F0B6821-0639-C0C0-78AB-D52A9D7A4CFE}"/>
              </a:ext>
            </a:extLst>
          </p:cNvPr>
          <p:cNvSpPr>
            <a:spLocks noGrp="1"/>
          </p:cNvSpPr>
          <p:nvPr>
            <p:ph type="body" sz="quarter" idx="13"/>
          </p:nvPr>
        </p:nvSpPr>
        <p:spPr/>
        <p:txBody>
          <a:bodyPr/>
          <a:lstStyle/>
          <a:p>
            <a:r>
              <a:rPr lang="en-US" dirty="0"/>
              <a:t>September 2025</a:t>
            </a:r>
          </a:p>
        </p:txBody>
      </p:sp>
    </p:spTree>
    <p:extLst>
      <p:ext uri="{BB962C8B-B14F-4D97-AF65-F5344CB8AC3E}">
        <p14:creationId xmlns:p14="http://schemas.microsoft.com/office/powerpoint/2010/main" val="3739104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BF30C-77A8-5CBA-740A-644A15E1DDA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8378A31-AA81-2FF6-B238-E0F16D94B916}"/>
              </a:ext>
            </a:extLst>
          </p:cNvPr>
          <p:cNvSpPr>
            <a:spLocks noGrp="1"/>
          </p:cNvSpPr>
          <p:nvPr>
            <p:ph type="title"/>
          </p:nvPr>
        </p:nvSpPr>
        <p:spPr>
          <a:xfrm>
            <a:off x="588261" y="585216"/>
            <a:ext cx="11011601" cy="553998"/>
          </a:xfrm>
        </p:spPr>
        <p:txBody>
          <a:bodyPr/>
          <a:lstStyle/>
          <a:p>
            <a:r>
              <a:rPr lang="en-US"/>
              <a:t>Tip: use multi-turn</a:t>
            </a:r>
          </a:p>
        </p:txBody>
      </p:sp>
      <p:pic>
        <p:nvPicPr>
          <p:cNvPr id="5" name="Picture 4">
            <a:extLst>
              <a:ext uri="{FF2B5EF4-FFF2-40B4-BE49-F238E27FC236}">
                <a16:creationId xmlns:a16="http://schemas.microsoft.com/office/drawing/2014/main" id="{AA4385D7-6BCE-BA34-937D-C9C2FBB3AE4E}"/>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9" name="Picture 8" descr="Copilot chat window showing an Excel user prompt &quot;How many sales were there in King, Snohomish, and Benton counties?&quot;.  Copilot responds with the cells it analyzed for a response (A1 to F61) as well as a table showing the results of the sales analysis by County. Additionally, Copilot provides a text based description of the analysis provided.  Next, the Excel user follows up the previous prompt with an ask of Copilot to &quot;Can you show that as a pie chart?&quot;.  Copilot follows with a colorful pie chart of this same analysis result as well as an option for the Excel user to &quot;Add to a new sheet&quot; into the Excel workbook.">
            <a:extLst>
              <a:ext uri="{FF2B5EF4-FFF2-40B4-BE49-F238E27FC236}">
                <a16:creationId xmlns:a16="http://schemas.microsoft.com/office/drawing/2014/main" id="{A5B0A9EF-7673-4E1B-31A0-9E24CDA82B0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4497" r="-4497"/>
          <a:stretch>
            <a:fillRect/>
          </a:stretch>
        </p:blipFill>
        <p:spPr>
          <a:xfrm>
            <a:off x="6410632" y="1481465"/>
            <a:ext cx="2442748" cy="4699307"/>
          </a:xfrm>
          <a:prstGeom prst="roundRect">
            <a:avLst>
              <a:gd name="adj" fmla="val 5125"/>
            </a:avLst>
          </a:prstGeom>
          <a:solidFill>
            <a:srgbClr val="EDEBE9"/>
          </a:solidFill>
        </p:spPr>
      </p:pic>
      <p:pic>
        <p:nvPicPr>
          <p:cNvPr id="2" name="Picture 1" descr="Copilot Chat UI">
            <a:extLst>
              <a:ext uri="{FF2B5EF4-FFF2-40B4-BE49-F238E27FC236}">
                <a16:creationId xmlns:a16="http://schemas.microsoft.com/office/drawing/2014/main" id="{DAF69682-9EC5-3FEB-6CF2-2B4F55D7E1E3}"/>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8944820" y="1481465"/>
            <a:ext cx="2520951" cy="3834130"/>
          </a:xfrm>
          <a:prstGeom prst="roundRect">
            <a:avLst>
              <a:gd name="adj" fmla="val 4324"/>
            </a:avLst>
          </a:prstGeom>
        </p:spPr>
      </p:pic>
      <p:sp>
        <p:nvSpPr>
          <p:cNvPr id="11" name="Freeform: Shape 32">
            <a:extLst>
              <a:ext uri="{FF2B5EF4-FFF2-40B4-BE49-F238E27FC236}">
                <a16:creationId xmlns:a16="http://schemas.microsoft.com/office/drawing/2014/main" id="{2C338FD7-D35F-03D7-F2E1-212EF29632A5}"/>
              </a:ext>
              <a:ext uri="{C183D7F6-B498-43B3-948B-1728B52AA6E4}">
                <adec:decorative xmlns:adec="http://schemas.microsoft.com/office/drawing/2017/decorative" val="1"/>
              </a:ext>
            </a:extLst>
          </p:cNvPr>
          <p:cNvSpPr>
            <a:spLocks/>
          </p:cNvSpPr>
          <p:nvPr/>
        </p:nvSpPr>
        <p:spPr bwMode="auto">
          <a:xfrm>
            <a:off x="680508" y="1481465"/>
            <a:ext cx="5638683" cy="4699879"/>
          </a:xfrm>
          <a:prstGeom prst="roundRect">
            <a:avLst>
              <a:gd name="adj" fmla="val 2335"/>
            </a:avLst>
          </a:prstGeom>
          <a:solidFill>
            <a:schemeClr val="bg1">
              <a:alpha val="70000"/>
            </a:schemeClr>
          </a:solid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8" name="Title 1">
            <a:extLst>
              <a:ext uri="{FF2B5EF4-FFF2-40B4-BE49-F238E27FC236}">
                <a16:creationId xmlns:a16="http://schemas.microsoft.com/office/drawing/2014/main" id="{6F088E30-B936-D525-A025-6787BA80D5B6}"/>
              </a:ext>
            </a:extLst>
          </p:cNvPr>
          <p:cNvSpPr txBox="1">
            <a:spLocks/>
          </p:cNvSpPr>
          <p:nvPr/>
        </p:nvSpPr>
        <p:spPr>
          <a:xfrm>
            <a:off x="863388" y="1664345"/>
            <a:ext cx="5272923" cy="318035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457200" marR="0" lvl="0" indent="-457200" algn="l" defTabSz="914367" rtl="0" eaLnBrk="1" fontAlgn="auto" latinLnBrk="0" hangingPunct="1">
              <a:lnSpc>
                <a:spcPct val="100000"/>
              </a:lnSpc>
              <a:spcBef>
                <a:spcPts val="1000"/>
              </a:spcBef>
              <a:spcAft>
                <a:spcPts val="600"/>
              </a:spcAft>
              <a:buClrTx/>
              <a:buSzTx/>
              <a:buFont typeface="+mj-lt"/>
              <a:buAutoNum type="arabicPeriod"/>
              <a:tabLst/>
              <a:defRPr/>
            </a:pP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Use multi-turn to add clarification or request changes.</a:t>
            </a:r>
          </a:p>
          <a:p>
            <a:pPr marL="457200" marR="0" lvl="0" indent="-457200" algn="l" defTabSz="914367" rtl="0" eaLnBrk="1" fontAlgn="auto" latinLnBrk="0" hangingPunct="1">
              <a:lnSpc>
                <a:spcPct val="100000"/>
              </a:lnSpc>
              <a:spcBef>
                <a:spcPts val="1000"/>
              </a:spcBef>
              <a:spcAft>
                <a:spcPts val="600"/>
              </a:spcAft>
              <a:buClrTx/>
              <a:buSzTx/>
              <a:buFont typeface="+mj-lt"/>
              <a:buAutoNum type="arabicPeriod"/>
              <a:tabLst/>
              <a:defRPr/>
            </a:pP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If you don’t get what you want the first time, try saying “actually can you do XYZ instead” – that helps the model learn what you want.</a:t>
            </a:r>
          </a:p>
          <a:p>
            <a:pPr marL="457200" marR="0" lvl="0" indent="-457200" algn="l" defTabSz="914367" rtl="0" eaLnBrk="1" fontAlgn="auto" latinLnBrk="0" hangingPunct="1">
              <a:lnSpc>
                <a:spcPct val="100000"/>
              </a:lnSpc>
              <a:spcBef>
                <a:spcPts val="1000"/>
              </a:spcBef>
              <a:spcAft>
                <a:spcPts val="600"/>
              </a:spcAft>
              <a:buClrTx/>
              <a:buSzTx/>
              <a:buFont typeface="+mj-lt"/>
              <a:buAutoNum type="arabicPeriod"/>
              <a:tabLst/>
              <a:defRPr/>
            </a:pP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Note that previous prompts/responses have informed Copilot’s latest response – create a new chat thread to start fresh.</a:t>
            </a:r>
          </a:p>
        </p:txBody>
      </p:sp>
    </p:spTree>
    <p:extLst>
      <p:ext uri="{BB962C8B-B14F-4D97-AF65-F5344CB8AC3E}">
        <p14:creationId xmlns:p14="http://schemas.microsoft.com/office/powerpoint/2010/main" val="1142087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F59DD-8D58-35E7-5B17-737E5676670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3543DA2-D9DF-E1AD-10A1-B1A07967E181}"/>
              </a:ext>
            </a:extLst>
          </p:cNvPr>
          <p:cNvSpPr>
            <a:spLocks noGrp="1"/>
          </p:cNvSpPr>
          <p:nvPr>
            <p:ph type="title"/>
          </p:nvPr>
        </p:nvSpPr>
        <p:spPr>
          <a:xfrm>
            <a:off x="588261" y="585216"/>
            <a:ext cx="11011601" cy="553998"/>
          </a:xfrm>
        </p:spPr>
        <p:txBody>
          <a:bodyPr/>
          <a:lstStyle/>
          <a:p>
            <a:r>
              <a:rPr lang="en-US"/>
              <a:t>Tip: Ask “why” and “how” questions</a:t>
            </a:r>
          </a:p>
        </p:txBody>
      </p:sp>
      <p:pic>
        <p:nvPicPr>
          <p:cNvPr id="8" name="Picture 7">
            <a:extLst>
              <a:ext uri="{FF2B5EF4-FFF2-40B4-BE49-F238E27FC236}">
                <a16:creationId xmlns:a16="http://schemas.microsoft.com/office/drawing/2014/main" id="{9D858C2E-570F-40C3-ED75-42326013EA07}"/>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9" name="Picture 8" descr="Sample prompt">
            <a:extLst>
              <a:ext uri="{FF2B5EF4-FFF2-40B4-BE49-F238E27FC236}">
                <a16:creationId xmlns:a16="http://schemas.microsoft.com/office/drawing/2014/main" id="{D2666AD5-87D8-8B39-6E59-F10137D5739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4668" b="-4668"/>
          <a:stretch>
            <a:fillRect/>
          </a:stretch>
        </p:blipFill>
        <p:spPr>
          <a:xfrm>
            <a:off x="6410632" y="1481465"/>
            <a:ext cx="2442748" cy="4699307"/>
          </a:xfrm>
          <a:prstGeom prst="roundRect">
            <a:avLst>
              <a:gd name="adj" fmla="val 5125"/>
            </a:avLst>
          </a:prstGeom>
          <a:solidFill>
            <a:srgbClr val="EDEBE9"/>
          </a:solidFill>
        </p:spPr>
      </p:pic>
      <p:pic>
        <p:nvPicPr>
          <p:cNvPr id="10" name="Picture 9" descr="Sample prompt">
            <a:extLst>
              <a:ext uri="{FF2B5EF4-FFF2-40B4-BE49-F238E27FC236}">
                <a16:creationId xmlns:a16="http://schemas.microsoft.com/office/drawing/2014/main" id="{2A20C369-98DF-D03A-F103-B27C2C870EB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0861" b="-10861"/>
          <a:stretch>
            <a:fillRect/>
          </a:stretch>
        </p:blipFill>
        <p:spPr>
          <a:xfrm>
            <a:off x="8944820" y="1481465"/>
            <a:ext cx="2520951" cy="3834130"/>
          </a:xfrm>
          <a:prstGeom prst="roundRect">
            <a:avLst>
              <a:gd name="adj" fmla="val 4324"/>
            </a:avLst>
          </a:prstGeom>
          <a:solidFill>
            <a:srgbClr val="EDEBE9"/>
          </a:solidFill>
        </p:spPr>
      </p:pic>
      <p:sp>
        <p:nvSpPr>
          <p:cNvPr id="11" name="Freeform: Shape 32">
            <a:extLst>
              <a:ext uri="{FF2B5EF4-FFF2-40B4-BE49-F238E27FC236}">
                <a16:creationId xmlns:a16="http://schemas.microsoft.com/office/drawing/2014/main" id="{FEA37BA9-81D4-97EA-3C97-3B6AE1D6A084}"/>
              </a:ext>
              <a:ext uri="{C183D7F6-B498-43B3-948B-1728B52AA6E4}">
                <adec:decorative xmlns:adec="http://schemas.microsoft.com/office/drawing/2017/decorative" val="1"/>
              </a:ext>
            </a:extLst>
          </p:cNvPr>
          <p:cNvSpPr>
            <a:spLocks/>
          </p:cNvSpPr>
          <p:nvPr/>
        </p:nvSpPr>
        <p:spPr bwMode="auto">
          <a:xfrm>
            <a:off x="680508" y="1481465"/>
            <a:ext cx="5638683" cy="4699879"/>
          </a:xfrm>
          <a:prstGeom prst="roundRect">
            <a:avLst>
              <a:gd name="adj" fmla="val 2335"/>
            </a:avLst>
          </a:prstGeom>
          <a:solidFill>
            <a:schemeClr val="bg1">
              <a:alpha val="70000"/>
            </a:schemeClr>
          </a:solid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5" name="Freeform: Shape 14">
            <a:extLst>
              <a:ext uri="{FF2B5EF4-FFF2-40B4-BE49-F238E27FC236}">
                <a16:creationId xmlns:a16="http://schemas.microsoft.com/office/drawing/2014/main" id="{FA495113-118C-3BD8-2E46-CA91F99D3AE9}"/>
              </a:ext>
              <a:ext uri="{C183D7F6-B498-43B3-948B-1728B52AA6E4}">
                <adec:decorative xmlns:adec="http://schemas.microsoft.com/office/drawing/2017/decorative" val="1"/>
              </a:ext>
            </a:extLst>
          </p:cNvPr>
          <p:cNvSpPr>
            <a:spLocks/>
          </p:cNvSpPr>
          <p:nvPr/>
        </p:nvSpPr>
        <p:spPr bwMode="auto">
          <a:xfrm>
            <a:off x="8944820" y="4786672"/>
            <a:ext cx="2520951" cy="1394672"/>
          </a:xfrm>
          <a:custGeom>
            <a:avLst/>
            <a:gdLst>
              <a:gd name="connsiteX0" fmla="*/ 2115355 w 2520951"/>
              <a:gd name="connsiteY0" fmla="*/ 0 h 1394672"/>
              <a:gd name="connsiteX1" fmla="*/ 1986048 w 2520951"/>
              <a:gd name="connsiteY1" fmla="*/ 369528 h 1394672"/>
              <a:gd name="connsiteX2" fmla="*/ 2463676 w 2520951"/>
              <a:gd name="connsiteY2" fmla="*/ 369528 h 1394672"/>
              <a:gd name="connsiteX3" fmla="*/ 2520951 w 2520951"/>
              <a:gd name="connsiteY3" fmla="*/ 426803 h 1394672"/>
              <a:gd name="connsiteX4" fmla="*/ 2520951 w 2520951"/>
              <a:gd name="connsiteY4" fmla="*/ 1337397 h 1394672"/>
              <a:gd name="connsiteX5" fmla="*/ 2463676 w 2520951"/>
              <a:gd name="connsiteY5" fmla="*/ 1394672 h 1394672"/>
              <a:gd name="connsiteX6" fmla="*/ 57275 w 2520951"/>
              <a:gd name="connsiteY6" fmla="*/ 1394672 h 1394672"/>
              <a:gd name="connsiteX7" fmla="*/ 0 w 2520951"/>
              <a:gd name="connsiteY7" fmla="*/ 1337397 h 1394672"/>
              <a:gd name="connsiteX8" fmla="*/ 0 w 2520951"/>
              <a:gd name="connsiteY8" fmla="*/ 426803 h 1394672"/>
              <a:gd name="connsiteX9" fmla="*/ 57275 w 2520951"/>
              <a:gd name="connsiteY9" fmla="*/ 369528 h 1394672"/>
              <a:gd name="connsiteX10" fmla="*/ 1769269 w 2520951"/>
              <a:gd name="connsiteY10" fmla="*/ 369528 h 139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0951" h="1394672">
                <a:moveTo>
                  <a:pt x="2115355" y="0"/>
                </a:moveTo>
                <a:lnTo>
                  <a:pt x="1986048" y="369528"/>
                </a:lnTo>
                <a:lnTo>
                  <a:pt x="2463676" y="369528"/>
                </a:lnTo>
                <a:cubicBezTo>
                  <a:pt x="2495308" y="369528"/>
                  <a:pt x="2520951" y="395171"/>
                  <a:pt x="2520951" y="426803"/>
                </a:cubicBezTo>
                <a:lnTo>
                  <a:pt x="2520951" y="1337397"/>
                </a:lnTo>
                <a:cubicBezTo>
                  <a:pt x="2520951" y="1369029"/>
                  <a:pt x="2495308" y="1394672"/>
                  <a:pt x="2463676" y="1394672"/>
                </a:cubicBezTo>
                <a:lnTo>
                  <a:pt x="57275" y="1394672"/>
                </a:lnTo>
                <a:cubicBezTo>
                  <a:pt x="25643" y="1394672"/>
                  <a:pt x="0" y="1369029"/>
                  <a:pt x="0" y="1337397"/>
                </a:cubicBezTo>
                <a:lnTo>
                  <a:pt x="0" y="426803"/>
                </a:lnTo>
                <a:cubicBezTo>
                  <a:pt x="0" y="395171"/>
                  <a:pt x="25643" y="369528"/>
                  <a:pt x="57275" y="369528"/>
                </a:cubicBezTo>
                <a:lnTo>
                  <a:pt x="1769269" y="369528"/>
                </a:lnTo>
                <a:close/>
              </a:path>
            </a:pathLst>
          </a:cu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1A1A1A"/>
              </a:solidFill>
              <a:effectLst/>
              <a:uLnTx/>
              <a:uFillTx/>
              <a:latin typeface="Segoe UI"/>
              <a:ea typeface="+mn-ea"/>
              <a:cs typeface="Segoe UI" pitchFamily="34" charset="0"/>
            </a:endParaRPr>
          </a:p>
        </p:txBody>
      </p:sp>
      <p:sp>
        <p:nvSpPr>
          <p:cNvPr id="17" name="TextBox 16">
            <a:extLst>
              <a:ext uri="{FF2B5EF4-FFF2-40B4-BE49-F238E27FC236}">
                <a16:creationId xmlns:a16="http://schemas.microsoft.com/office/drawing/2014/main" id="{1B731951-7B4B-6D93-6F3F-26AC8D170CF4}"/>
              </a:ext>
            </a:extLst>
          </p:cNvPr>
          <p:cNvSpPr txBox="1"/>
          <p:nvPr/>
        </p:nvSpPr>
        <p:spPr>
          <a:xfrm>
            <a:off x="9005888" y="5228328"/>
            <a:ext cx="2459883" cy="871585"/>
          </a:xfrm>
          <a:prstGeom prst="rect">
            <a:avLst/>
          </a:prstGeom>
          <a:noFill/>
        </p:spPr>
        <p:txBody>
          <a:bodyPr wrap="square" lIns="0" tIns="0" rIns="0" bIns="0">
            <a:spAutoFit/>
          </a:bodyPr>
          <a:lstStyle/>
          <a:p>
            <a:pPr marL="0" marR="0" lvl="0" indent="0" algn="l" defTabSz="932472" rtl="0" eaLnBrk="1" fontAlgn="base" latinLnBrk="0" hangingPunct="1">
              <a:lnSpc>
                <a:spcPct val="110000"/>
              </a:lnSpc>
              <a:spcBef>
                <a:spcPct val="0"/>
              </a:spcBef>
              <a:spcAft>
                <a:spcPts val="3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Segoe UI" pitchFamily="34" charset="0"/>
              </a:rPr>
              <a:t>Please use the thumbs up and down to let us know your experience! </a:t>
            </a:r>
          </a:p>
          <a:p>
            <a:pPr marL="0" marR="0" lvl="0" indent="0" algn="l" defTabSz="932472" rtl="0" eaLnBrk="1" fontAlgn="base" latinLnBrk="0" hangingPunct="1">
              <a:lnSpc>
                <a:spcPct val="110000"/>
              </a:lnSpc>
              <a:spcBef>
                <a:spcPct val="0"/>
              </a:spcBef>
              <a:spcAft>
                <a:spcPts val="3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Segoe UI" pitchFamily="34" charset="0"/>
              </a:rPr>
              <a:t>The Excel team spends a lot of time reviewing these – and include a screenshot if possible, that context is very helpful.</a:t>
            </a:r>
          </a:p>
        </p:txBody>
      </p:sp>
      <p:sp>
        <p:nvSpPr>
          <p:cNvPr id="18" name="Title 1">
            <a:extLst>
              <a:ext uri="{FF2B5EF4-FFF2-40B4-BE49-F238E27FC236}">
                <a16:creationId xmlns:a16="http://schemas.microsoft.com/office/drawing/2014/main" id="{64C8332D-27D9-1D9D-A035-AB0412A68BC8}"/>
              </a:ext>
            </a:extLst>
          </p:cNvPr>
          <p:cNvSpPr txBox="1">
            <a:spLocks/>
          </p:cNvSpPr>
          <p:nvPr/>
        </p:nvSpPr>
        <p:spPr>
          <a:xfrm>
            <a:off x="863388" y="1664345"/>
            <a:ext cx="5272923" cy="205184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457200" marR="0" lvl="0" indent="-457200" algn="l" defTabSz="914367" rtl="0" eaLnBrk="1" fontAlgn="auto" latinLnBrk="0" hangingPunct="1">
              <a:lnSpc>
                <a:spcPct val="100000"/>
              </a:lnSpc>
              <a:spcBef>
                <a:spcPts val="1000"/>
              </a:spcBef>
              <a:spcAft>
                <a:spcPts val="600"/>
              </a:spcAft>
              <a:buClrTx/>
              <a:buSzTx/>
              <a:buFont typeface="+mj-lt"/>
              <a:buAutoNum type="arabicPeriod"/>
              <a:tabLst/>
              <a:defRPr/>
            </a:pP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Try asking Copilot </a:t>
            </a:r>
            <a:r>
              <a:rPr kumimoji="0" lang="en-US" sz="2000" b="0" i="1" u="none" strike="noStrike" kern="1200" cap="none" spc="0" normalizeH="0" baseline="0" noProof="0">
                <a:ln>
                  <a:noFill/>
                </a:ln>
                <a:solidFill>
                  <a:srgbClr val="000000"/>
                </a:solidFill>
                <a:effectLst/>
                <a:uLnTx/>
                <a:uFillTx/>
                <a:latin typeface="Segoe UI"/>
                <a:ea typeface="+mn-ea"/>
                <a:cs typeface="Segoe UI" pitchFamily="34" charset="0"/>
              </a:rPr>
              <a:t>why</a:t>
            </a: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 something isn’t working or </a:t>
            </a:r>
            <a:r>
              <a:rPr kumimoji="0" lang="en-US" sz="2000" b="0" i="1" u="none" strike="noStrike" kern="1200" cap="none" spc="0" normalizeH="0" baseline="0" noProof="0">
                <a:ln>
                  <a:noFill/>
                </a:ln>
                <a:solidFill>
                  <a:srgbClr val="000000"/>
                </a:solidFill>
                <a:effectLst/>
                <a:uLnTx/>
                <a:uFillTx/>
                <a:latin typeface="Segoe UI"/>
                <a:ea typeface="+mn-ea"/>
                <a:cs typeface="Segoe UI" pitchFamily="34" charset="0"/>
              </a:rPr>
              <a:t>how</a:t>
            </a: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 to do the task in Excel, instead of asking it to do it for you.</a:t>
            </a:r>
          </a:p>
          <a:p>
            <a:pPr marL="457200" marR="0" lvl="0" indent="-457200" algn="l" defTabSz="914367" rtl="0" eaLnBrk="1" fontAlgn="auto" latinLnBrk="0" hangingPunct="1">
              <a:lnSpc>
                <a:spcPct val="100000"/>
              </a:lnSpc>
              <a:spcBef>
                <a:spcPts val="1000"/>
              </a:spcBef>
              <a:spcAft>
                <a:spcPts val="600"/>
              </a:spcAft>
              <a:buClrTx/>
              <a:buSzTx/>
              <a:buFont typeface="+mj-lt"/>
              <a:buAutoNum type="arabicPeriod"/>
              <a:tabLst/>
              <a:defRPr/>
            </a:pPr>
            <a:r>
              <a:rPr kumimoji="0" lang="en-US" sz="2000" b="0" i="0" u="none" strike="noStrike" kern="1200" cap="none" spc="0" normalizeH="0" baseline="0" noProof="0">
                <a:ln>
                  <a:noFill/>
                </a:ln>
                <a:solidFill>
                  <a:srgbClr val="000000"/>
                </a:solidFill>
                <a:effectLst/>
                <a:uLnTx/>
                <a:uFillTx/>
                <a:latin typeface="Segoe UI"/>
                <a:ea typeface="+mn-ea"/>
                <a:cs typeface="Segoe UI" pitchFamily="34" charset="0"/>
              </a:rPr>
              <a:t>If Copilot doesn’t seem to understand what you want, try rephrasing your prompt with different words.</a:t>
            </a:r>
          </a:p>
        </p:txBody>
      </p:sp>
    </p:spTree>
    <p:extLst>
      <p:ext uri="{BB962C8B-B14F-4D97-AF65-F5344CB8AC3E}">
        <p14:creationId xmlns:p14="http://schemas.microsoft.com/office/powerpoint/2010/main" val="1391684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3FC32F-7CED-3705-0BDD-E8CC5F78C5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EB14B8-64F1-6BE1-01FF-399F89118F21}"/>
              </a:ext>
            </a:extLst>
          </p:cNvPr>
          <p:cNvSpPr>
            <a:spLocks noGrp="1"/>
          </p:cNvSpPr>
          <p:nvPr>
            <p:ph type="title"/>
          </p:nvPr>
        </p:nvSpPr>
        <p:spPr>
          <a:xfrm>
            <a:off x="569911" y="3384610"/>
            <a:ext cx="4989641" cy="615553"/>
          </a:xfrm>
        </p:spPr>
        <p:txBody>
          <a:bodyPr/>
          <a:lstStyle/>
          <a:p>
            <a:r>
              <a:rPr lang="en-US" dirty="0"/>
              <a:t>Working with data</a:t>
            </a:r>
          </a:p>
        </p:txBody>
      </p:sp>
    </p:spTree>
    <p:extLst>
      <p:ext uri="{BB962C8B-B14F-4D97-AF65-F5344CB8AC3E}">
        <p14:creationId xmlns:p14="http://schemas.microsoft.com/office/powerpoint/2010/main" val="42836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A1081-878D-ED6F-AD28-F99E3F4CB5B5}"/>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3BE86A89-0D40-6E72-9583-2B5911C03971}"/>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4" name="Title 3">
            <a:extLst>
              <a:ext uri="{FF2B5EF4-FFF2-40B4-BE49-F238E27FC236}">
                <a16:creationId xmlns:a16="http://schemas.microsoft.com/office/drawing/2014/main" id="{93526C5B-27FC-4932-7523-A17960BE4E89}"/>
              </a:ext>
            </a:extLst>
          </p:cNvPr>
          <p:cNvSpPr>
            <a:spLocks noGrp="1"/>
          </p:cNvSpPr>
          <p:nvPr>
            <p:ph type="title"/>
          </p:nvPr>
        </p:nvSpPr>
        <p:spPr>
          <a:xfrm>
            <a:off x="588261" y="585216"/>
            <a:ext cx="11011601" cy="553998"/>
          </a:xfrm>
        </p:spPr>
        <p:txBody>
          <a:bodyPr/>
          <a:lstStyle/>
          <a:p>
            <a:r>
              <a:rPr lang="en-US"/>
              <a:t>Formulas: Writing, explaining, and asking questions</a:t>
            </a:r>
          </a:p>
        </p:txBody>
      </p:sp>
      <p:pic>
        <p:nvPicPr>
          <p:cNvPr id="3" name="Picture 2" descr="Copilot chat window showing an Excel user prompt of &quot;How can I write a formula in Excel that forecasts revenue over time?&quot;.  Copilot responds with both an explanation of using the FORECAST.ETS function as well as providing a two step approach of preparing data and then use of the function.  Finally, Copilot displays a proposed formula as well as what the Excel user should expect to be displayed.">
            <a:extLst>
              <a:ext uri="{FF2B5EF4-FFF2-40B4-BE49-F238E27FC236}">
                <a16:creationId xmlns:a16="http://schemas.microsoft.com/office/drawing/2014/main" id="{DC7DA8C6-3FAA-4D0B-5CA1-ED9BFB9B176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1760" r="-11760"/>
          <a:stretch>
            <a:fillRect/>
          </a:stretch>
        </p:blipFill>
        <p:spPr>
          <a:xfrm>
            <a:off x="4351427" y="1527185"/>
            <a:ext cx="3486003" cy="4608439"/>
          </a:xfrm>
          <a:prstGeom prst="roundRect">
            <a:avLst>
              <a:gd name="adj" fmla="val 1727"/>
            </a:avLst>
          </a:prstGeom>
          <a:solidFill>
            <a:srgbClr val="EDEBE9"/>
          </a:solidFill>
        </p:spPr>
      </p:pic>
      <p:pic>
        <p:nvPicPr>
          <p:cNvPr id="12" name="Picture 11" descr="The Copilot chat window showing an Excel user prompt of &quot;What does this formula do: =[@[Engaged Users]]/[@[Total users Targeted]]. Copilot responds with an explanation of the formula provided as being a calculation of the ratio of engaged users to the total users.">
            <a:extLst>
              <a:ext uri="{FF2B5EF4-FFF2-40B4-BE49-F238E27FC236}">
                <a16:creationId xmlns:a16="http://schemas.microsoft.com/office/drawing/2014/main" id="{B1642773-74B2-6165-616E-4DCAEA6FAD2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365" r="-2365"/>
          <a:stretch>
            <a:fillRect/>
          </a:stretch>
        </p:blipFill>
        <p:spPr>
          <a:xfrm>
            <a:off x="7976624" y="1527185"/>
            <a:ext cx="3486003" cy="2233624"/>
          </a:xfrm>
          <a:prstGeom prst="roundRect">
            <a:avLst>
              <a:gd name="adj" fmla="val 3271"/>
            </a:avLst>
          </a:prstGeom>
          <a:solidFill>
            <a:srgbClr val="EDEBE9"/>
          </a:solidFill>
        </p:spPr>
      </p:pic>
      <p:pic>
        <p:nvPicPr>
          <p:cNvPr id="13" name="Picture 12" descr="Copilot chat window showing an Excel user prompt of &quot;How would I write a formula to split a column with comma separated values into separate columns?&quot;.  Copilot responds with the suggestion of using the TEXTSPLIT function and provides both an example formula as well as further explanation of what to expect when using this function in a formula.">
            <a:extLst>
              <a:ext uri="{FF2B5EF4-FFF2-40B4-BE49-F238E27FC236}">
                <a16:creationId xmlns:a16="http://schemas.microsoft.com/office/drawing/2014/main" id="{ED984D9C-B29F-4013-F5C7-6F622E45977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2316" r="-1302"/>
          <a:stretch>
            <a:fillRect/>
          </a:stretch>
        </p:blipFill>
        <p:spPr>
          <a:xfrm>
            <a:off x="933651" y="1595765"/>
            <a:ext cx="3192716" cy="2716353"/>
          </a:xfrm>
          <a:prstGeom prst="roundRect">
            <a:avLst>
              <a:gd name="adj" fmla="val 2814"/>
            </a:avLst>
          </a:prstGeom>
          <a:solidFill>
            <a:srgbClr val="EDEBE9"/>
          </a:solidFill>
        </p:spPr>
      </p:pic>
    </p:spTree>
    <p:extLst>
      <p:ext uri="{BB962C8B-B14F-4D97-AF65-F5344CB8AC3E}">
        <p14:creationId xmlns:p14="http://schemas.microsoft.com/office/powerpoint/2010/main" val="2407282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F1643-0D7C-96E4-1B86-CF4E50106FD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5BDB1D8-BD82-E841-6BA5-B22217657B42}"/>
              </a:ext>
            </a:extLst>
          </p:cNvPr>
          <p:cNvSpPr>
            <a:spLocks noGrp="1"/>
          </p:cNvSpPr>
          <p:nvPr>
            <p:ph type="title"/>
          </p:nvPr>
        </p:nvSpPr>
        <p:spPr>
          <a:xfrm>
            <a:off x="588261" y="585216"/>
            <a:ext cx="11011601" cy="553998"/>
          </a:xfrm>
        </p:spPr>
        <p:txBody>
          <a:bodyPr/>
          <a:lstStyle/>
          <a:p>
            <a:r>
              <a:rPr lang="en-US"/>
              <a:t>Analyze and visualize your data</a:t>
            </a:r>
          </a:p>
        </p:txBody>
      </p:sp>
      <p:pic>
        <p:nvPicPr>
          <p:cNvPr id="3" name="Picture 2">
            <a:extLst>
              <a:ext uri="{FF2B5EF4-FFF2-40B4-BE49-F238E27FC236}">
                <a16:creationId xmlns:a16="http://schemas.microsoft.com/office/drawing/2014/main" id="{C7D2995C-2C34-217B-180B-B42EF19A8433}"/>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5" name="Picture 4" descr="Sample prompt">
            <a:extLst>
              <a:ext uri="{FF2B5EF4-FFF2-40B4-BE49-F238E27FC236}">
                <a16:creationId xmlns:a16="http://schemas.microsoft.com/office/drawing/2014/main" id="{6F113D62-A3FB-7A7E-2758-31147A15851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8265" r="-8265"/>
          <a:stretch>
            <a:fillRect/>
          </a:stretch>
        </p:blipFill>
        <p:spPr>
          <a:xfrm>
            <a:off x="726229" y="1527185"/>
            <a:ext cx="3486003" cy="4608437"/>
          </a:xfrm>
          <a:prstGeom prst="roundRect">
            <a:avLst>
              <a:gd name="adj" fmla="val 1727"/>
            </a:avLst>
          </a:prstGeom>
          <a:solidFill>
            <a:srgbClr val="EDEBE9"/>
          </a:solidFill>
          <a:ln>
            <a:noFill/>
          </a:ln>
        </p:spPr>
      </p:pic>
      <p:pic>
        <p:nvPicPr>
          <p:cNvPr id="6" name="Picture 5" descr="Sample prompt">
            <a:extLst>
              <a:ext uri="{FF2B5EF4-FFF2-40B4-BE49-F238E27FC236}">
                <a16:creationId xmlns:a16="http://schemas.microsoft.com/office/drawing/2014/main" id="{16AD8C5F-8412-EB2C-D9F7-824EAB0E139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8408" r="-8408"/>
          <a:stretch>
            <a:fillRect/>
          </a:stretch>
        </p:blipFill>
        <p:spPr>
          <a:xfrm>
            <a:off x="4351427" y="1527185"/>
            <a:ext cx="3486003" cy="4608439"/>
          </a:xfrm>
          <a:prstGeom prst="roundRect">
            <a:avLst>
              <a:gd name="adj" fmla="val 1727"/>
            </a:avLst>
          </a:prstGeom>
          <a:solidFill>
            <a:srgbClr val="EDEBE9"/>
          </a:solidFill>
        </p:spPr>
      </p:pic>
      <p:pic>
        <p:nvPicPr>
          <p:cNvPr id="7" name="Picture 6" descr="Sample prompt">
            <a:extLst>
              <a:ext uri="{FF2B5EF4-FFF2-40B4-BE49-F238E27FC236}">
                <a16:creationId xmlns:a16="http://schemas.microsoft.com/office/drawing/2014/main" id="{A96F11F6-C519-A3DD-DA03-7CA8F4DCC86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999" r="-999"/>
          <a:stretch>
            <a:fillRect/>
          </a:stretch>
        </p:blipFill>
        <p:spPr>
          <a:xfrm>
            <a:off x="7976624" y="1527185"/>
            <a:ext cx="3486003" cy="4608439"/>
          </a:xfrm>
          <a:prstGeom prst="roundRect">
            <a:avLst>
              <a:gd name="adj" fmla="val 1727"/>
            </a:avLst>
          </a:prstGeom>
          <a:solidFill>
            <a:srgbClr val="EDEBE9"/>
          </a:solidFill>
        </p:spPr>
      </p:pic>
    </p:spTree>
    <p:extLst>
      <p:ext uri="{BB962C8B-B14F-4D97-AF65-F5344CB8AC3E}">
        <p14:creationId xmlns:p14="http://schemas.microsoft.com/office/powerpoint/2010/main" val="761778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2D76F-FC60-CB5B-054B-D93A10A43B91}"/>
              </a:ext>
            </a:extLst>
          </p:cNvPr>
          <p:cNvSpPr>
            <a:spLocks noGrp="1"/>
          </p:cNvSpPr>
          <p:nvPr>
            <p:ph type="title"/>
          </p:nvPr>
        </p:nvSpPr>
        <p:spPr/>
        <p:txBody>
          <a:bodyPr/>
          <a:lstStyle/>
          <a:p>
            <a:r>
              <a:rPr lang="en-US"/>
              <a:t>Working with text</a:t>
            </a:r>
          </a:p>
        </p:txBody>
      </p:sp>
    </p:spTree>
    <p:extLst>
      <p:ext uri="{BB962C8B-B14F-4D97-AF65-F5344CB8AC3E}">
        <p14:creationId xmlns:p14="http://schemas.microsoft.com/office/powerpoint/2010/main" val="2540414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88125-94BA-9052-8EBB-FE0CBC7BBD34}"/>
            </a:ext>
          </a:extLst>
        </p:cNvPr>
        <p:cNvGrpSpPr/>
        <p:nvPr/>
      </p:nvGrpSpPr>
      <p:grpSpPr>
        <a:xfrm>
          <a:off x="0" y="0"/>
          <a:ext cx="0" cy="0"/>
          <a:chOff x="0" y="0"/>
          <a:chExt cx="0" cy="0"/>
        </a:xfrm>
      </p:grpSpPr>
      <p:sp>
        <p:nvSpPr>
          <p:cNvPr id="2" name="Title 5">
            <a:extLst>
              <a:ext uri="{FF2B5EF4-FFF2-40B4-BE49-F238E27FC236}">
                <a16:creationId xmlns:a16="http://schemas.microsoft.com/office/drawing/2014/main" id="{7C4ED25B-5EEA-32A4-1DAD-2930D9BDE79D}"/>
              </a:ext>
            </a:extLst>
          </p:cNvPr>
          <p:cNvSpPr>
            <a:spLocks noGrp="1"/>
          </p:cNvSpPr>
          <p:nvPr>
            <p:ph type="title"/>
          </p:nvPr>
        </p:nvSpPr>
        <p:spPr>
          <a:xfrm>
            <a:off x="588261" y="585216"/>
            <a:ext cx="11011601" cy="553998"/>
          </a:xfrm>
        </p:spPr>
        <p:txBody>
          <a:bodyPr/>
          <a:lstStyle/>
          <a:p>
            <a:r>
              <a:rPr lang="en-US"/>
              <a:t>Summarize a column of text</a:t>
            </a:r>
            <a:endParaRPr lang="en-US" noProof="0"/>
          </a:p>
        </p:txBody>
      </p:sp>
      <p:pic>
        <p:nvPicPr>
          <p:cNvPr id="21" name="Picture 20">
            <a:extLst>
              <a:ext uri="{FF2B5EF4-FFF2-40B4-BE49-F238E27FC236}">
                <a16:creationId xmlns:a16="http://schemas.microsoft.com/office/drawing/2014/main" id="{D8DAF9CD-32D6-F30E-9252-21E6C871158C}"/>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22" name="TextBox 21" descr="Sample prompt">
            <a:extLst>
              <a:ext uri="{FF2B5EF4-FFF2-40B4-BE49-F238E27FC236}">
                <a16:creationId xmlns:a16="http://schemas.microsoft.com/office/drawing/2014/main" id="{6B2FF7D3-6992-6D02-73A1-C7A78C55B0C4}"/>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3" name="TextBox 22">
            <a:extLst>
              <a:ext uri="{FF2B5EF4-FFF2-40B4-BE49-F238E27FC236}">
                <a16:creationId xmlns:a16="http://schemas.microsoft.com/office/drawing/2014/main" id="{99849626-116C-0A06-010D-3F297729A2D4}"/>
              </a:ext>
            </a:extLst>
          </p:cNvPr>
          <p:cNvSpPr txBox="1"/>
          <p:nvPr/>
        </p:nvSpPr>
        <p:spPr>
          <a:xfrm>
            <a:off x="771948" y="2702549"/>
            <a:ext cx="1994218" cy="807913"/>
          </a:xfrm>
          <a:prstGeom prst="rect">
            <a:avLst/>
          </a:prstGeom>
          <a:no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Segoe UI" pitchFamily="34" charset="0"/>
              </a:rPr>
              <a:t>Prompt 1</a:t>
            </a:r>
          </a:p>
          <a:p>
            <a:pPr marL="0" marR="0" lvl="0" indent="0" algn="l"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Summarize &lt;column&gt; to show the top 3 opportunities for improvement.</a:t>
            </a:r>
          </a:p>
        </p:txBody>
      </p:sp>
      <p:pic>
        <p:nvPicPr>
          <p:cNvPr id="24" name="Picture 23" descr="Sample prompt">
            <a:extLst>
              <a:ext uri="{FF2B5EF4-FFF2-40B4-BE49-F238E27FC236}">
                <a16:creationId xmlns:a16="http://schemas.microsoft.com/office/drawing/2014/main" id="{A93D5634-8413-40E9-6CDA-BDA1B74AF21C}"/>
              </a:ext>
            </a:extLst>
          </p:cNvPr>
          <p:cNvPicPr preferRelativeResize="0">
            <a:picLocks/>
          </p:cNvPicPr>
          <p:nvPr/>
        </p:nvPicPr>
        <p:blipFill rotWithShape="1">
          <a:blip r:embed="rId5" cstate="screen">
            <a:extLst>
              <a:ext uri="{28A0092B-C50C-407E-A947-70E740481C1C}">
                <a14:useLocalDpi xmlns:a14="http://schemas.microsoft.com/office/drawing/2010/main"/>
              </a:ext>
            </a:extLst>
          </a:blip>
          <a:srcRect t="-20877" b="-20259"/>
          <a:stretch>
            <a:fillRect/>
          </a:stretch>
        </p:blipFill>
        <p:spPr>
          <a:xfrm>
            <a:off x="3025140" y="1481465"/>
            <a:ext cx="5118222" cy="4699879"/>
          </a:xfrm>
          <a:prstGeom prst="roundRect">
            <a:avLst>
              <a:gd name="adj" fmla="val 1690"/>
            </a:avLst>
          </a:prstGeom>
          <a:solidFill>
            <a:srgbClr val="F0F0F0"/>
          </a:solidFill>
          <a:ln>
            <a:noFill/>
          </a:ln>
        </p:spPr>
      </p:pic>
      <p:sp>
        <p:nvSpPr>
          <p:cNvPr id="25" name="TextBox 24">
            <a:extLst>
              <a:ext uri="{FF2B5EF4-FFF2-40B4-BE49-F238E27FC236}">
                <a16:creationId xmlns:a16="http://schemas.microsoft.com/office/drawing/2014/main" id="{4426BFA9-591F-FBCD-451C-BA6037BBAD2D}"/>
              </a:ext>
            </a:extLst>
          </p:cNvPr>
          <p:cNvSpPr txBox="1"/>
          <p:nvPr/>
        </p:nvSpPr>
        <p:spPr>
          <a:xfrm>
            <a:off x="771948" y="1559337"/>
            <a:ext cx="2095077" cy="807913"/>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Source</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Any dataset with a text-heavy column, such as survey verbatims.</a:t>
            </a:r>
          </a:p>
        </p:txBody>
      </p:sp>
      <p:pic>
        <p:nvPicPr>
          <p:cNvPr id="26" name="Picture 25" descr="Sample prompt">
            <a:extLst>
              <a:ext uri="{FF2B5EF4-FFF2-40B4-BE49-F238E27FC236}">
                <a16:creationId xmlns:a16="http://schemas.microsoft.com/office/drawing/2014/main" id="{6B875940-DA85-C810-969F-CB0BE7F1496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1677" b="-11677"/>
          <a:stretch>
            <a:fillRect/>
          </a:stretch>
        </p:blipFill>
        <p:spPr>
          <a:xfrm>
            <a:off x="8234802" y="1481465"/>
            <a:ext cx="3276689" cy="4699879"/>
          </a:xfrm>
          <a:prstGeom prst="roundRect">
            <a:avLst>
              <a:gd name="adj" fmla="val 2520"/>
            </a:avLst>
          </a:prstGeom>
          <a:solidFill>
            <a:srgbClr val="EDEBE9"/>
          </a:solidFill>
          <a:ln>
            <a:noFill/>
          </a:ln>
        </p:spPr>
      </p:pic>
    </p:spTree>
    <p:extLst>
      <p:ext uri="{BB962C8B-B14F-4D97-AF65-F5344CB8AC3E}">
        <p14:creationId xmlns:p14="http://schemas.microsoft.com/office/powerpoint/2010/main" val="3926203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4CEF1-CAD1-F579-6D39-A2F48C51E495}"/>
            </a:ext>
          </a:extLst>
        </p:cNvPr>
        <p:cNvGrpSpPr/>
        <p:nvPr/>
      </p:nvGrpSpPr>
      <p:grpSpPr>
        <a:xfrm>
          <a:off x="0" y="0"/>
          <a:ext cx="0" cy="0"/>
          <a:chOff x="0" y="0"/>
          <a:chExt cx="0" cy="0"/>
        </a:xfrm>
      </p:grpSpPr>
      <p:sp>
        <p:nvSpPr>
          <p:cNvPr id="11" name="Title 5">
            <a:extLst>
              <a:ext uri="{FF2B5EF4-FFF2-40B4-BE49-F238E27FC236}">
                <a16:creationId xmlns:a16="http://schemas.microsoft.com/office/drawing/2014/main" id="{6DB24DE8-91FA-FCAA-9E15-7F30BDA75E94}"/>
              </a:ext>
            </a:extLst>
          </p:cNvPr>
          <p:cNvSpPr>
            <a:spLocks noGrp="1"/>
          </p:cNvSpPr>
          <p:nvPr>
            <p:ph type="title"/>
          </p:nvPr>
        </p:nvSpPr>
        <p:spPr>
          <a:xfrm>
            <a:off x="588963" y="585788"/>
            <a:ext cx="11010900" cy="492443"/>
          </a:xfrm>
        </p:spPr>
        <p:txBody>
          <a:bodyPr/>
          <a:lstStyle/>
          <a:p>
            <a:r>
              <a:rPr lang="en-US" sz="3200"/>
              <a:t>E</a:t>
            </a:r>
            <a:r>
              <a:rPr lang="en-US" sz="3200" noProof="0" err="1"/>
              <a:t>xtract</a:t>
            </a:r>
            <a:r>
              <a:rPr lang="en-US" sz="3200" noProof="0"/>
              <a:t> &lt;labels&gt; from a text column into a new column</a:t>
            </a:r>
          </a:p>
        </p:txBody>
      </p:sp>
      <p:pic>
        <p:nvPicPr>
          <p:cNvPr id="7" name="Picture 6">
            <a:extLst>
              <a:ext uri="{FF2B5EF4-FFF2-40B4-BE49-F238E27FC236}">
                <a16:creationId xmlns:a16="http://schemas.microsoft.com/office/drawing/2014/main" id="{18BE2D4D-E980-41D0-F7A7-A16DAADBA024}"/>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8" name="TextBox 7" descr="Sample prompt">
            <a:extLst>
              <a:ext uri="{FF2B5EF4-FFF2-40B4-BE49-F238E27FC236}">
                <a16:creationId xmlns:a16="http://schemas.microsoft.com/office/drawing/2014/main" id="{F7BABFA3-7835-EE05-731A-7B48AD602B42}"/>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9" name="TextBox 8">
            <a:extLst>
              <a:ext uri="{FF2B5EF4-FFF2-40B4-BE49-F238E27FC236}">
                <a16:creationId xmlns:a16="http://schemas.microsoft.com/office/drawing/2014/main" id="{749F2E1B-9AB3-A330-8533-3E42F64068AA}"/>
              </a:ext>
            </a:extLst>
          </p:cNvPr>
          <p:cNvSpPr txBox="1"/>
          <p:nvPr/>
        </p:nvSpPr>
        <p:spPr>
          <a:xfrm>
            <a:off x="771948" y="2702549"/>
            <a:ext cx="1994218" cy="807913"/>
          </a:xfrm>
          <a:prstGeom prst="rect">
            <a:avLst/>
          </a:prstGeom>
          <a:no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Segoe UI" pitchFamily="34" charset="0"/>
              </a:rPr>
              <a:t>Prompt</a:t>
            </a:r>
          </a:p>
          <a:p>
            <a:pPr marL="0" marR="0" lvl="0" indent="0" algn="l"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Add a column that extracts the text between the first set of brackets in &lt;column&gt;.</a:t>
            </a:r>
          </a:p>
        </p:txBody>
      </p:sp>
      <p:sp>
        <p:nvSpPr>
          <p:cNvPr id="15" name="TextBox 14">
            <a:extLst>
              <a:ext uri="{FF2B5EF4-FFF2-40B4-BE49-F238E27FC236}">
                <a16:creationId xmlns:a16="http://schemas.microsoft.com/office/drawing/2014/main" id="{DCDB6FD1-9D8D-E8AA-DFC6-EB62A913981E}"/>
              </a:ext>
            </a:extLst>
          </p:cNvPr>
          <p:cNvSpPr txBox="1"/>
          <p:nvPr/>
        </p:nvSpPr>
        <p:spPr>
          <a:xfrm>
            <a:off x="771948" y="1559337"/>
            <a:ext cx="2095077" cy="807913"/>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Source</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Any dataset with a column that contains text you want to extract to new columns.</a:t>
            </a:r>
          </a:p>
        </p:txBody>
      </p:sp>
      <p:pic>
        <p:nvPicPr>
          <p:cNvPr id="16" name="Picture 15" descr="Sample prompt">
            <a:extLst>
              <a:ext uri="{FF2B5EF4-FFF2-40B4-BE49-F238E27FC236}">
                <a16:creationId xmlns:a16="http://schemas.microsoft.com/office/drawing/2014/main" id="{399C2861-97EE-A14B-17D5-2E20D444161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9172" b="-9172"/>
          <a:stretch>
            <a:fillRect/>
          </a:stretch>
        </p:blipFill>
        <p:spPr>
          <a:xfrm>
            <a:off x="8234802" y="1481465"/>
            <a:ext cx="3276689" cy="4699879"/>
          </a:xfrm>
          <a:prstGeom prst="roundRect">
            <a:avLst>
              <a:gd name="adj" fmla="val 2520"/>
            </a:avLst>
          </a:prstGeom>
          <a:solidFill>
            <a:srgbClr val="EDEBE9"/>
          </a:solidFill>
          <a:ln>
            <a:noFill/>
          </a:ln>
        </p:spPr>
      </p:pic>
      <p:pic>
        <p:nvPicPr>
          <p:cNvPr id="18" name="Picture 17" descr="Sample prompt">
            <a:extLst>
              <a:ext uri="{FF2B5EF4-FFF2-40B4-BE49-F238E27FC236}">
                <a16:creationId xmlns:a16="http://schemas.microsoft.com/office/drawing/2014/main" id="{EB50CE6B-645D-AA7C-3D6E-8FE0B26C4677}"/>
              </a:ext>
            </a:extLst>
          </p:cNvPr>
          <p:cNvPicPr preferRelativeResize="0">
            <a:picLocks/>
          </p:cNvPicPr>
          <p:nvPr/>
        </p:nvPicPr>
        <p:blipFill rotWithShape="1">
          <a:blip r:embed="rId6" cstate="screen">
            <a:extLst>
              <a:ext uri="{28A0092B-C50C-407E-A947-70E740481C1C}">
                <a14:useLocalDpi xmlns:a14="http://schemas.microsoft.com/office/drawing/2010/main"/>
              </a:ext>
            </a:extLst>
          </a:blip>
          <a:srcRect t="-30140" b="-30140"/>
          <a:stretch>
            <a:fillRect/>
          </a:stretch>
        </p:blipFill>
        <p:spPr>
          <a:xfrm>
            <a:off x="3025140" y="1481465"/>
            <a:ext cx="5118222" cy="4699879"/>
          </a:xfrm>
          <a:prstGeom prst="roundRect">
            <a:avLst>
              <a:gd name="adj" fmla="val 1690"/>
            </a:avLst>
          </a:prstGeom>
          <a:solidFill>
            <a:srgbClr val="F0F0F0"/>
          </a:solidFill>
          <a:ln>
            <a:noFill/>
          </a:ln>
        </p:spPr>
      </p:pic>
    </p:spTree>
    <p:extLst>
      <p:ext uri="{BB962C8B-B14F-4D97-AF65-F5344CB8AC3E}">
        <p14:creationId xmlns:p14="http://schemas.microsoft.com/office/powerpoint/2010/main" val="2398175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ADEBE-1D1F-C48E-8442-EB546D710D03}"/>
            </a:ext>
          </a:extLst>
        </p:cNvPr>
        <p:cNvGrpSpPr/>
        <p:nvPr/>
      </p:nvGrpSpPr>
      <p:grpSpPr>
        <a:xfrm>
          <a:off x="0" y="0"/>
          <a:ext cx="0" cy="0"/>
          <a:chOff x="0" y="0"/>
          <a:chExt cx="0" cy="0"/>
        </a:xfrm>
      </p:grpSpPr>
      <p:sp>
        <p:nvSpPr>
          <p:cNvPr id="2" name="Title 5">
            <a:extLst>
              <a:ext uri="{FF2B5EF4-FFF2-40B4-BE49-F238E27FC236}">
                <a16:creationId xmlns:a16="http://schemas.microsoft.com/office/drawing/2014/main" id="{610A2A8F-26E0-D340-1470-A645696AEEDD}"/>
              </a:ext>
            </a:extLst>
          </p:cNvPr>
          <p:cNvSpPr>
            <a:spLocks noGrp="1"/>
          </p:cNvSpPr>
          <p:nvPr>
            <p:ph type="title"/>
          </p:nvPr>
        </p:nvSpPr>
        <p:spPr>
          <a:xfrm>
            <a:off x="588261" y="585216"/>
            <a:ext cx="11011601" cy="553998"/>
          </a:xfrm>
        </p:spPr>
        <p:txBody>
          <a:bodyPr/>
          <a:lstStyle/>
          <a:p>
            <a:r>
              <a:rPr lang="en-US"/>
              <a:t>Split text</a:t>
            </a:r>
            <a:r>
              <a:rPr lang="en-US" noProof="0"/>
              <a:t> into two columns</a:t>
            </a:r>
          </a:p>
        </p:txBody>
      </p:sp>
      <p:pic>
        <p:nvPicPr>
          <p:cNvPr id="10" name="Picture 9">
            <a:extLst>
              <a:ext uri="{FF2B5EF4-FFF2-40B4-BE49-F238E27FC236}">
                <a16:creationId xmlns:a16="http://schemas.microsoft.com/office/drawing/2014/main" id="{5E95C096-946C-8AAA-B8AD-C8038997AC7F}"/>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2" name="TextBox 11" descr="Sample prompt">
            <a:extLst>
              <a:ext uri="{FF2B5EF4-FFF2-40B4-BE49-F238E27FC236}">
                <a16:creationId xmlns:a16="http://schemas.microsoft.com/office/drawing/2014/main" id="{EFC613C1-0553-19F4-03B2-F5C838AAD56F}"/>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4" name="TextBox 13">
            <a:extLst>
              <a:ext uri="{FF2B5EF4-FFF2-40B4-BE49-F238E27FC236}">
                <a16:creationId xmlns:a16="http://schemas.microsoft.com/office/drawing/2014/main" id="{1E58B230-FBD1-206B-3905-6DA6FD1259A8}"/>
              </a:ext>
            </a:extLst>
          </p:cNvPr>
          <p:cNvSpPr txBox="1"/>
          <p:nvPr/>
        </p:nvSpPr>
        <p:spPr>
          <a:xfrm>
            <a:off x="771948" y="3311947"/>
            <a:ext cx="1994218" cy="1731243"/>
          </a:xfrm>
          <a:prstGeom prst="rect">
            <a:avLst/>
          </a:prstGeom>
          <a:no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dirty="0">
                <a:ln>
                  <a:noFill/>
                </a:ln>
                <a:gradFill>
                  <a:gsLst>
                    <a:gs pos="50000">
                      <a:srgbClr val="8661C5"/>
                    </a:gs>
                    <a:gs pos="0">
                      <a:srgbClr val="0078D4"/>
                    </a:gs>
                    <a:gs pos="100000">
                      <a:srgbClr val="C73ECC"/>
                    </a:gs>
                  </a:gsLst>
                  <a:lin ang="2700000" scaled="1"/>
                </a:gradFill>
                <a:effectLst/>
                <a:uLnTx/>
                <a:uFillTx/>
                <a:latin typeface="Segoe UI Semibold"/>
                <a:ea typeface="+mn-ea"/>
                <a:cs typeface="Segoe UI" pitchFamily="34" charset="0"/>
              </a:rPr>
              <a:t>Prompt</a:t>
            </a:r>
          </a:p>
          <a:p>
            <a:pPr marL="0" marR="0" lvl="0" indent="0" algn="l"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a:ea typeface="+mn-ea"/>
                <a:cs typeface="Segoe UI" pitchFamily="34" charset="0"/>
              </a:rPr>
              <a:t>Add a new column that pulls the country out of the location. Most of the time the country is the value after the last comma, but if the value after the last comma is two capital letters, then set the country to USA.</a:t>
            </a:r>
          </a:p>
        </p:txBody>
      </p:sp>
      <p:sp>
        <p:nvSpPr>
          <p:cNvPr id="18" name="TextBox 17">
            <a:extLst>
              <a:ext uri="{FF2B5EF4-FFF2-40B4-BE49-F238E27FC236}">
                <a16:creationId xmlns:a16="http://schemas.microsoft.com/office/drawing/2014/main" id="{FFD8DA35-687F-73EA-5BEE-31597148AE20}"/>
              </a:ext>
            </a:extLst>
          </p:cNvPr>
          <p:cNvSpPr txBox="1"/>
          <p:nvPr/>
        </p:nvSpPr>
        <p:spPr>
          <a:xfrm>
            <a:off x="771948" y="1559337"/>
            <a:ext cx="2095077" cy="1361911"/>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Source</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Any dataset with a column that contains text you want to extract to a new column. Add more details to the prompt as needed for the complexity of</a:t>
            </a:r>
            <a:br>
              <a:rPr kumimoji="0" lang="en-US" sz="1200" b="0" i="0" u="none" strike="noStrike" kern="1200" cap="none" spc="0" normalizeH="0" baseline="0" noProof="0">
                <a:ln>
                  <a:noFill/>
                </a:ln>
                <a:solidFill>
                  <a:srgbClr val="000000"/>
                </a:solidFill>
                <a:effectLst/>
                <a:uLnTx/>
                <a:uFillTx/>
                <a:latin typeface="Segoe UI"/>
                <a:ea typeface="+mn-ea"/>
                <a:cs typeface="+mn-cs"/>
              </a:rPr>
            </a:br>
            <a:r>
              <a:rPr kumimoji="0" lang="en-US" sz="1200" b="0" i="0" u="none" strike="noStrike" kern="1200" cap="none" spc="0" normalizeH="0" baseline="0" noProof="0">
                <a:ln>
                  <a:noFill/>
                </a:ln>
                <a:solidFill>
                  <a:srgbClr val="000000"/>
                </a:solidFill>
                <a:effectLst/>
                <a:uLnTx/>
                <a:uFillTx/>
                <a:latin typeface="Segoe UI"/>
                <a:ea typeface="+mn-ea"/>
                <a:cs typeface="+mn-cs"/>
              </a:rPr>
              <a:t>the data.</a:t>
            </a:r>
          </a:p>
        </p:txBody>
      </p:sp>
      <p:pic>
        <p:nvPicPr>
          <p:cNvPr id="25" name="Picture 24" descr="The Copilot chat window showing the Excel user prompt of &quot;Create new Yes/No columns for any additional values in the Territories covered as indicated by the ; seperator&quot;.  Column responds with the cells being reviewed as A1 to E38 as well as the new column locations as column F, G, and H. Next, Copilot shows the formulas used and work examples for each to the Excel user as well as an example output which would represent data going into the new columns of F, G, and H.  Finally the Excel user is prompted to insert these three new columns.">
            <a:extLst>
              <a:ext uri="{FF2B5EF4-FFF2-40B4-BE49-F238E27FC236}">
                <a16:creationId xmlns:a16="http://schemas.microsoft.com/office/drawing/2014/main" id="{B7E612B5-2A90-EA20-34AE-E7508648392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465" r="-6465"/>
          <a:stretch>
            <a:fillRect/>
          </a:stretch>
        </p:blipFill>
        <p:spPr>
          <a:xfrm>
            <a:off x="8234802" y="1481465"/>
            <a:ext cx="3276689" cy="4699879"/>
          </a:xfrm>
          <a:prstGeom prst="roundRect">
            <a:avLst>
              <a:gd name="adj" fmla="val 2520"/>
            </a:avLst>
          </a:prstGeom>
          <a:solidFill>
            <a:srgbClr val="EDEBE9"/>
          </a:solidFill>
          <a:ln>
            <a:noFill/>
          </a:ln>
        </p:spPr>
      </p:pic>
      <p:pic>
        <p:nvPicPr>
          <p:cNvPr id="31" name="Picture 30" descr="Sample prompt">
            <a:extLst>
              <a:ext uri="{FF2B5EF4-FFF2-40B4-BE49-F238E27FC236}">
                <a16:creationId xmlns:a16="http://schemas.microsoft.com/office/drawing/2014/main" id="{1DC4C617-39CC-8C3A-D52D-68D2B6099350}"/>
              </a:ext>
            </a:extLst>
          </p:cNvPr>
          <p:cNvPicPr preferRelativeResize="0">
            <a:picLocks/>
          </p:cNvPicPr>
          <p:nvPr/>
        </p:nvPicPr>
        <p:blipFill rotWithShape="1">
          <a:blip r:embed="rId6" cstate="screen">
            <a:extLst>
              <a:ext uri="{28A0092B-C50C-407E-A947-70E740481C1C}">
                <a14:useLocalDpi xmlns:a14="http://schemas.microsoft.com/office/drawing/2010/main"/>
              </a:ext>
            </a:extLst>
          </a:blip>
          <a:srcRect l="-7768" r="-7768"/>
          <a:stretch>
            <a:fillRect/>
          </a:stretch>
        </p:blipFill>
        <p:spPr>
          <a:xfrm>
            <a:off x="3025140" y="1481465"/>
            <a:ext cx="5118222" cy="4699879"/>
          </a:xfrm>
          <a:prstGeom prst="roundRect">
            <a:avLst>
              <a:gd name="adj" fmla="val 1690"/>
            </a:avLst>
          </a:prstGeom>
          <a:solidFill>
            <a:srgbClr val="F0F0F0"/>
          </a:solidFill>
          <a:ln>
            <a:noFill/>
          </a:ln>
        </p:spPr>
      </p:pic>
      <p:sp>
        <p:nvSpPr>
          <p:cNvPr id="8" name="Rectangle 7" descr="Sample prompt">
            <a:extLst>
              <a:ext uri="{FF2B5EF4-FFF2-40B4-BE49-F238E27FC236}">
                <a16:creationId xmlns:a16="http://schemas.microsoft.com/office/drawing/2014/main" id="{5E3EBFB0-9B9A-BB68-C7A7-8681043CD163}"/>
              </a:ext>
            </a:extLst>
          </p:cNvPr>
          <p:cNvSpPr/>
          <p:nvPr/>
        </p:nvSpPr>
        <p:spPr>
          <a:xfrm>
            <a:off x="6799863" y="1481465"/>
            <a:ext cx="964917" cy="4656749"/>
          </a:xfrm>
          <a:prstGeom prst="roundRect">
            <a:avLst>
              <a:gd name="adj" fmla="val 5658"/>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Tree>
    <p:extLst>
      <p:ext uri="{BB962C8B-B14F-4D97-AF65-F5344CB8AC3E}">
        <p14:creationId xmlns:p14="http://schemas.microsoft.com/office/powerpoint/2010/main" val="2429509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867DB-3644-7895-74E0-189908490DAF}"/>
            </a:ext>
          </a:extLst>
        </p:cNvPr>
        <p:cNvGrpSpPr/>
        <p:nvPr/>
      </p:nvGrpSpPr>
      <p:grpSpPr>
        <a:xfrm>
          <a:off x="0" y="0"/>
          <a:ext cx="0" cy="0"/>
          <a:chOff x="0" y="0"/>
          <a:chExt cx="0" cy="0"/>
        </a:xfrm>
      </p:grpSpPr>
      <p:sp>
        <p:nvSpPr>
          <p:cNvPr id="2" name="Title 5">
            <a:extLst>
              <a:ext uri="{FF2B5EF4-FFF2-40B4-BE49-F238E27FC236}">
                <a16:creationId xmlns:a16="http://schemas.microsoft.com/office/drawing/2014/main" id="{9601546E-400F-4AE6-ED0A-88F934CE5708}"/>
              </a:ext>
            </a:extLst>
          </p:cNvPr>
          <p:cNvSpPr>
            <a:spLocks noGrp="1"/>
          </p:cNvSpPr>
          <p:nvPr>
            <p:ph type="title"/>
          </p:nvPr>
        </p:nvSpPr>
        <p:spPr>
          <a:xfrm>
            <a:off x="588261" y="585216"/>
            <a:ext cx="11011601" cy="553998"/>
          </a:xfrm>
        </p:spPr>
        <p:txBody>
          <a:bodyPr/>
          <a:lstStyle/>
          <a:p>
            <a:r>
              <a:rPr lang="en-US" sz="3500"/>
              <a:t>Separate delimited text into separate yes/no columns</a:t>
            </a:r>
          </a:p>
        </p:txBody>
      </p:sp>
      <p:pic>
        <p:nvPicPr>
          <p:cNvPr id="4" name="Picture 3">
            <a:extLst>
              <a:ext uri="{FF2B5EF4-FFF2-40B4-BE49-F238E27FC236}">
                <a16:creationId xmlns:a16="http://schemas.microsoft.com/office/drawing/2014/main" id="{4FAA9FB2-67C0-9D61-4C06-C608C453C379}"/>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9" name="TextBox 8" descr="Sample prompt">
            <a:extLst>
              <a:ext uri="{FF2B5EF4-FFF2-40B4-BE49-F238E27FC236}">
                <a16:creationId xmlns:a16="http://schemas.microsoft.com/office/drawing/2014/main" id="{885F43F8-47E9-99F7-0117-A9C51757E5AC}"/>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F3CCEB7E-BBF7-CB35-E0BC-E6F30EF86011}"/>
              </a:ext>
            </a:extLst>
          </p:cNvPr>
          <p:cNvSpPr txBox="1"/>
          <p:nvPr/>
        </p:nvSpPr>
        <p:spPr>
          <a:xfrm>
            <a:off x="771948" y="2905682"/>
            <a:ext cx="1994218" cy="1177245"/>
          </a:xfrm>
          <a:prstGeom prst="rect">
            <a:avLst/>
          </a:prstGeom>
          <a:no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Segoe UI" pitchFamily="34" charset="0"/>
              </a:rPr>
              <a:t>Prompt</a:t>
            </a:r>
          </a:p>
          <a:p>
            <a:pPr marL="0" marR="0" lvl="0" indent="0" algn="l"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Create new Yes/No columns for any additional values in &lt;</a:t>
            </a:r>
            <a:r>
              <a:rPr kumimoji="0" lang="en-US" sz="1200" b="0" i="0" u="none" strike="noStrike" kern="1200" cap="none" spc="0" normalizeH="0" baseline="0" noProof="0" err="1">
                <a:ln>
                  <a:noFill/>
                </a:ln>
                <a:solidFill>
                  <a:srgbClr val="000000"/>
                </a:solidFill>
                <a:effectLst/>
                <a:uLnTx/>
                <a:uFillTx/>
                <a:latin typeface="Segoe UI"/>
                <a:ea typeface="+mn-ea"/>
                <a:cs typeface="Segoe UI" pitchFamily="34" charset="0"/>
              </a:rPr>
              <a:t>ColumnName</a:t>
            </a: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&gt; as indicated by the semicolon (;) separator.</a:t>
            </a:r>
          </a:p>
        </p:txBody>
      </p:sp>
      <p:sp>
        <p:nvSpPr>
          <p:cNvPr id="12" name="TextBox 11">
            <a:extLst>
              <a:ext uri="{FF2B5EF4-FFF2-40B4-BE49-F238E27FC236}">
                <a16:creationId xmlns:a16="http://schemas.microsoft.com/office/drawing/2014/main" id="{0937FD17-AD4D-9FFC-3B88-3F73849C44B2}"/>
              </a:ext>
            </a:extLst>
          </p:cNvPr>
          <p:cNvSpPr txBox="1"/>
          <p:nvPr/>
        </p:nvSpPr>
        <p:spPr>
          <a:xfrm>
            <a:off x="771948" y="1559337"/>
            <a:ext cx="2095077" cy="992579"/>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Source</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Any dataset works, have a column with text in it with separators like semicolons (;) in the values.</a:t>
            </a:r>
          </a:p>
        </p:txBody>
      </p:sp>
      <p:pic>
        <p:nvPicPr>
          <p:cNvPr id="13" name="Picture 12" descr="The Copilot chat window showing the Excel user prompt of &quot;Create new Yes/No columns for any additional values in the Territories covered as indicated by the ; seperator&quot;.  Column responds with the cells being reviewed as A1 to E38 as well as the new column locations as column F, G, and H. Next, Copilot shows the formulas used and work examples for each to the Excel user as well as an example output which would represent data going into the new columns of F, G, and H.  Finally the Excel user is prompted to insert these three new columns.">
            <a:extLst>
              <a:ext uri="{FF2B5EF4-FFF2-40B4-BE49-F238E27FC236}">
                <a16:creationId xmlns:a16="http://schemas.microsoft.com/office/drawing/2014/main" id="{AF0CCA9C-2499-141D-D7D8-4B6C4831AF3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465" r="-6465"/>
          <a:stretch>
            <a:fillRect/>
          </a:stretch>
        </p:blipFill>
        <p:spPr>
          <a:xfrm>
            <a:off x="8234802" y="1481465"/>
            <a:ext cx="3276689" cy="4699879"/>
          </a:xfrm>
          <a:prstGeom prst="roundRect">
            <a:avLst>
              <a:gd name="adj" fmla="val 2520"/>
            </a:avLst>
          </a:prstGeom>
          <a:solidFill>
            <a:srgbClr val="EDEBE9"/>
          </a:solidFill>
          <a:ln>
            <a:noFill/>
          </a:ln>
        </p:spPr>
      </p:pic>
      <p:pic>
        <p:nvPicPr>
          <p:cNvPr id="16" name="Picture 15" descr="Sample prompt">
            <a:extLst>
              <a:ext uri="{FF2B5EF4-FFF2-40B4-BE49-F238E27FC236}">
                <a16:creationId xmlns:a16="http://schemas.microsoft.com/office/drawing/2014/main" id="{9D4B0F48-B36A-A242-D5F6-EF6EF6AF9DC5}"/>
              </a:ext>
            </a:extLst>
          </p:cNvPr>
          <p:cNvPicPr preferRelativeResize="0">
            <a:picLocks/>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3025140" y="1481465"/>
            <a:ext cx="5118222" cy="4699879"/>
          </a:xfrm>
          <a:prstGeom prst="roundRect">
            <a:avLst>
              <a:gd name="adj" fmla="val 1690"/>
            </a:avLst>
          </a:prstGeom>
          <a:solidFill>
            <a:srgbClr val="F0F0F0"/>
          </a:solidFill>
          <a:ln>
            <a:noFill/>
          </a:ln>
        </p:spPr>
      </p:pic>
      <p:sp>
        <p:nvSpPr>
          <p:cNvPr id="14" name="Rectangle 7">
            <a:extLst>
              <a:ext uri="{FF2B5EF4-FFF2-40B4-BE49-F238E27FC236}">
                <a16:creationId xmlns:a16="http://schemas.microsoft.com/office/drawing/2014/main" id="{9D1A7343-7B41-4222-D25A-2B2C3771D52E}"/>
              </a:ext>
              <a:ext uri="{C183D7F6-B498-43B3-948B-1728B52AA6E4}">
                <adec:decorative xmlns:adec="http://schemas.microsoft.com/office/drawing/2017/decorative" val="1"/>
              </a:ext>
            </a:extLst>
          </p:cNvPr>
          <p:cNvSpPr/>
          <p:nvPr/>
        </p:nvSpPr>
        <p:spPr>
          <a:xfrm>
            <a:off x="7352888" y="1481465"/>
            <a:ext cx="790473" cy="4699879"/>
          </a:xfrm>
          <a:prstGeom prst="roundRect">
            <a:avLst>
              <a:gd name="adj" fmla="val 5658"/>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Tree>
    <p:extLst>
      <p:ext uri="{BB962C8B-B14F-4D97-AF65-F5344CB8AC3E}">
        <p14:creationId xmlns:p14="http://schemas.microsoft.com/office/powerpoint/2010/main" val="373754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E728D-C6E7-1858-725E-F246869C5329}"/>
            </a:ext>
          </a:extLst>
        </p:cNvPr>
        <p:cNvGrpSpPr/>
        <p:nvPr/>
      </p:nvGrpSpPr>
      <p:grpSpPr>
        <a:xfrm>
          <a:off x="0" y="0"/>
          <a:ext cx="0" cy="0"/>
          <a:chOff x="0" y="0"/>
          <a:chExt cx="0" cy="0"/>
        </a:xfrm>
      </p:grpSpPr>
      <p:sp>
        <p:nvSpPr>
          <p:cNvPr id="44" name="Title 43">
            <a:extLst>
              <a:ext uri="{FF2B5EF4-FFF2-40B4-BE49-F238E27FC236}">
                <a16:creationId xmlns:a16="http://schemas.microsoft.com/office/drawing/2014/main" id="{8D33ACC5-30C7-2EF7-63E6-C04F83D1188D}"/>
              </a:ext>
            </a:extLst>
          </p:cNvPr>
          <p:cNvSpPr>
            <a:spLocks noGrp="1"/>
          </p:cNvSpPr>
          <p:nvPr>
            <p:ph type="title"/>
          </p:nvPr>
        </p:nvSpPr>
        <p:spPr>
          <a:xfrm>
            <a:off x="588261" y="585216"/>
            <a:ext cx="11011601" cy="553998"/>
          </a:xfrm>
        </p:spPr>
        <p:txBody>
          <a:bodyPr/>
          <a:lstStyle/>
          <a:p>
            <a:r>
              <a:rPr lang="en-US"/>
              <a:t>Copilot Chat in Excel</a:t>
            </a:r>
          </a:p>
        </p:txBody>
      </p:sp>
      <p:sp>
        <p:nvSpPr>
          <p:cNvPr id="51" name="Freeform: Shape 50">
            <a:extLst>
              <a:ext uri="{FF2B5EF4-FFF2-40B4-BE49-F238E27FC236}">
                <a16:creationId xmlns:a16="http://schemas.microsoft.com/office/drawing/2014/main" id="{0A9518D2-D111-42E0-FFD1-0AA474A17983}"/>
              </a:ext>
              <a:ext uri="{C183D7F6-B498-43B3-948B-1728B52AA6E4}">
                <adec:decorative xmlns:adec="http://schemas.microsoft.com/office/drawing/2017/decorative" val="1"/>
              </a:ext>
            </a:extLst>
          </p:cNvPr>
          <p:cNvSpPr>
            <a:spLocks/>
          </p:cNvSpPr>
          <p:nvPr/>
        </p:nvSpPr>
        <p:spPr bwMode="auto">
          <a:xfrm>
            <a:off x="600961" y="1291771"/>
            <a:ext cx="7867332" cy="5057456"/>
          </a:xfrm>
          <a:custGeom>
            <a:avLst/>
            <a:gdLst>
              <a:gd name="connsiteX0" fmla="*/ 164114 w 7867332"/>
              <a:gd name="connsiteY0" fmla="*/ 0 h 5057456"/>
              <a:gd name="connsiteX1" fmla="*/ 7867332 w 7867332"/>
              <a:gd name="connsiteY1" fmla="*/ 0 h 5057456"/>
              <a:gd name="connsiteX2" fmla="*/ 7867332 w 7867332"/>
              <a:gd name="connsiteY2" fmla="*/ 5057456 h 5057456"/>
              <a:gd name="connsiteX3" fmla="*/ 164114 w 7867332"/>
              <a:gd name="connsiteY3" fmla="*/ 5057456 h 5057456"/>
              <a:gd name="connsiteX4" fmla="*/ 0 w 7867332"/>
              <a:gd name="connsiteY4" fmla="*/ 4893342 h 5057456"/>
              <a:gd name="connsiteX5" fmla="*/ 0 w 7867332"/>
              <a:gd name="connsiteY5" fmla="*/ 164114 h 5057456"/>
              <a:gd name="connsiteX6" fmla="*/ 164114 w 7867332"/>
              <a:gd name="connsiteY6" fmla="*/ 0 h 505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7332" h="5057456">
                <a:moveTo>
                  <a:pt x="164114" y="0"/>
                </a:moveTo>
                <a:lnTo>
                  <a:pt x="7867332" y="0"/>
                </a:lnTo>
                <a:lnTo>
                  <a:pt x="7867332" y="5057456"/>
                </a:lnTo>
                <a:lnTo>
                  <a:pt x="164114" y="5057456"/>
                </a:lnTo>
                <a:cubicBezTo>
                  <a:pt x="73476" y="5057456"/>
                  <a:pt x="0" y="4983980"/>
                  <a:pt x="0" y="4893342"/>
                </a:cubicBezTo>
                <a:lnTo>
                  <a:pt x="0" y="164114"/>
                </a:lnTo>
                <a:cubicBezTo>
                  <a:pt x="0" y="73476"/>
                  <a:pt x="73476" y="0"/>
                  <a:pt x="164114" y="0"/>
                </a:cubicBezTo>
                <a:close/>
              </a:path>
            </a:pathLst>
          </a:cu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1A1A1A"/>
              </a:solidFill>
              <a:effectLst/>
              <a:uLnTx/>
              <a:uFillTx/>
              <a:latin typeface="Segoe UI"/>
              <a:ea typeface="+mn-ea"/>
              <a:cs typeface="Segoe UI" pitchFamily="34" charset="0"/>
            </a:endParaRPr>
          </a:p>
        </p:txBody>
      </p:sp>
      <p:sp>
        <p:nvSpPr>
          <p:cNvPr id="46" name="Rectangle: Rounded Corners 45" descr="Copilot Chat UI">
            <a:extLst>
              <a:ext uri="{FF2B5EF4-FFF2-40B4-BE49-F238E27FC236}">
                <a16:creationId xmlns:a16="http://schemas.microsoft.com/office/drawing/2014/main" id="{FC192AC2-8E80-E168-61F6-849F952BE6A6}"/>
              </a:ext>
            </a:extLst>
          </p:cNvPr>
          <p:cNvSpPr/>
          <p:nvPr/>
        </p:nvSpPr>
        <p:spPr bwMode="auto">
          <a:xfrm>
            <a:off x="8547100" y="585215"/>
            <a:ext cx="3041650" cy="5977509"/>
          </a:xfrm>
          <a:prstGeom prst="roundRect">
            <a:avLst>
              <a:gd name="adj" fmla="val 4871"/>
            </a:avLst>
          </a:prstGeom>
          <a:solidFill>
            <a:srgbClr val="FAFAFA"/>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pic>
        <p:nvPicPr>
          <p:cNvPr id="47" name="Picture 46" descr="Copilot Chat UI">
            <a:extLst>
              <a:ext uri="{FF2B5EF4-FFF2-40B4-BE49-F238E27FC236}">
                <a16:creationId xmlns:a16="http://schemas.microsoft.com/office/drawing/2014/main" id="{4EB0F25D-DAE6-BCB0-531E-1D4495288E6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815070" y="655693"/>
            <a:ext cx="2543810" cy="5836552"/>
          </a:xfrm>
          <a:prstGeom prst="rect">
            <a:avLst/>
          </a:prstGeom>
          <a:ln w="6350">
            <a:noFill/>
          </a:ln>
        </p:spPr>
      </p:pic>
      <p:sp>
        <p:nvSpPr>
          <p:cNvPr id="54" name="Rectangle: Top Corners Rounded 53">
            <a:extLst>
              <a:ext uri="{FF2B5EF4-FFF2-40B4-BE49-F238E27FC236}">
                <a16:creationId xmlns:a16="http://schemas.microsoft.com/office/drawing/2014/main" id="{A4724559-6E3D-A186-0F7F-111A6EF60049}"/>
              </a:ext>
              <a:ext uri="{C183D7F6-B498-43B3-948B-1728B52AA6E4}">
                <adec:decorative xmlns:adec="http://schemas.microsoft.com/office/drawing/2017/decorative" val="1"/>
              </a:ext>
            </a:extLst>
          </p:cNvPr>
          <p:cNvSpPr/>
          <p:nvPr/>
        </p:nvSpPr>
        <p:spPr bwMode="auto">
          <a:xfrm>
            <a:off x="8468293" y="1291771"/>
            <a:ext cx="45720" cy="5057456"/>
          </a:xfrm>
          <a:prstGeom prst="round2SameRect">
            <a:avLst>
              <a:gd name="adj1" fmla="val 0"/>
              <a:gd name="adj2" fmla="val 0"/>
            </a:avLst>
          </a:prstGeom>
          <a:gradFill flip="none" rotWithShape="1">
            <a:gsLst>
              <a:gs pos="35000">
                <a:srgbClr val="0078D4"/>
              </a:gs>
              <a:gs pos="100000">
                <a:srgbClr val="C03BC4"/>
              </a:gs>
            </a:gsLst>
            <a:path path="circle">
              <a:fillToRect l="100000" t="100000"/>
            </a:path>
            <a:tileRect r="-100000" b="-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5" name="Rectangle: Rounded Corners 26">
            <a:extLst>
              <a:ext uri="{FF2B5EF4-FFF2-40B4-BE49-F238E27FC236}">
                <a16:creationId xmlns:a16="http://schemas.microsoft.com/office/drawing/2014/main" id="{8323BCD4-6A0B-33DC-F95B-36FE73019E9C}"/>
              </a:ext>
            </a:extLst>
          </p:cNvPr>
          <p:cNvSpPr/>
          <p:nvPr/>
        </p:nvSpPr>
        <p:spPr bwMode="auto">
          <a:xfrm>
            <a:off x="1296000" y="1476512"/>
            <a:ext cx="7055519" cy="55399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With Copilot Chat in Excel, you gain a range of capabilities that make working with spreadsheets faster with more impact. </a:t>
            </a:r>
          </a:p>
        </p:txBody>
      </p:sp>
      <p:sp>
        <p:nvSpPr>
          <p:cNvPr id="57" name="Rectangle: Rounded Corners 26">
            <a:extLst>
              <a:ext uri="{FF2B5EF4-FFF2-40B4-BE49-F238E27FC236}">
                <a16:creationId xmlns:a16="http://schemas.microsoft.com/office/drawing/2014/main" id="{5A75BE1A-94F3-38AA-9271-E732930B9679}"/>
              </a:ext>
            </a:extLst>
          </p:cNvPr>
          <p:cNvSpPr/>
          <p:nvPr/>
        </p:nvSpPr>
        <p:spPr bwMode="auto">
          <a:xfrm>
            <a:off x="1296000" y="2185172"/>
            <a:ext cx="7055519" cy="11387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Ask questions about your Excel file or get knowledge from your work data or the web</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Use suggested prompts.</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Copy responses into your document or into new files.</a:t>
            </a:r>
          </a:p>
        </p:txBody>
      </p:sp>
      <p:sp>
        <p:nvSpPr>
          <p:cNvPr id="60" name="Rectangle: Rounded Corners 26">
            <a:extLst>
              <a:ext uri="{FF2B5EF4-FFF2-40B4-BE49-F238E27FC236}">
                <a16:creationId xmlns:a16="http://schemas.microsoft.com/office/drawing/2014/main" id="{A2AEAA01-63E6-7039-1F58-0F12607B34CC}"/>
              </a:ext>
            </a:extLst>
          </p:cNvPr>
          <p:cNvSpPr/>
          <p:nvPr/>
        </p:nvSpPr>
        <p:spPr bwMode="auto">
          <a:xfrm>
            <a:off x="1296000" y="3835982"/>
            <a:ext cx="7055519" cy="2492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8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Here are some ways that you can use Copilot Chat in Excel</a:t>
            </a:r>
          </a:p>
        </p:txBody>
      </p:sp>
      <p:sp>
        <p:nvSpPr>
          <p:cNvPr id="62" name="Rectangle: Rounded Corners 26">
            <a:extLst>
              <a:ext uri="{FF2B5EF4-FFF2-40B4-BE49-F238E27FC236}">
                <a16:creationId xmlns:a16="http://schemas.microsoft.com/office/drawing/2014/main" id="{6F61767E-2566-92B4-8B5C-ABFCAE0F5E65}"/>
              </a:ext>
            </a:extLst>
          </p:cNvPr>
          <p:cNvSpPr/>
          <p:nvPr/>
        </p:nvSpPr>
        <p:spPr bwMode="auto">
          <a:xfrm>
            <a:off x="1296000" y="4273052"/>
            <a:ext cx="7055519" cy="11387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“Share the top insights and trends of this data and create a visualization”</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“Create a Pivot Table on a new sheet aggregating the following variables: [variable 1], [variable 2], [variable 3]”</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srgbClr val="000000"/>
                </a:solidFill>
                <a:effectLst/>
                <a:uLnTx/>
                <a:uFillTx/>
                <a:latin typeface="Segoe UI"/>
                <a:ea typeface="+mn-ea"/>
                <a:cs typeface="+mn-cs"/>
              </a:rPr>
              <a:t>“Find public data about [topic].”	</a:t>
            </a:r>
          </a:p>
        </p:txBody>
      </p:sp>
      <p:sp>
        <p:nvSpPr>
          <p:cNvPr id="2" name="Graphic 123" descr="Icon of a chat bubble">
            <a:extLst>
              <a:ext uri="{FF2B5EF4-FFF2-40B4-BE49-F238E27FC236}">
                <a16:creationId xmlns:a16="http://schemas.microsoft.com/office/drawing/2014/main" id="{01CD1BBF-DD09-A679-5C8C-84DAAF9FD438}"/>
              </a:ext>
            </a:extLst>
          </p:cNvPr>
          <p:cNvSpPr/>
          <p:nvPr/>
        </p:nvSpPr>
        <p:spPr>
          <a:xfrm>
            <a:off x="784642" y="1512492"/>
            <a:ext cx="327402" cy="293798"/>
          </a:xfrm>
          <a:custGeom>
            <a:avLst/>
            <a:gdLst>
              <a:gd name="connsiteX0" fmla="*/ 140349 w 372389"/>
              <a:gd name="connsiteY0" fmla="*/ 0 h 334168"/>
              <a:gd name="connsiteX1" fmla="*/ 1143 w 372389"/>
              <a:gd name="connsiteY1" fmla="*/ 139206 h 334168"/>
              <a:gd name="connsiteX2" fmla="*/ 14185 w 372389"/>
              <a:gd name="connsiteY2" fmla="*/ 198106 h 334168"/>
              <a:gd name="connsiteX3" fmla="*/ 742 w 372389"/>
              <a:gd name="connsiteY3" fmla="*/ 250843 h 334168"/>
              <a:gd name="connsiteX4" fmla="*/ 28653 w 372389"/>
              <a:gd name="connsiteY4" fmla="*/ 279135 h 334168"/>
              <a:gd name="connsiteX5" fmla="*/ 83050 w 372389"/>
              <a:gd name="connsiteY5" fmla="*/ 266105 h 334168"/>
              <a:gd name="connsiteX6" fmla="*/ 140349 w 372389"/>
              <a:gd name="connsiteY6" fmla="*/ 278411 h 334168"/>
              <a:gd name="connsiteX7" fmla="*/ 279555 w 372389"/>
              <a:gd name="connsiteY7" fmla="*/ 139206 h 334168"/>
              <a:gd name="connsiteX8" fmla="*/ 140349 w 372389"/>
              <a:gd name="connsiteY8" fmla="*/ 0 h 334168"/>
              <a:gd name="connsiteX9" fmla="*/ 28984 w 372389"/>
              <a:gd name="connsiteY9" fmla="*/ 139206 h 334168"/>
              <a:gd name="connsiteX10" fmla="*/ 140349 w 372389"/>
              <a:gd name="connsiteY10" fmla="*/ 27841 h 334168"/>
              <a:gd name="connsiteX11" fmla="*/ 251713 w 372389"/>
              <a:gd name="connsiteY11" fmla="*/ 139206 h 334168"/>
              <a:gd name="connsiteX12" fmla="*/ 140349 w 372389"/>
              <a:gd name="connsiteY12" fmla="*/ 250570 h 334168"/>
              <a:gd name="connsiteX13" fmla="*/ 90792 w 372389"/>
              <a:gd name="connsiteY13" fmla="*/ 238968 h 334168"/>
              <a:gd name="connsiteX14" fmla="*/ 86274 w 372389"/>
              <a:gd name="connsiteY14" fmla="*/ 236718 h 334168"/>
              <a:gd name="connsiteX15" fmla="*/ 81364 w 372389"/>
              <a:gd name="connsiteY15" fmla="*/ 237888 h 334168"/>
              <a:gd name="connsiteX16" fmla="*/ 29621 w 372389"/>
              <a:gd name="connsiteY16" fmla="*/ 250269 h 334168"/>
              <a:gd name="connsiteX17" fmla="*/ 42430 w 372389"/>
              <a:gd name="connsiteY17" fmla="*/ 200005 h 334168"/>
              <a:gd name="connsiteX18" fmla="*/ 43733 w 372389"/>
              <a:gd name="connsiteY18" fmla="*/ 194884 h 334168"/>
              <a:gd name="connsiteX19" fmla="*/ 41310 w 372389"/>
              <a:gd name="connsiteY19" fmla="*/ 190188 h 334168"/>
              <a:gd name="connsiteX20" fmla="*/ 28984 w 372389"/>
              <a:gd name="connsiteY20" fmla="*/ 139206 h 334168"/>
              <a:gd name="connsiteX21" fmla="*/ 233153 w 372389"/>
              <a:gd name="connsiteY21" fmla="*/ 334095 h 334168"/>
              <a:gd name="connsiteX22" fmla="*/ 138499 w 372389"/>
              <a:gd name="connsiteY22" fmla="*/ 296963 h 334168"/>
              <a:gd name="connsiteX23" fmla="*/ 140350 w 372389"/>
              <a:gd name="connsiteY23" fmla="*/ 296974 h 334168"/>
              <a:gd name="connsiteX24" fmla="*/ 178976 w 372389"/>
              <a:gd name="connsiteY24" fmla="*/ 292209 h 334168"/>
              <a:gd name="connsiteX25" fmla="*/ 233153 w 372389"/>
              <a:gd name="connsiteY25" fmla="*/ 306254 h 334168"/>
              <a:gd name="connsiteX26" fmla="*/ 282710 w 372389"/>
              <a:gd name="connsiteY26" fmla="*/ 294650 h 334168"/>
              <a:gd name="connsiteX27" fmla="*/ 287228 w 372389"/>
              <a:gd name="connsiteY27" fmla="*/ 292401 h 334168"/>
              <a:gd name="connsiteX28" fmla="*/ 292137 w 372389"/>
              <a:gd name="connsiteY28" fmla="*/ 293570 h 334168"/>
              <a:gd name="connsiteX29" fmla="*/ 342979 w 372389"/>
              <a:gd name="connsiteY29" fmla="*/ 304883 h 334168"/>
              <a:gd name="connsiteX30" fmla="*/ 331072 w 372389"/>
              <a:gd name="connsiteY30" fmla="*/ 255687 h 334168"/>
              <a:gd name="connsiteX31" fmla="*/ 329769 w 372389"/>
              <a:gd name="connsiteY31" fmla="*/ 250568 h 334168"/>
              <a:gd name="connsiteX32" fmla="*/ 332191 w 372389"/>
              <a:gd name="connsiteY32" fmla="*/ 245872 h 334168"/>
              <a:gd name="connsiteX33" fmla="*/ 344517 w 372389"/>
              <a:gd name="connsiteY33" fmla="*/ 194890 h 334168"/>
              <a:gd name="connsiteX34" fmla="*/ 293531 w 372389"/>
              <a:gd name="connsiteY34" fmla="*/ 101297 h 334168"/>
              <a:gd name="connsiteX35" fmla="*/ 278690 w 372389"/>
              <a:gd name="connsiteY35" fmla="*/ 63302 h 334168"/>
              <a:gd name="connsiteX36" fmla="*/ 372358 w 372389"/>
              <a:gd name="connsiteY36" fmla="*/ 194890 h 334168"/>
              <a:gd name="connsiteX37" fmla="*/ 359310 w 372389"/>
              <a:gd name="connsiteY37" fmla="*/ 253802 h 334168"/>
              <a:gd name="connsiteX38" fmla="*/ 371779 w 372389"/>
              <a:gd name="connsiteY38" fmla="*/ 305831 h 334168"/>
              <a:gd name="connsiteX39" fmla="*/ 344543 w 372389"/>
              <a:gd name="connsiteY39" fmla="*/ 333663 h 334168"/>
              <a:gd name="connsiteX40" fmla="*/ 290466 w 372389"/>
              <a:gd name="connsiteY40" fmla="*/ 321782 h 334168"/>
              <a:gd name="connsiteX41" fmla="*/ 233153 w 372389"/>
              <a:gd name="connsiteY41" fmla="*/ 334095 h 33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72389" h="334168">
                <a:moveTo>
                  <a:pt x="140349" y="0"/>
                </a:moveTo>
                <a:cubicBezTo>
                  <a:pt x="63467" y="0"/>
                  <a:pt x="1143" y="62324"/>
                  <a:pt x="1143" y="139206"/>
                </a:cubicBezTo>
                <a:cubicBezTo>
                  <a:pt x="1143" y="160233"/>
                  <a:pt x="5814" y="180203"/>
                  <a:pt x="14185" y="198106"/>
                </a:cubicBezTo>
                <a:cubicBezTo>
                  <a:pt x="9470" y="216630"/>
                  <a:pt x="4202" y="237284"/>
                  <a:pt x="742" y="250843"/>
                </a:cubicBezTo>
                <a:cubicBezTo>
                  <a:pt x="-3583" y="267795"/>
                  <a:pt x="11682" y="283215"/>
                  <a:pt x="28653" y="279135"/>
                </a:cubicBezTo>
                <a:cubicBezTo>
                  <a:pt x="42578" y="275789"/>
                  <a:pt x="63979" y="270651"/>
                  <a:pt x="83050" y="266105"/>
                </a:cubicBezTo>
                <a:cubicBezTo>
                  <a:pt x="100539" y="274014"/>
                  <a:pt x="119947" y="278411"/>
                  <a:pt x="140349" y="278411"/>
                </a:cubicBezTo>
                <a:cubicBezTo>
                  <a:pt x="217229" y="278411"/>
                  <a:pt x="279555" y="216086"/>
                  <a:pt x="279555" y="139206"/>
                </a:cubicBezTo>
                <a:cubicBezTo>
                  <a:pt x="279555" y="62324"/>
                  <a:pt x="217229" y="0"/>
                  <a:pt x="140349" y="0"/>
                </a:cubicBezTo>
                <a:close/>
                <a:moveTo>
                  <a:pt x="28984" y="139206"/>
                </a:moveTo>
                <a:cubicBezTo>
                  <a:pt x="28984" y="77701"/>
                  <a:pt x="78844" y="27841"/>
                  <a:pt x="140349" y="27841"/>
                </a:cubicBezTo>
                <a:cubicBezTo>
                  <a:pt x="201854" y="27841"/>
                  <a:pt x="251713" y="77701"/>
                  <a:pt x="251713" y="139206"/>
                </a:cubicBezTo>
                <a:cubicBezTo>
                  <a:pt x="251713" y="200710"/>
                  <a:pt x="201854" y="250570"/>
                  <a:pt x="140349" y="250570"/>
                </a:cubicBezTo>
                <a:cubicBezTo>
                  <a:pt x="122517" y="250570"/>
                  <a:pt x="105701" y="246390"/>
                  <a:pt x="90792" y="238968"/>
                </a:cubicBezTo>
                <a:lnTo>
                  <a:pt x="86274" y="236718"/>
                </a:lnTo>
                <a:lnTo>
                  <a:pt x="81364" y="237888"/>
                </a:lnTo>
                <a:cubicBezTo>
                  <a:pt x="64238" y="241964"/>
                  <a:pt x="44451" y="246708"/>
                  <a:pt x="29621" y="250269"/>
                </a:cubicBezTo>
                <a:cubicBezTo>
                  <a:pt x="33310" y="235809"/>
                  <a:pt x="38195" y="216649"/>
                  <a:pt x="42430" y="200005"/>
                </a:cubicBezTo>
                <a:lnTo>
                  <a:pt x="43733" y="194884"/>
                </a:lnTo>
                <a:lnTo>
                  <a:pt x="41310" y="190188"/>
                </a:lnTo>
                <a:cubicBezTo>
                  <a:pt x="33436" y="174928"/>
                  <a:pt x="28984" y="157607"/>
                  <a:pt x="28984" y="139206"/>
                </a:cubicBezTo>
                <a:close/>
                <a:moveTo>
                  <a:pt x="233153" y="334095"/>
                </a:moveTo>
                <a:cubicBezTo>
                  <a:pt x="196599" y="334095"/>
                  <a:pt x="163336" y="320006"/>
                  <a:pt x="138499" y="296963"/>
                </a:cubicBezTo>
                <a:cubicBezTo>
                  <a:pt x="139115" y="296970"/>
                  <a:pt x="139732" y="296974"/>
                  <a:pt x="140350" y="296974"/>
                </a:cubicBezTo>
                <a:cubicBezTo>
                  <a:pt x="153676" y="296974"/>
                  <a:pt x="166616" y="295320"/>
                  <a:pt x="178976" y="292209"/>
                </a:cubicBezTo>
                <a:cubicBezTo>
                  <a:pt x="195012" y="301156"/>
                  <a:pt x="213488" y="306254"/>
                  <a:pt x="233153" y="306254"/>
                </a:cubicBezTo>
                <a:cubicBezTo>
                  <a:pt x="250984" y="306254"/>
                  <a:pt x="267800" y="302072"/>
                  <a:pt x="282710" y="294650"/>
                </a:cubicBezTo>
                <a:lnTo>
                  <a:pt x="287228" y="292401"/>
                </a:lnTo>
                <a:lnTo>
                  <a:pt x="292137" y="293570"/>
                </a:lnTo>
                <a:cubicBezTo>
                  <a:pt x="309243" y="297642"/>
                  <a:pt x="328611" y="301844"/>
                  <a:pt x="342979" y="304883"/>
                </a:cubicBezTo>
                <a:cubicBezTo>
                  <a:pt x="339730" y="290953"/>
                  <a:pt x="335300" y="272307"/>
                  <a:pt x="331072" y="255687"/>
                </a:cubicBezTo>
                <a:lnTo>
                  <a:pt x="329769" y="250568"/>
                </a:lnTo>
                <a:lnTo>
                  <a:pt x="332191" y="245872"/>
                </a:lnTo>
                <a:cubicBezTo>
                  <a:pt x="340064" y="230612"/>
                  <a:pt x="344517" y="213291"/>
                  <a:pt x="344517" y="194890"/>
                </a:cubicBezTo>
                <a:cubicBezTo>
                  <a:pt x="344517" y="155637"/>
                  <a:pt x="324212" y="121131"/>
                  <a:pt x="293531" y="101297"/>
                </a:cubicBezTo>
                <a:cubicBezTo>
                  <a:pt x="290221" y="87873"/>
                  <a:pt x="285191" y="75126"/>
                  <a:pt x="278690" y="63302"/>
                </a:cubicBezTo>
                <a:cubicBezTo>
                  <a:pt x="333208" y="82165"/>
                  <a:pt x="372358" y="133955"/>
                  <a:pt x="372358" y="194890"/>
                </a:cubicBezTo>
                <a:cubicBezTo>
                  <a:pt x="372358" y="215921"/>
                  <a:pt x="367685" y="235896"/>
                  <a:pt x="359310" y="253802"/>
                </a:cubicBezTo>
                <a:cubicBezTo>
                  <a:pt x="364008" y="272511"/>
                  <a:pt x="368763" y="292777"/>
                  <a:pt x="371779" y="305831"/>
                </a:cubicBezTo>
                <a:cubicBezTo>
                  <a:pt x="375573" y="322257"/>
                  <a:pt x="361107" y="337124"/>
                  <a:pt x="344543" y="333663"/>
                </a:cubicBezTo>
                <a:cubicBezTo>
                  <a:pt x="331046" y="330842"/>
                  <a:pt x="309840" y="326317"/>
                  <a:pt x="290466" y="321782"/>
                </a:cubicBezTo>
                <a:cubicBezTo>
                  <a:pt x="272973" y="329695"/>
                  <a:pt x="253560" y="334095"/>
                  <a:pt x="233153" y="334095"/>
                </a:cubicBez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91440" numCol="1" spcCol="0" rtlCol="0" fromWordArt="0" anchor="b"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w="3175">
                <a:noFill/>
              </a:ln>
              <a:gradFill>
                <a:gsLst>
                  <a:gs pos="76437">
                    <a:srgbClr val="FFFFFF"/>
                  </a:gs>
                  <a:gs pos="55747">
                    <a:srgbClr val="FFFFFF"/>
                  </a:gs>
                </a:gsLst>
                <a:path path="circle">
                  <a:fillToRect l="100000" b="100000"/>
                </a:path>
              </a:gradFill>
              <a:effectLst/>
              <a:uLnTx/>
              <a:uFillTx/>
              <a:latin typeface="Segoe UI Semibold"/>
              <a:ea typeface="+mn-ea"/>
              <a:cs typeface="Segoe UI" pitchFamily="34" charset="0"/>
            </a:endParaRPr>
          </a:p>
        </p:txBody>
      </p:sp>
      <p:sp>
        <p:nvSpPr>
          <p:cNvPr id="4" name="Graphic 42" descr="Icon of a Window and a gear">
            <a:extLst>
              <a:ext uri="{FF2B5EF4-FFF2-40B4-BE49-F238E27FC236}">
                <a16:creationId xmlns:a16="http://schemas.microsoft.com/office/drawing/2014/main" id="{6BDD2D9F-2927-C6C7-8CCD-33170AC98911}"/>
              </a:ext>
            </a:extLst>
          </p:cNvPr>
          <p:cNvSpPr>
            <a:spLocks noChangeAspect="1"/>
          </p:cNvSpPr>
          <p:nvPr/>
        </p:nvSpPr>
        <p:spPr>
          <a:xfrm>
            <a:off x="773151" y="3805239"/>
            <a:ext cx="347374" cy="310786"/>
          </a:xfrm>
          <a:custGeom>
            <a:avLst/>
            <a:gdLst>
              <a:gd name="connsiteX0" fmla="*/ 0 w 267090"/>
              <a:gd name="connsiteY0" fmla="*/ 41702 h 238960"/>
              <a:gd name="connsiteX1" fmla="*/ 41702 w 267090"/>
              <a:gd name="connsiteY1" fmla="*/ 0 h 238960"/>
              <a:gd name="connsiteX2" fmla="*/ 214925 w 267090"/>
              <a:gd name="connsiteY2" fmla="*/ 0 h 238960"/>
              <a:gd name="connsiteX3" fmla="*/ 256627 w 267090"/>
              <a:gd name="connsiteY3" fmla="*/ 41702 h 238960"/>
              <a:gd name="connsiteX4" fmla="*/ 256627 w 267090"/>
              <a:gd name="connsiteY4" fmla="*/ 113039 h 238960"/>
              <a:gd name="connsiteX5" fmla="*/ 237380 w 267090"/>
              <a:gd name="connsiteY5" fmla="*/ 99214 h 238960"/>
              <a:gd name="connsiteX6" fmla="*/ 237380 w 267090"/>
              <a:gd name="connsiteY6" fmla="*/ 41702 h 238960"/>
              <a:gd name="connsiteX7" fmla="*/ 214925 w 267090"/>
              <a:gd name="connsiteY7" fmla="*/ 19247 h 238960"/>
              <a:gd name="connsiteX8" fmla="*/ 41702 w 267090"/>
              <a:gd name="connsiteY8" fmla="*/ 19247 h 238960"/>
              <a:gd name="connsiteX9" fmla="*/ 19247 w 267090"/>
              <a:gd name="connsiteY9" fmla="*/ 41702 h 238960"/>
              <a:gd name="connsiteX10" fmla="*/ 19247 w 267090"/>
              <a:gd name="connsiteY10" fmla="*/ 163600 h 238960"/>
              <a:gd name="connsiteX11" fmla="*/ 41702 w 267090"/>
              <a:gd name="connsiteY11" fmla="*/ 186054 h 238960"/>
              <a:gd name="connsiteX12" fmla="*/ 116462 w 267090"/>
              <a:gd name="connsiteY12" fmla="*/ 186054 h 238960"/>
              <a:gd name="connsiteX13" fmla="*/ 121875 w 267090"/>
              <a:gd name="connsiteY13" fmla="*/ 205301 h 238960"/>
              <a:gd name="connsiteX14" fmla="*/ 41702 w 267090"/>
              <a:gd name="connsiteY14" fmla="*/ 205301 h 238960"/>
              <a:gd name="connsiteX15" fmla="*/ 0 w 267090"/>
              <a:gd name="connsiteY15" fmla="*/ 163600 h 238960"/>
              <a:gd name="connsiteX16" fmla="*/ 0 w 267090"/>
              <a:gd name="connsiteY16" fmla="*/ 41702 h 238960"/>
              <a:gd name="connsiteX17" fmla="*/ 157546 w 267090"/>
              <a:gd name="connsiteY17" fmla="*/ 128000 h 238960"/>
              <a:gd name="connsiteX18" fmla="*/ 139053 w 267090"/>
              <a:gd name="connsiteY18" fmla="*/ 160030 h 238960"/>
              <a:gd name="connsiteX19" fmla="*/ 131557 w 267090"/>
              <a:gd name="connsiteY19" fmla="*/ 161885 h 238960"/>
              <a:gd name="connsiteX20" fmla="*/ 130682 w 267090"/>
              <a:gd name="connsiteY20" fmla="*/ 173224 h 238960"/>
              <a:gd name="connsiteX21" fmla="*/ 131639 w 267090"/>
              <a:gd name="connsiteY21" fmla="*/ 185073 h 238960"/>
              <a:gd name="connsiteX22" fmla="*/ 138560 w 267090"/>
              <a:gd name="connsiteY22" fmla="*/ 186740 h 238960"/>
              <a:gd name="connsiteX23" fmla="*/ 157166 w 267090"/>
              <a:gd name="connsiteY23" fmla="*/ 218953 h 238960"/>
              <a:gd name="connsiteX24" fmla="*/ 154775 w 267090"/>
              <a:gd name="connsiteY24" fmla="*/ 227052 h 238960"/>
              <a:gd name="connsiteX25" fmla="*/ 173818 w 267090"/>
              <a:gd name="connsiteY25" fmla="*/ 238877 h 238960"/>
              <a:gd name="connsiteX26" fmla="*/ 180148 w 267090"/>
              <a:gd name="connsiteY26" fmla="*/ 232221 h 238960"/>
              <a:gd name="connsiteX27" fmla="*/ 217347 w 267090"/>
              <a:gd name="connsiteY27" fmla="*/ 232228 h 238960"/>
              <a:gd name="connsiteX28" fmla="*/ 223746 w 267090"/>
              <a:gd name="connsiteY28" fmla="*/ 238960 h 238960"/>
              <a:gd name="connsiteX29" fmla="*/ 242774 w 267090"/>
              <a:gd name="connsiteY29" fmla="*/ 227247 h 238960"/>
              <a:gd name="connsiteX30" fmla="*/ 240232 w 267090"/>
              <a:gd name="connsiteY30" fmla="*/ 218446 h 238960"/>
              <a:gd name="connsiteX31" fmla="*/ 258725 w 267090"/>
              <a:gd name="connsiteY31" fmla="*/ 186416 h 238960"/>
              <a:gd name="connsiteX32" fmla="*/ 266214 w 267090"/>
              <a:gd name="connsiteY32" fmla="*/ 184563 h 238960"/>
              <a:gd name="connsiteX33" fmla="*/ 267091 w 267090"/>
              <a:gd name="connsiteY33" fmla="*/ 173224 h 238960"/>
              <a:gd name="connsiteX34" fmla="*/ 266133 w 267090"/>
              <a:gd name="connsiteY34" fmla="*/ 161372 h 238960"/>
              <a:gd name="connsiteX35" fmla="*/ 259217 w 267090"/>
              <a:gd name="connsiteY35" fmla="*/ 159706 h 238960"/>
              <a:gd name="connsiteX36" fmla="*/ 240612 w 267090"/>
              <a:gd name="connsiteY36" fmla="*/ 127495 h 238960"/>
              <a:gd name="connsiteX37" fmla="*/ 243001 w 267090"/>
              <a:gd name="connsiteY37" fmla="*/ 119399 h 238960"/>
              <a:gd name="connsiteX38" fmla="*/ 223957 w 267090"/>
              <a:gd name="connsiteY38" fmla="*/ 107571 h 238960"/>
              <a:gd name="connsiteX39" fmla="*/ 217630 w 267090"/>
              <a:gd name="connsiteY39" fmla="*/ 114226 h 238960"/>
              <a:gd name="connsiteX40" fmla="*/ 180430 w 267090"/>
              <a:gd name="connsiteY40" fmla="*/ 114219 h 238960"/>
              <a:gd name="connsiteX41" fmla="*/ 174030 w 267090"/>
              <a:gd name="connsiteY41" fmla="*/ 107484 h 238960"/>
              <a:gd name="connsiteX42" fmla="*/ 155004 w 267090"/>
              <a:gd name="connsiteY42" fmla="*/ 119195 h 238960"/>
              <a:gd name="connsiteX43" fmla="*/ 157546 w 267090"/>
              <a:gd name="connsiteY43" fmla="*/ 128000 h 238960"/>
              <a:gd name="connsiteX44" fmla="*/ 198886 w 267090"/>
              <a:gd name="connsiteY44" fmla="*/ 192471 h 238960"/>
              <a:gd name="connsiteX45" fmla="*/ 180285 w 267090"/>
              <a:gd name="connsiteY45" fmla="*/ 173224 h 238960"/>
              <a:gd name="connsiteX46" fmla="*/ 198886 w 267090"/>
              <a:gd name="connsiteY46" fmla="*/ 153977 h 238960"/>
              <a:gd name="connsiteX47" fmla="*/ 217487 w 267090"/>
              <a:gd name="connsiteY47" fmla="*/ 173224 h 238960"/>
              <a:gd name="connsiteX48" fmla="*/ 198886 w 267090"/>
              <a:gd name="connsiteY48" fmla="*/ 192471 h 23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67090" h="238960">
                <a:moveTo>
                  <a:pt x="0" y="41702"/>
                </a:moveTo>
                <a:cubicBezTo>
                  <a:pt x="0" y="18670"/>
                  <a:pt x="18670" y="0"/>
                  <a:pt x="41702" y="0"/>
                </a:cubicBezTo>
                <a:lnTo>
                  <a:pt x="214925" y="0"/>
                </a:lnTo>
                <a:cubicBezTo>
                  <a:pt x="237956" y="0"/>
                  <a:pt x="256627" y="18670"/>
                  <a:pt x="256627" y="41702"/>
                </a:cubicBezTo>
                <a:lnTo>
                  <a:pt x="256627" y="113039"/>
                </a:lnTo>
                <a:cubicBezTo>
                  <a:pt x="250926" y="107568"/>
                  <a:pt x="244450" y="102900"/>
                  <a:pt x="237380" y="99214"/>
                </a:cubicBezTo>
                <a:lnTo>
                  <a:pt x="237380" y="41702"/>
                </a:lnTo>
                <a:cubicBezTo>
                  <a:pt x="237380" y="29300"/>
                  <a:pt x="227326" y="19247"/>
                  <a:pt x="214925" y="19247"/>
                </a:cubicBezTo>
                <a:lnTo>
                  <a:pt x="41702" y="19247"/>
                </a:lnTo>
                <a:cubicBezTo>
                  <a:pt x="29300" y="19247"/>
                  <a:pt x="19247" y="29300"/>
                  <a:pt x="19247" y="41702"/>
                </a:cubicBezTo>
                <a:lnTo>
                  <a:pt x="19247" y="163600"/>
                </a:lnTo>
                <a:cubicBezTo>
                  <a:pt x="19247" y="176001"/>
                  <a:pt x="29300" y="186054"/>
                  <a:pt x="41702" y="186054"/>
                </a:cubicBezTo>
                <a:lnTo>
                  <a:pt x="116462" y="186054"/>
                </a:lnTo>
                <a:cubicBezTo>
                  <a:pt x="117499" y="192768"/>
                  <a:pt x="119337" y="199217"/>
                  <a:pt x="121875" y="205301"/>
                </a:cubicBezTo>
                <a:lnTo>
                  <a:pt x="41702" y="205301"/>
                </a:lnTo>
                <a:cubicBezTo>
                  <a:pt x="18670" y="205301"/>
                  <a:pt x="0" y="186630"/>
                  <a:pt x="0" y="163600"/>
                </a:cubicBezTo>
                <a:lnTo>
                  <a:pt x="0" y="41702"/>
                </a:lnTo>
                <a:close/>
                <a:moveTo>
                  <a:pt x="157546" y="128000"/>
                </a:moveTo>
                <a:cubicBezTo>
                  <a:pt x="161585" y="141990"/>
                  <a:pt x="153188" y="156533"/>
                  <a:pt x="139053" y="160030"/>
                </a:cubicBezTo>
                <a:lnTo>
                  <a:pt x="131557" y="161885"/>
                </a:lnTo>
                <a:cubicBezTo>
                  <a:pt x="130981" y="165577"/>
                  <a:pt x="130682" y="169363"/>
                  <a:pt x="130682" y="173224"/>
                </a:cubicBezTo>
                <a:cubicBezTo>
                  <a:pt x="130682" y="177261"/>
                  <a:pt x="131009" y="181219"/>
                  <a:pt x="131639" y="185073"/>
                </a:cubicBezTo>
                <a:lnTo>
                  <a:pt x="138560" y="186740"/>
                </a:lnTo>
                <a:cubicBezTo>
                  <a:pt x="152835" y="190177"/>
                  <a:pt x="161322" y="204869"/>
                  <a:pt x="157166" y="218953"/>
                </a:cubicBezTo>
                <a:lnTo>
                  <a:pt x="154775" y="227052"/>
                </a:lnTo>
                <a:cubicBezTo>
                  <a:pt x="160410" y="232001"/>
                  <a:pt x="166832" y="236018"/>
                  <a:pt x="173818" y="238877"/>
                </a:cubicBezTo>
                <a:lnTo>
                  <a:pt x="180148" y="232221"/>
                </a:lnTo>
                <a:cubicBezTo>
                  <a:pt x="190267" y="221580"/>
                  <a:pt x="207234" y="221583"/>
                  <a:pt x="217347" y="232228"/>
                </a:cubicBezTo>
                <a:lnTo>
                  <a:pt x="223746" y="238960"/>
                </a:lnTo>
                <a:cubicBezTo>
                  <a:pt x="230721" y="236135"/>
                  <a:pt x="237137" y="232155"/>
                  <a:pt x="242774" y="227247"/>
                </a:cubicBezTo>
                <a:lnTo>
                  <a:pt x="240232" y="218446"/>
                </a:lnTo>
                <a:cubicBezTo>
                  <a:pt x="236194" y="204457"/>
                  <a:pt x="244591" y="189913"/>
                  <a:pt x="258725" y="186416"/>
                </a:cubicBezTo>
                <a:lnTo>
                  <a:pt x="266214" y="184563"/>
                </a:lnTo>
                <a:cubicBezTo>
                  <a:pt x="266792" y="180872"/>
                  <a:pt x="267091" y="177084"/>
                  <a:pt x="267091" y="173224"/>
                </a:cubicBezTo>
                <a:cubicBezTo>
                  <a:pt x="267091" y="169185"/>
                  <a:pt x="266762" y="165225"/>
                  <a:pt x="266133" y="161372"/>
                </a:cubicBezTo>
                <a:lnTo>
                  <a:pt x="259217" y="159706"/>
                </a:lnTo>
                <a:cubicBezTo>
                  <a:pt x="244942" y="156269"/>
                  <a:pt x="236457" y="141577"/>
                  <a:pt x="240612" y="127495"/>
                </a:cubicBezTo>
                <a:lnTo>
                  <a:pt x="243001" y="119399"/>
                </a:lnTo>
                <a:cubicBezTo>
                  <a:pt x="237367" y="114450"/>
                  <a:pt x="230945" y="110432"/>
                  <a:pt x="223957" y="107571"/>
                </a:cubicBezTo>
                <a:lnTo>
                  <a:pt x="217630" y="114226"/>
                </a:lnTo>
                <a:cubicBezTo>
                  <a:pt x="207511" y="124866"/>
                  <a:pt x="190545" y="124863"/>
                  <a:pt x="180430" y="114219"/>
                </a:cubicBezTo>
                <a:lnTo>
                  <a:pt x="174030" y="107484"/>
                </a:lnTo>
                <a:cubicBezTo>
                  <a:pt x="167055" y="110310"/>
                  <a:pt x="160641" y="114290"/>
                  <a:pt x="155004" y="119195"/>
                </a:cubicBezTo>
                <a:lnTo>
                  <a:pt x="157546" y="128000"/>
                </a:lnTo>
                <a:close/>
                <a:moveTo>
                  <a:pt x="198886" y="192471"/>
                </a:moveTo>
                <a:cubicBezTo>
                  <a:pt x="188613" y="192471"/>
                  <a:pt x="180285" y="183854"/>
                  <a:pt x="180285" y="173224"/>
                </a:cubicBezTo>
                <a:cubicBezTo>
                  <a:pt x="180285" y="162594"/>
                  <a:pt x="188613" y="153977"/>
                  <a:pt x="198886" y="153977"/>
                </a:cubicBezTo>
                <a:cubicBezTo>
                  <a:pt x="209160" y="153977"/>
                  <a:pt x="217487" y="162594"/>
                  <a:pt x="217487" y="173224"/>
                </a:cubicBezTo>
                <a:cubicBezTo>
                  <a:pt x="217487" y="183854"/>
                  <a:pt x="209160" y="192471"/>
                  <a:pt x="198886" y="192471"/>
                </a:cubicBez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91440" numCol="1" spcCol="0" rtlCol="0" fromWordArt="0" anchor="b"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w="3175">
                <a:noFill/>
              </a:ln>
              <a:gradFill>
                <a:gsLst>
                  <a:gs pos="76437">
                    <a:srgbClr val="FFFFFF"/>
                  </a:gs>
                  <a:gs pos="55747">
                    <a:srgbClr val="FFFFFF"/>
                  </a:gs>
                </a:gsLst>
                <a:path path="circle">
                  <a:fillToRect l="100000" b="100000"/>
                </a:path>
              </a:gradFill>
              <a:effectLst/>
              <a:uLnTx/>
              <a:uFillTx/>
              <a:latin typeface="Segoe UI Semibold"/>
              <a:ea typeface="+mn-ea"/>
              <a:cs typeface="Segoe UI" pitchFamily="34" charset="0"/>
            </a:endParaRPr>
          </a:p>
        </p:txBody>
      </p:sp>
    </p:spTree>
    <p:extLst>
      <p:ext uri="{BB962C8B-B14F-4D97-AF65-F5344CB8AC3E}">
        <p14:creationId xmlns:p14="http://schemas.microsoft.com/office/powerpoint/2010/main" val="161662764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F02F35C-D621-CB66-2249-2BBF04B29C89}"/>
              </a:ext>
            </a:extLst>
          </p:cNvPr>
          <p:cNvSpPr>
            <a:spLocks noGrp="1"/>
          </p:cNvSpPr>
          <p:nvPr>
            <p:ph type="title"/>
          </p:nvPr>
        </p:nvSpPr>
        <p:spPr/>
        <p:txBody>
          <a:bodyPr/>
          <a:lstStyle/>
          <a:p>
            <a:r>
              <a:rPr lang="en-US"/>
              <a:t>More formula use cases</a:t>
            </a:r>
          </a:p>
        </p:txBody>
      </p:sp>
    </p:spTree>
    <p:extLst>
      <p:ext uri="{BB962C8B-B14F-4D97-AF65-F5344CB8AC3E}">
        <p14:creationId xmlns:p14="http://schemas.microsoft.com/office/powerpoint/2010/main" val="1485745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BCE8F-AE9A-CCF8-7B10-7F701AC249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8CE1B7-012C-3092-196E-EDB897A68DA4}"/>
              </a:ext>
            </a:extLst>
          </p:cNvPr>
          <p:cNvSpPr>
            <a:spLocks noGrp="1"/>
          </p:cNvSpPr>
          <p:nvPr>
            <p:ph type="title"/>
          </p:nvPr>
        </p:nvSpPr>
        <p:spPr>
          <a:xfrm>
            <a:off x="588963" y="585788"/>
            <a:ext cx="11010900" cy="507831"/>
          </a:xfrm>
        </p:spPr>
        <p:txBody>
          <a:bodyPr/>
          <a:lstStyle/>
          <a:p>
            <a:r>
              <a:rPr lang="en-US" sz="3300"/>
              <a:t>Change a list of full names from “Last, First” to “First Last”</a:t>
            </a:r>
          </a:p>
        </p:txBody>
      </p:sp>
      <p:pic>
        <p:nvPicPr>
          <p:cNvPr id="4" name="Picture 3">
            <a:extLst>
              <a:ext uri="{FF2B5EF4-FFF2-40B4-BE49-F238E27FC236}">
                <a16:creationId xmlns:a16="http://schemas.microsoft.com/office/drawing/2014/main" id="{832211B5-9ACA-FD0A-8166-B152FF839B96}"/>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9" name="TextBox 8" descr="Sample prompt">
            <a:extLst>
              <a:ext uri="{FF2B5EF4-FFF2-40B4-BE49-F238E27FC236}">
                <a16:creationId xmlns:a16="http://schemas.microsoft.com/office/drawing/2014/main" id="{08A8A80F-B17A-7560-4774-53E81766EBD5}"/>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9B976F25-DE13-3A4B-1D75-8608B78CDC26}"/>
              </a:ext>
            </a:extLst>
          </p:cNvPr>
          <p:cNvSpPr txBox="1"/>
          <p:nvPr/>
        </p:nvSpPr>
        <p:spPr>
          <a:xfrm>
            <a:off x="771948" y="2499417"/>
            <a:ext cx="1994218" cy="992579"/>
          </a:xfrm>
          <a:prstGeom prst="rect">
            <a:avLst/>
          </a:prstGeom>
          <a:no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Segoe UI" pitchFamily="34" charset="0"/>
              </a:rPr>
              <a:t>Prompt 1</a:t>
            </a:r>
          </a:p>
          <a:p>
            <a:pPr marL="0" marR="0" lvl="0" indent="0" algn="l"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Create a new column that shows people’s first names, then a space, then their last names.</a:t>
            </a:r>
          </a:p>
        </p:txBody>
      </p:sp>
      <p:sp>
        <p:nvSpPr>
          <p:cNvPr id="12" name="TextBox 11">
            <a:extLst>
              <a:ext uri="{FF2B5EF4-FFF2-40B4-BE49-F238E27FC236}">
                <a16:creationId xmlns:a16="http://schemas.microsoft.com/office/drawing/2014/main" id="{C0FBDE5E-BA8F-4838-811E-B2FA2EE27B22}"/>
              </a:ext>
            </a:extLst>
          </p:cNvPr>
          <p:cNvSpPr txBox="1"/>
          <p:nvPr/>
        </p:nvSpPr>
        <p:spPr>
          <a:xfrm>
            <a:off x="771948" y="1559337"/>
            <a:ext cx="2095077" cy="623248"/>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Source</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Any dataset with a list of names in “Last, First” format.</a:t>
            </a:r>
          </a:p>
        </p:txBody>
      </p:sp>
      <p:pic>
        <p:nvPicPr>
          <p:cNvPr id="13" name="Picture 12" descr="Sample prompt">
            <a:extLst>
              <a:ext uri="{FF2B5EF4-FFF2-40B4-BE49-F238E27FC236}">
                <a16:creationId xmlns:a16="http://schemas.microsoft.com/office/drawing/2014/main" id="{7C334BB6-66CF-5ABD-DBB3-354BC5283CE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256" b="-1256"/>
          <a:stretch>
            <a:fillRect/>
          </a:stretch>
        </p:blipFill>
        <p:spPr>
          <a:xfrm>
            <a:off x="8234802" y="1481465"/>
            <a:ext cx="3276689" cy="4699879"/>
          </a:xfrm>
          <a:prstGeom prst="roundRect">
            <a:avLst>
              <a:gd name="adj" fmla="val 2520"/>
            </a:avLst>
          </a:prstGeom>
          <a:solidFill>
            <a:srgbClr val="EDEBE9"/>
          </a:solidFill>
          <a:ln>
            <a:noFill/>
          </a:ln>
        </p:spPr>
      </p:pic>
      <p:pic>
        <p:nvPicPr>
          <p:cNvPr id="16" name="Picture 15" descr="Sample prompt">
            <a:extLst>
              <a:ext uri="{FF2B5EF4-FFF2-40B4-BE49-F238E27FC236}">
                <a16:creationId xmlns:a16="http://schemas.microsoft.com/office/drawing/2014/main" id="{F85D9EDB-B53F-3AA3-2FE5-63AC5C0064D8}"/>
              </a:ext>
            </a:extLst>
          </p:cNvPr>
          <p:cNvPicPr preferRelativeResize="0">
            <a:picLocks/>
          </p:cNvPicPr>
          <p:nvPr/>
        </p:nvPicPr>
        <p:blipFill rotWithShape="1">
          <a:blip r:embed="rId6" cstate="screen">
            <a:extLst>
              <a:ext uri="{28A0092B-C50C-407E-A947-70E740481C1C}">
                <a14:useLocalDpi xmlns:a14="http://schemas.microsoft.com/office/drawing/2010/main"/>
              </a:ext>
            </a:extLst>
          </a:blip>
          <a:srcRect r="-110"/>
          <a:stretch>
            <a:fillRect/>
          </a:stretch>
        </p:blipFill>
        <p:spPr>
          <a:xfrm>
            <a:off x="3025140" y="1481465"/>
            <a:ext cx="5118222" cy="4699879"/>
          </a:xfrm>
          <a:prstGeom prst="roundRect">
            <a:avLst>
              <a:gd name="adj" fmla="val 1690"/>
            </a:avLst>
          </a:prstGeom>
          <a:solidFill>
            <a:srgbClr val="F0F0F0"/>
          </a:solidFill>
          <a:ln>
            <a:noFill/>
          </a:ln>
        </p:spPr>
      </p:pic>
      <p:sp>
        <p:nvSpPr>
          <p:cNvPr id="14" name="Rectangle 7">
            <a:extLst>
              <a:ext uri="{FF2B5EF4-FFF2-40B4-BE49-F238E27FC236}">
                <a16:creationId xmlns:a16="http://schemas.microsoft.com/office/drawing/2014/main" id="{136CAE26-8CF6-1B5D-E622-6C2567F0147D}"/>
              </a:ext>
              <a:ext uri="{C183D7F6-B498-43B3-948B-1728B52AA6E4}">
                <adec:decorative xmlns:adec="http://schemas.microsoft.com/office/drawing/2017/decorative" val="1"/>
              </a:ext>
            </a:extLst>
          </p:cNvPr>
          <p:cNvSpPr/>
          <p:nvPr/>
        </p:nvSpPr>
        <p:spPr>
          <a:xfrm>
            <a:off x="7030358" y="1481465"/>
            <a:ext cx="1069462" cy="4699879"/>
          </a:xfrm>
          <a:prstGeom prst="roundRect">
            <a:avLst>
              <a:gd name="adj" fmla="val 5658"/>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Tree>
    <p:extLst>
      <p:ext uri="{BB962C8B-B14F-4D97-AF65-F5344CB8AC3E}">
        <p14:creationId xmlns:p14="http://schemas.microsoft.com/office/powerpoint/2010/main" val="4045894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FF408-74C7-CE7E-1B60-3E818849C7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349DEC-B3C9-638E-248B-5CB585CD36DB}"/>
              </a:ext>
            </a:extLst>
          </p:cNvPr>
          <p:cNvSpPr>
            <a:spLocks noGrp="1"/>
          </p:cNvSpPr>
          <p:nvPr>
            <p:ph type="title"/>
          </p:nvPr>
        </p:nvSpPr>
        <p:spPr>
          <a:xfrm>
            <a:off x="588261" y="585216"/>
            <a:ext cx="11011601" cy="553998"/>
          </a:xfrm>
        </p:spPr>
        <p:txBody>
          <a:bodyPr/>
          <a:lstStyle/>
          <a:p>
            <a:r>
              <a:rPr lang="en-US"/>
              <a:t>Separate </a:t>
            </a:r>
            <a:r>
              <a:rPr lang="en-US">
                <a:hlinkClick r:id="rId3"/>
              </a:rPr>
              <a:t>first.last@email.com</a:t>
            </a:r>
            <a:r>
              <a:rPr lang="en-US"/>
              <a:t> addresses </a:t>
            </a:r>
          </a:p>
        </p:txBody>
      </p:sp>
      <p:pic>
        <p:nvPicPr>
          <p:cNvPr id="9" name="Picture 8">
            <a:extLst>
              <a:ext uri="{FF2B5EF4-FFF2-40B4-BE49-F238E27FC236}">
                <a16:creationId xmlns:a16="http://schemas.microsoft.com/office/drawing/2014/main" id="{EF108768-327C-B6F6-90F7-F63C842153D8}"/>
              </a:ext>
              <a:ext uri="{C183D7F6-B498-43B3-948B-1728B52AA6E4}">
                <adec:decorative xmlns:adec="http://schemas.microsoft.com/office/drawing/2017/decorative" val="1"/>
              </a:ext>
            </a:extLst>
          </p:cNvPr>
          <p:cNvPicPr>
            <a:picLocks noChangeAspect="1"/>
          </p:cNvPicPr>
          <p:nvPr/>
        </p:nvPicPr>
        <p:blipFill rotWithShape="1">
          <a:blip r:embed="rId4" cstate="screen">
            <a:alphaModFix amt="50000"/>
            <a:extLst>
              <a:ext uri="{BEBA8EAE-BF5A-486C-A8C5-ECC9F3942E4B}">
                <a14:imgProps xmlns:a14="http://schemas.microsoft.com/office/drawing/2010/main">
                  <a14:imgLayer r:embed="rId5">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0" name="TextBox 9" descr="Sample prompt">
            <a:extLst>
              <a:ext uri="{FF2B5EF4-FFF2-40B4-BE49-F238E27FC236}">
                <a16:creationId xmlns:a16="http://schemas.microsoft.com/office/drawing/2014/main" id="{6E6B84A6-6171-BF59-4E36-DEC891DB51E6}"/>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1" name="TextBox 10">
            <a:extLst>
              <a:ext uri="{FF2B5EF4-FFF2-40B4-BE49-F238E27FC236}">
                <a16:creationId xmlns:a16="http://schemas.microsoft.com/office/drawing/2014/main" id="{9E8E2486-4A41-A85B-CCE1-CA7E255F6D7D}"/>
              </a:ext>
            </a:extLst>
          </p:cNvPr>
          <p:cNvSpPr txBox="1"/>
          <p:nvPr/>
        </p:nvSpPr>
        <p:spPr>
          <a:xfrm>
            <a:off x="771948" y="2847781"/>
            <a:ext cx="1994218" cy="807913"/>
          </a:xfrm>
          <a:prstGeom prst="rect">
            <a:avLst/>
          </a:prstGeom>
          <a:no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Segoe UI" pitchFamily="34" charset="0"/>
              </a:rPr>
              <a:t>Prompt 1</a:t>
            </a:r>
          </a:p>
          <a:p>
            <a:pPr marL="0" marR="0" lvl="0" indent="0" algn="l"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Separate &lt;column with email addresses&gt; into two columns for first name and last name. </a:t>
            </a:r>
          </a:p>
        </p:txBody>
      </p:sp>
      <p:sp>
        <p:nvSpPr>
          <p:cNvPr id="13" name="TextBox 12">
            <a:extLst>
              <a:ext uri="{FF2B5EF4-FFF2-40B4-BE49-F238E27FC236}">
                <a16:creationId xmlns:a16="http://schemas.microsoft.com/office/drawing/2014/main" id="{36D0C563-89FA-DA8D-EB09-1FE73F854958}"/>
              </a:ext>
            </a:extLst>
          </p:cNvPr>
          <p:cNvSpPr txBox="1"/>
          <p:nvPr/>
        </p:nvSpPr>
        <p:spPr>
          <a:xfrm>
            <a:off x="771948" y="1559337"/>
            <a:ext cx="2095077" cy="992579"/>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Source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Any dataset with a list of email addresses in </a:t>
            </a:r>
            <a:r>
              <a:rPr kumimoji="0" lang="en-US" sz="1200" b="0" i="0" u="none" strike="noStrike" kern="1200" cap="none" spc="0" normalizeH="0" baseline="0" noProof="0" err="1">
                <a:ln>
                  <a:noFill/>
                </a:ln>
                <a:solidFill>
                  <a:prstClr val="black"/>
                </a:solidFill>
                <a:effectLst/>
                <a:uLnTx/>
                <a:uFillTx/>
                <a:latin typeface="Segoe UI"/>
                <a:ea typeface="+mn-ea"/>
                <a:cs typeface="+mn-cs"/>
                <a:hlinkClick r:id="rId6"/>
              </a:rPr>
              <a:t>firstname.lastname@domain</a:t>
            </a:r>
            <a:r>
              <a:rPr kumimoji="0" lang="en-US" sz="1200" b="0" i="0" u="none" strike="noStrike" kern="1200" cap="none" spc="0" normalizeH="0" baseline="0" noProof="0">
                <a:ln>
                  <a:noFill/>
                </a:ln>
                <a:solidFill>
                  <a:prstClr val="black"/>
                </a:solidFill>
                <a:effectLst/>
                <a:uLnTx/>
                <a:uFillTx/>
                <a:latin typeface="Segoe UI"/>
                <a:ea typeface="+mn-ea"/>
                <a:cs typeface="+mn-cs"/>
                <a:hlinkClick r:id="rId6"/>
              </a:rPr>
              <a:t>.</a:t>
            </a:r>
            <a:br>
              <a:rPr kumimoji="0" lang="en-US" sz="1200" b="0" i="0" u="none" strike="noStrike" kern="1200" cap="none" spc="0" normalizeH="0" baseline="0" noProof="0">
                <a:ln>
                  <a:noFill/>
                </a:ln>
                <a:solidFill>
                  <a:prstClr val="black"/>
                </a:solidFill>
                <a:effectLst/>
                <a:uLnTx/>
                <a:uFillTx/>
                <a:latin typeface="Segoe UI"/>
                <a:ea typeface="+mn-ea"/>
                <a:cs typeface="+mn-cs"/>
                <a:hlinkClick r:id="rId6"/>
              </a:rPr>
            </a:br>
            <a:r>
              <a:rPr kumimoji="0" lang="en-US" sz="1200" b="0" i="0" u="none" strike="noStrike" kern="1200" cap="none" spc="0" normalizeH="0" baseline="0" noProof="0">
                <a:ln>
                  <a:noFill/>
                </a:ln>
                <a:solidFill>
                  <a:prstClr val="black"/>
                </a:solidFill>
                <a:effectLst/>
                <a:uLnTx/>
                <a:uFillTx/>
                <a:latin typeface="Segoe UI"/>
                <a:ea typeface="+mn-ea"/>
                <a:cs typeface="+mn-cs"/>
                <a:hlinkClick r:id="rId6"/>
              </a:rPr>
              <a:t>com</a:t>
            </a:r>
            <a:r>
              <a:rPr kumimoji="0" lang="en-US" sz="1200" b="0" i="0" u="none" strike="noStrike" kern="1200" cap="none" spc="0" normalizeH="0" baseline="0" noProof="0">
                <a:ln>
                  <a:noFill/>
                </a:ln>
                <a:solidFill>
                  <a:prstClr val="black"/>
                </a:solidFill>
                <a:effectLst/>
                <a:uLnTx/>
                <a:uFillTx/>
                <a:latin typeface="Segoe UI"/>
                <a:ea typeface="+mn-ea"/>
                <a:cs typeface="+mn-cs"/>
              </a:rPr>
              <a:t> </a:t>
            </a:r>
            <a:r>
              <a:rPr kumimoji="0" lang="en-US" sz="1200" b="0" i="0" u="none" strike="noStrike" kern="1200" cap="none" spc="0" normalizeH="0" baseline="0" noProof="0">
                <a:ln>
                  <a:noFill/>
                </a:ln>
                <a:solidFill>
                  <a:srgbClr val="000000"/>
                </a:solidFill>
                <a:effectLst/>
                <a:uLnTx/>
                <a:uFillTx/>
                <a:latin typeface="Segoe UI"/>
                <a:ea typeface="+mn-ea"/>
                <a:cs typeface="+mn-cs"/>
              </a:rPr>
              <a:t>format.</a:t>
            </a:r>
          </a:p>
        </p:txBody>
      </p:sp>
      <p:pic>
        <p:nvPicPr>
          <p:cNvPr id="14" name="Picture 13" descr="Sample prompt">
            <a:extLst>
              <a:ext uri="{FF2B5EF4-FFF2-40B4-BE49-F238E27FC236}">
                <a16:creationId xmlns:a16="http://schemas.microsoft.com/office/drawing/2014/main" id="{824CB4E5-B96C-ACE0-732C-6956090F7AF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56" b="-56"/>
          <a:stretch>
            <a:fillRect/>
          </a:stretch>
        </p:blipFill>
        <p:spPr>
          <a:xfrm>
            <a:off x="8234802" y="1481465"/>
            <a:ext cx="3276689" cy="4699879"/>
          </a:xfrm>
          <a:prstGeom prst="roundRect">
            <a:avLst>
              <a:gd name="adj" fmla="val 2520"/>
            </a:avLst>
          </a:prstGeom>
          <a:solidFill>
            <a:srgbClr val="EDEBE9"/>
          </a:solidFill>
          <a:ln>
            <a:noFill/>
          </a:ln>
        </p:spPr>
      </p:pic>
      <p:pic>
        <p:nvPicPr>
          <p:cNvPr id="17" name="Picture 16" descr="Sample prompt">
            <a:extLst>
              <a:ext uri="{FF2B5EF4-FFF2-40B4-BE49-F238E27FC236}">
                <a16:creationId xmlns:a16="http://schemas.microsoft.com/office/drawing/2014/main" id="{F5823366-7FB8-E272-7F7C-78C9373ECF2E}"/>
              </a:ext>
            </a:extLst>
          </p:cNvPr>
          <p:cNvPicPr preferRelativeResize="0">
            <a:picLocks/>
          </p:cNvPicPr>
          <p:nvPr/>
        </p:nvPicPr>
        <p:blipFill rotWithShape="1">
          <a:blip r:embed="rId8" cstate="screen">
            <a:extLst>
              <a:ext uri="{28A0092B-C50C-407E-A947-70E740481C1C}">
                <a14:useLocalDpi xmlns:a14="http://schemas.microsoft.com/office/drawing/2010/main"/>
              </a:ext>
            </a:extLst>
          </a:blip>
          <a:srcRect/>
          <a:stretch>
            <a:fillRect/>
          </a:stretch>
        </p:blipFill>
        <p:spPr>
          <a:xfrm>
            <a:off x="3025140" y="1481465"/>
            <a:ext cx="5118222" cy="4699879"/>
          </a:xfrm>
          <a:prstGeom prst="roundRect">
            <a:avLst>
              <a:gd name="adj" fmla="val 1690"/>
            </a:avLst>
          </a:prstGeom>
          <a:solidFill>
            <a:srgbClr val="F0F0F0"/>
          </a:solidFill>
          <a:ln>
            <a:noFill/>
          </a:ln>
        </p:spPr>
      </p:pic>
      <p:sp>
        <p:nvSpPr>
          <p:cNvPr id="15" name="Rectangle 7">
            <a:extLst>
              <a:ext uri="{FF2B5EF4-FFF2-40B4-BE49-F238E27FC236}">
                <a16:creationId xmlns:a16="http://schemas.microsoft.com/office/drawing/2014/main" id="{028B77B2-C093-AA7D-4798-A0382EBAEC74}"/>
              </a:ext>
              <a:ext uri="{C183D7F6-B498-43B3-948B-1728B52AA6E4}">
                <adec:decorative xmlns:adec="http://schemas.microsoft.com/office/drawing/2017/decorative" val="1"/>
              </a:ext>
            </a:extLst>
          </p:cNvPr>
          <p:cNvSpPr/>
          <p:nvPr/>
        </p:nvSpPr>
        <p:spPr>
          <a:xfrm>
            <a:off x="6081486" y="1481465"/>
            <a:ext cx="2047362" cy="4699879"/>
          </a:xfrm>
          <a:prstGeom prst="roundRect">
            <a:avLst>
              <a:gd name="adj" fmla="val 5658"/>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a:ea typeface="+mn-ea"/>
              <a:cs typeface="+mn-cs"/>
            </a:endParaRPr>
          </a:p>
        </p:txBody>
      </p:sp>
    </p:spTree>
    <p:extLst>
      <p:ext uri="{BB962C8B-B14F-4D97-AF65-F5344CB8AC3E}">
        <p14:creationId xmlns:p14="http://schemas.microsoft.com/office/powerpoint/2010/main" val="22676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F8A88-2D52-C26C-D605-785E234787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D4C6B6-8D58-4987-EDFA-E0D7A91C198D}"/>
              </a:ext>
            </a:extLst>
          </p:cNvPr>
          <p:cNvSpPr>
            <a:spLocks noGrp="1"/>
          </p:cNvSpPr>
          <p:nvPr>
            <p:ph type="title"/>
          </p:nvPr>
        </p:nvSpPr>
        <p:spPr>
          <a:xfrm>
            <a:off x="588261" y="585216"/>
            <a:ext cx="11011601" cy="553998"/>
          </a:xfrm>
        </p:spPr>
        <p:txBody>
          <a:bodyPr/>
          <a:lstStyle/>
          <a:p>
            <a:r>
              <a:rPr lang="en-US"/>
              <a:t>Formula help</a:t>
            </a:r>
          </a:p>
        </p:txBody>
      </p:sp>
      <p:pic>
        <p:nvPicPr>
          <p:cNvPr id="10" name="Picture 9">
            <a:extLst>
              <a:ext uri="{FF2B5EF4-FFF2-40B4-BE49-F238E27FC236}">
                <a16:creationId xmlns:a16="http://schemas.microsoft.com/office/drawing/2014/main" id="{0FB8CCA3-9EF0-671C-9121-E77E5BD71700}"/>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1" name="TextBox 10" descr="Sample prompt">
            <a:extLst>
              <a:ext uri="{FF2B5EF4-FFF2-40B4-BE49-F238E27FC236}">
                <a16:creationId xmlns:a16="http://schemas.microsoft.com/office/drawing/2014/main" id="{A46D3E44-202A-4285-73D9-2C028EDC33B8}"/>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2" name="TextBox 11">
            <a:extLst>
              <a:ext uri="{FF2B5EF4-FFF2-40B4-BE49-F238E27FC236}">
                <a16:creationId xmlns:a16="http://schemas.microsoft.com/office/drawing/2014/main" id="{5AA739A0-6DC9-CA71-FC7F-4FD3011A0242}"/>
              </a:ext>
            </a:extLst>
          </p:cNvPr>
          <p:cNvSpPr txBox="1"/>
          <p:nvPr/>
        </p:nvSpPr>
        <p:spPr>
          <a:xfrm>
            <a:off x="771948" y="2499417"/>
            <a:ext cx="1994218" cy="807913"/>
          </a:xfrm>
          <a:prstGeom prst="rect">
            <a:avLst/>
          </a:prstGeom>
          <a:no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Segoe UI" pitchFamily="34" charset="0"/>
              </a:rPr>
              <a:t>Prompt 2:</a:t>
            </a:r>
          </a:p>
          <a:p>
            <a:pPr marL="0" marR="0" lvl="0" indent="0" algn="l"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Can you give me an</a:t>
            </a:r>
            <a:b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b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example of how to use =FORMULANAME in Excel.</a:t>
            </a:r>
          </a:p>
        </p:txBody>
      </p:sp>
      <p:sp>
        <p:nvSpPr>
          <p:cNvPr id="14" name="TextBox 13">
            <a:extLst>
              <a:ext uri="{FF2B5EF4-FFF2-40B4-BE49-F238E27FC236}">
                <a16:creationId xmlns:a16="http://schemas.microsoft.com/office/drawing/2014/main" id="{27EAF13D-4D5A-A291-3CAC-6B2332FA4CE6}"/>
              </a:ext>
            </a:extLst>
          </p:cNvPr>
          <p:cNvSpPr txBox="1"/>
          <p:nvPr/>
        </p:nvSpPr>
        <p:spPr>
          <a:xfrm>
            <a:off x="771948" y="1559337"/>
            <a:ext cx="2095077" cy="623248"/>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Prompt 1:</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Explain this formula: &lt;example of an Excel formula&gt;.</a:t>
            </a:r>
          </a:p>
        </p:txBody>
      </p:sp>
      <p:pic>
        <p:nvPicPr>
          <p:cNvPr id="8" name="Picture 7" descr="The Copilot chat window showing an Excel user prompt of &quot;Explain this formula: =[@[Engaged Users]]/[@[Total users Targeted]]. Copilot responds with an explanation of the formula provided as being a calculation of the ratio of engaged users to the total users.">
            <a:extLst>
              <a:ext uri="{FF2B5EF4-FFF2-40B4-BE49-F238E27FC236}">
                <a16:creationId xmlns:a16="http://schemas.microsoft.com/office/drawing/2014/main" id="{71BBB654-72DA-B252-2A21-18F7EAA1FF7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6651" b="-6651"/>
          <a:stretch>
            <a:fillRect/>
          </a:stretch>
        </p:blipFill>
        <p:spPr>
          <a:xfrm>
            <a:off x="3025140" y="2082800"/>
            <a:ext cx="4195392" cy="4098544"/>
          </a:xfrm>
          <a:prstGeom prst="roundRect">
            <a:avLst>
              <a:gd name="adj" fmla="val 1479"/>
            </a:avLst>
          </a:prstGeom>
          <a:solidFill>
            <a:srgbClr val="EDEBE9"/>
          </a:solidFill>
          <a:ln>
            <a:noFill/>
          </a:ln>
        </p:spPr>
      </p:pic>
      <p:pic>
        <p:nvPicPr>
          <p:cNvPr id="21" name="Picture 20" descr="Sample prompt">
            <a:extLst>
              <a:ext uri="{FF2B5EF4-FFF2-40B4-BE49-F238E27FC236}">
                <a16:creationId xmlns:a16="http://schemas.microsoft.com/office/drawing/2014/main" id="{9C174B92-F3F3-9486-85A7-05B79018848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343" b="-343"/>
          <a:stretch>
            <a:fillRect/>
          </a:stretch>
        </p:blipFill>
        <p:spPr>
          <a:xfrm>
            <a:off x="7313030" y="2082800"/>
            <a:ext cx="4195392" cy="4098544"/>
          </a:xfrm>
          <a:prstGeom prst="roundRect">
            <a:avLst>
              <a:gd name="adj" fmla="val 1479"/>
            </a:avLst>
          </a:prstGeom>
          <a:ln>
            <a:noFill/>
          </a:ln>
        </p:spPr>
      </p:pic>
      <p:sp>
        <p:nvSpPr>
          <p:cNvPr id="5" name="TextBox 4">
            <a:extLst>
              <a:ext uri="{FF2B5EF4-FFF2-40B4-BE49-F238E27FC236}">
                <a16:creationId xmlns:a16="http://schemas.microsoft.com/office/drawing/2014/main" id="{44CFC6C9-36C8-E269-A4BE-D05D3935EC09}"/>
              </a:ext>
            </a:extLst>
          </p:cNvPr>
          <p:cNvSpPr txBox="1"/>
          <p:nvPr/>
        </p:nvSpPr>
        <p:spPr>
          <a:xfrm>
            <a:off x="4202035" y="1746551"/>
            <a:ext cx="1841603" cy="187167"/>
          </a:xfrm>
          <a:prstGeom prst="rect">
            <a:avLst/>
          </a:prstGeom>
          <a:noFill/>
        </p:spPr>
        <p:txBody>
          <a:bodyPr wrap="squar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rPr>
              <a:t>Explain a specific formula.</a:t>
            </a:r>
          </a:p>
        </p:txBody>
      </p:sp>
      <p:sp>
        <p:nvSpPr>
          <p:cNvPr id="6" name="TextBox 5">
            <a:extLst>
              <a:ext uri="{FF2B5EF4-FFF2-40B4-BE49-F238E27FC236}">
                <a16:creationId xmlns:a16="http://schemas.microsoft.com/office/drawing/2014/main" id="{4F3F8706-9D56-6FE8-CE00-BE6449384AF7}"/>
              </a:ext>
            </a:extLst>
          </p:cNvPr>
          <p:cNvSpPr txBox="1"/>
          <p:nvPr/>
        </p:nvSpPr>
        <p:spPr>
          <a:xfrm>
            <a:off x="7595064" y="1746551"/>
            <a:ext cx="3631325" cy="187167"/>
          </a:xfrm>
          <a:prstGeom prst="rect">
            <a:avLst/>
          </a:prstGeom>
          <a:noFill/>
        </p:spPr>
        <p:txBody>
          <a:bodyPr wrap="squar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rPr>
              <a:t>Ask for an example of how to use a specific formula.</a:t>
            </a:r>
          </a:p>
        </p:txBody>
      </p:sp>
    </p:spTree>
    <p:extLst>
      <p:ext uri="{BB962C8B-B14F-4D97-AF65-F5344CB8AC3E}">
        <p14:creationId xmlns:p14="http://schemas.microsoft.com/office/powerpoint/2010/main" val="380333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0B630C-2C1A-F729-81E4-A10DF97D44B2}"/>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9D3521C5-1C9A-2EDD-DF8D-F58381E8AB79}"/>
              </a:ext>
              <a:ext uri="{C183D7F6-B498-43B3-948B-1728B52AA6E4}">
                <adec:decorative xmlns:adec="http://schemas.microsoft.com/office/drawing/2017/decorative" val="1"/>
              </a:ext>
            </a:extLst>
          </p:cNvPr>
          <p:cNvSpPr/>
          <p:nvPr/>
        </p:nvSpPr>
        <p:spPr>
          <a:xfrm>
            <a:off x="9650413" y="5866817"/>
            <a:ext cx="1731073" cy="851483"/>
          </a:xfrm>
          <a:prstGeom prst="rect">
            <a:avLst/>
          </a:prstGeom>
          <a:solidFill>
            <a:schemeClr val="tx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UI"/>
              <a:ea typeface="+mn-ea"/>
              <a:cs typeface="+mn-cs"/>
            </a:endParaRPr>
          </a:p>
        </p:txBody>
      </p:sp>
      <p:sp>
        <p:nvSpPr>
          <p:cNvPr id="2" name="Title 1">
            <a:extLst>
              <a:ext uri="{FF2B5EF4-FFF2-40B4-BE49-F238E27FC236}">
                <a16:creationId xmlns:a16="http://schemas.microsoft.com/office/drawing/2014/main" id="{3A4A4AA6-8A40-8E44-36B5-3B5CAB0E8478}"/>
              </a:ext>
            </a:extLst>
          </p:cNvPr>
          <p:cNvSpPr>
            <a:spLocks noGrp="1"/>
          </p:cNvSpPr>
          <p:nvPr>
            <p:ph type="title"/>
          </p:nvPr>
        </p:nvSpPr>
        <p:spPr>
          <a:xfrm>
            <a:off x="588261" y="585216"/>
            <a:ext cx="11011601" cy="553998"/>
          </a:xfrm>
        </p:spPr>
        <p:txBody>
          <a:bodyPr/>
          <a:lstStyle/>
          <a:p>
            <a:r>
              <a:rPr lang="en-US"/>
              <a:t>Lookups and cross-references across tables/ranges</a:t>
            </a:r>
          </a:p>
        </p:txBody>
      </p:sp>
      <p:pic>
        <p:nvPicPr>
          <p:cNvPr id="9" name="Picture 8">
            <a:extLst>
              <a:ext uri="{FF2B5EF4-FFF2-40B4-BE49-F238E27FC236}">
                <a16:creationId xmlns:a16="http://schemas.microsoft.com/office/drawing/2014/main" id="{672A160A-466A-6A56-DF88-F8951C9DBC9D}"/>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0" name="TextBox 9" descr="Sample prompt">
            <a:extLst>
              <a:ext uri="{FF2B5EF4-FFF2-40B4-BE49-F238E27FC236}">
                <a16:creationId xmlns:a16="http://schemas.microsoft.com/office/drawing/2014/main" id="{1E34D119-C1F0-24F1-C22B-7F31AF42BC57}"/>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2" name="TextBox 11">
            <a:extLst>
              <a:ext uri="{FF2B5EF4-FFF2-40B4-BE49-F238E27FC236}">
                <a16:creationId xmlns:a16="http://schemas.microsoft.com/office/drawing/2014/main" id="{523B6E67-A3BE-538B-C053-0D1785480176}"/>
              </a:ext>
            </a:extLst>
          </p:cNvPr>
          <p:cNvSpPr txBox="1"/>
          <p:nvPr/>
        </p:nvSpPr>
        <p:spPr>
          <a:xfrm>
            <a:off x="771948" y="1559337"/>
            <a:ext cx="2095077" cy="1014124"/>
          </a:xfrm>
          <a:prstGeom prst="rect">
            <a:avLst/>
          </a:prstGeom>
          <a:noFill/>
        </p:spPr>
        <p:txBody>
          <a:bodyPr wrap="square" lIns="0" tIns="0" rIns="0" bIns="0">
            <a:spAutoFit/>
          </a:bodyPr>
          <a:lstStyle/>
          <a:p>
            <a:pPr marL="0" marR="0" lvl="0" indent="0" algn="l" defTabSz="932472" rtl="0" eaLnBrk="1" fontAlgn="base" latinLnBrk="0" hangingPunct="1">
              <a:lnSpc>
                <a:spcPct val="11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Prompt:</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Add a column that shows the revenue in USD. Look up the exchange rates on [worksheet name or column name].</a:t>
            </a:r>
          </a:p>
        </p:txBody>
      </p:sp>
      <p:pic>
        <p:nvPicPr>
          <p:cNvPr id="6" name="Picture 5" descr="Sample prompt">
            <a:extLst>
              <a:ext uri="{FF2B5EF4-FFF2-40B4-BE49-F238E27FC236}">
                <a16:creationId xmlns:a16="http://schemas.microsoft.com/office/drawing/2014/main" id="{D332D260-5178-04EF-2C2B-C5745C1292F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26872" b="-26872"/>
          <a:stretch>
            <a:fillRect/>
          </a:stretch>
        </p:blipFill>
        <p:spPr>
          <a:xfrm>
            <a:off x="3025139" y="1481465"/>
            <a:ext cx="8486351" cy="4699879"/>
          </a:xfrm>
          <a:prstGeom prst="roundRect">
            <a:avLst>
              <a:gd name="adj" fmla="val 1751"/>
            </a:avLst>
          </a:prstGeom>
          <a:solidFill>
            <a:srgbClr val="F0F0F0"/>
          </a:solidFill>
          <a:ln>
            <a:noFill/>
          </a:ln>
        </p:spPr>
      </p:pic>
      <p:sp>
        <p:nvSpPr>
          <p:cNvPr id="8" name="Rectangle: Rounded Corners 7">
            <a:extLst>
              <a:ext uri="{FF2B5EF4-FFF2-40B4-BE49-F238E27FC236}">
                <a16:creationId xmlns:a16="http://schemas.microsoft.com/office/drawing/2014/main" id="{4C86EC41-727A-F7E4-ECEE-D1236D201305}"/>
              </a:ext>
              <a:ext uri="{C183D7F6-B498-43B3-948B-1728B52AA6E4}">
                <adec:decorative xmlns:adec="http://schemas.microsoft.com/office/drawing/2017/decorative" val="1"/>
              </a:ext>
            </a:extLst>
          </p:cNvPr>
          <p:cNvSpPr/>
          <p:nvPr/>
        </p:nvSpPr>
        <p:spPr>
          <a:xfrm>
            <a:off x="6213476" y="2313232"/>
            <a:ext cx="688769" cy="3063304"/>
          </a:xfrm>
          <a:prstGeom prst="roundRect">
            <a:avLst>
              <a:gd name="adj" fmla="val 5941"/>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0566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7F5A6-CF9B-BE4D-02AD-9A6E082D52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9B1B48-2CEA-C3A8-5B3E-E6351987CDAB}"/>
              </a:ext>
            </a:extLst>
          </p:cNvPr>
          <p:cNvSpPr>
            <a:spLocks noGrp="1"/>
          </p:cNvSpPr>
          <p:nvPr>
            <p:ph type="title"/>
          </p:nvPr>
        </p:nvSpPr>
        <p:spPr>
          <a:xfrm>
            <a:off x="569911" y="2769057"/>
            <a:ext cx="4989641" cy="1231106"/>
          </a:xfrm>
        </p:spPr>
        <p:txBody>
          <a:bodyPr/>
          <a:lstStyle/>
          <a:p>
            <a:r>
              <a:rPr lang="en-US"/>
              <a:t>Visualize – charts </a:t>
            </a:r>
            <a:br>
              <a:rPr lang="en-US"/>
            </a:br>
            <a:r>
              <a:rPr lang="en-US"/>
              <a:t>and color</a:t>
            </a:r>
          </a:p>
        </p:txBody>
      </p:sp>
    </p:spTree>
    <p:extLst>
      <p:ext uri="{BB962C8B-B14F-4D97-AF65-F5344CB8AC3E}">
        <p14:creationId xmlns:p14="http://schemas.microsoft.com/office/powerpoint/2010/main" val="837986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7F480-66EF-2F8A-7401-A83E06965EDB}"/>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1F1B4BC9-691B-6585-DA81-BBC77B560F6C}"/>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9" name="Rectangle: Rounded Corners 18" descr="Sample prompt">
            <a:extLst>
              <a:ext uri="{FF2B5EF4-FFF2-40B4-BE49-F238E27FC236}">
                <a16:creationId xmlns:a16="http://schemas.microsoft.com/office/drawing/2014/main" id="{77082D8A-0833-F979-D7F4-644CAD23F0F6}"/>
              </a:ext>
            </a:extLst>
          </p:cNvPr>
          <p:cNvSpPr/>
          <p:nvPr/>
        </p:nvSpPr>
        <p:spPr bwMode="auto">
          <a:xfrm>
            <a:off x="8887095" y="1481465"/>
            <a:ext cx="2624397" cy="4699878"/>
          </a:xfrm>
          <a:prstGeom prst="roundRect">
            <a:avLst>
              <a:gd name="adj" fmla="val 4182"/>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sp>
        <p:nvSpPr>
          <p:cNvPr id="7" name="Rectangle 6">
            <a:extLst>
              <a:ext uri="{FF2B5EF4-FFF2-40B4-BE49-F238E27FC236}">
                <a16:creationId xmlns:a16="http://schemas.microsoft.com/office/drawing/2014/main" id="{E0B4241D-7865-9105-7120-708EA7A4E102}"/>
              </a:ext>
              <a:ext uri="{C183D7F6-B498-43B3-948B-1728B52AA6E4}">
                <adec:decorative xmlns:adec="http://schemas.microsoft.com/office/drawing/2017/decorative" val="1"/>
              </a:ext>
            </a:extLst>
          </p:cNvPr>
          <p:cNvSpPr/>
          <p:nvPr/>
        </p:nvSpPr>
        <p:spPr>
          <a:xfrm>
            <a:off x="9650413" y="5866817"/>
            <a:ext cx="1731073" cy="851483"/>
          </a:xfrm>
          <a:prstGeom prst="rect">
            <a:avLst/>
          </a:prstGeom>
          <a:solidFill>
            <a:schemeClr val="tx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UI"/>
              <a:ea typeface="+mn-ea"/>
              <a:cs typeface="+mn-cs"/>
            </a:endParaRPr>
          </a:p>
        </p:txBody>
      </p:sp>
      <p:sp>
        <p:nvSpPr>
          <p:cNvPr id="26" name="Title 25">
            <a:extLst>
              <a:ext uri="{FF2B5EF4-FFF2-40B4-BE49-F238E27FC236}">
                <a16:creationId xmlns:a16="http://schemas.microsoft.com/office/drawing/2014/main" id="{4942DB8C-49D2-888B-CF44-D63DE60B2D99}"/>
              </a:ext>
            </a:extLst>
          </p:cNvPr>
          <p:cNvSpPr>
            <a:spLocks noGrp="1"/>
          </p:cNvSpPr>
          <p:nvPr>
            <p:ph type="title"/>
          </p:nvPr>
        </p:nvSpPr>
        <p:spPr>
          <a:xfrm>
            <a:off x="588261" y="585216"/>
            <a:ext cx="11011601" cy="553998"/>
          </a:xfrm>
        </p:spPr>
        <p:txBody>
          <a:bodyPr/>
          <a:lstStyle/>
          <a:p>
            <a:r>
              <a:rPr lang="en-US"/>
              <a:t>Create a column chart and filter to a subset of values</a:t>
            </a:r>
          </a:p>
        </p:txBody>
      </p:sp>
      <p:sp>
        <p:nvSpPr>
          <p:cNvPr id="9" name="TextBox 8" descr="Sample prompt">
            <a:extLst>
              <a:ext uri="{FF2B5EF4-FFF2-40B4-BE49-F238E27FC236}">
                <a16:creationId xmlns:a16="http://schemas.microsoft.com/office/drawing/2014/main" id="{C94E40B0-020B-A429-42B9-E1DD23651608}"/>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TextBox 9">
            <a:extLst>
              <a:ext uri="{FF2B5EF4-FFF2-40B4-BE49-F238E27FC236}">
                <a16:creationId xmlns:a16="http://schemas.microsoft.com/office/drawing/2014/main" id="{E807EC04-3BC9-EC6E-B348-42C6228E68C3}"/>
              </a:ext>
            </a:extLst>
          </p:cNvPr>
          <p:cNvSpPr txBox="1"/>
          <p:nvPr/>
        </p:nvSpPr>
        <p:spPr>
          <a:xfrm>
            <a:off x="771948" y="1559337"/>
            <a:ext cx="2095077" cy="438582"/>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Source:</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Copy/paste sample below.</a:t>
            </a:r>
          </a:p>
        </p:txBody>
      </p:sp>
      <p:sp>
        <p:nvSpPr>
          <p:cNvPr id="14" name="TextBox 13">
            <a:extLst>
              <a:ext uri="{FF2B5EF4-FFF2-40B4-BE49-F238E27FC236}">
                <a16:creationId xmlns:a16="http://schemas.microsoft.com/office/drawing/2014/main" id="{C81DE7A5-C4F9-9444-5425-EE985027A781}"/>
              </a:ext>
            </a:extLst>
          </p:cNvPr>
          <p:cNvSpPr txBox="1"/>
          <p:nvPr/>
        </p:nvSpPr>
        <p:spPr>
          <a:xfrm>
            <a:off x="771948" y="2296284"/>
            <a:ext cx="2095077" cy="807913"/>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Prompt:</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Create a column chart showing &lt;RowName1&gt; vs &lt;RowName2&gt;.​‌</a:t>
            </a:r>
          </a:p>
        </p:txBody>
      </p:sp>
      <p:pic>
        <p:nvPicPr>
          <p:cNvPr id="15" name="Picture 14" descr="Sample prompt">
            <a:extLst>
              <a:ext uri="{FF2B5EF4-FFF2-40B4-BE49-F238E27FC236}">
                <a16:creationId xmlns:a16="http://schemas.microsoft.com/office/drawing/2014/main" id="{F77C714C-EAFA-2C71-0159-8566B36D6CD9}"/>
              </a:ext>
            </a:extLst>
          </p:cNvPr>
          <p:cNvPicPr preferRelativeResize="0">
            <a:picLocks/>
          </p:cNvPicPr>
          <p:nvPr/>
        </p:nvPicPr>
        <p:blipFill rotWithShape="1">
          <a:blip r:embed="rId5" cstate="screen">
            <a:extLst>
              <a:ext uri="{28A0092B-C50C-407E-A947-70E740481C1C}">
                <a14:useLocalDpi xmlns:a14="http://schemas.microsoft.com/office/drawing/2010/main"/>
              </a:ext>
            </a:extLst>
          </a:blip>
          <a:srcRect t="-14037" b="-14037"/>
          <a:stretch>
            <a:fillRect/>
          </a:stretch>
        </p:blipFill>
        <p:spPr>
          <a:xfrm>
            <a:off x="3025140" y="1481465"/>
            <a:ext cx="5770515" cy="4699879"/>
          </a:xfrm>
          <a:prstGeom prst="roundRect">
            <a:avLst>
              <a:gd name="adj" fmla="val 1690"/>
            </a:avLst>
          </a:prstGeom>
          <a:solidFill>
            <a:srgbClr val="F0F0F0"/>
          </a:solidFill>
          <a:ln>
            <a:noFill/>
          </a:ln>
        </p:spPr>
      </p:pic>
      <p:graphicFrame>
        <p:nvGraphicFramePr>
          <p:cNvPr id="5" name="Table 4" descr="This image shows an excel table of data showing different tasks in Column A - Video games, Laundry, Cleaning - as well as Percentage of time carrying out each task in Column B - 30%, 15%.  The right side of this image is the Copilot chat window with an Excel user prompt of &quot;Create a column chart showing video games vs. laundry&quot;.  Copilot knows to compare only these two tasks by percentage of time carrying the two tasks out. Copilot identifies the cells in scope as A1 to B6 and then displays a bar chart of the two tasks. Finally, Copilot prompts the Excel user to add the chart to a new sheet.">
            <a:extLst>
              <a:ext uri="{FF2B5EF4-FFF2-40B4-BE49-F238E27FC236}">
                <a16:creationId xmlns:a16="http://schemas.microsoft.com/office/drawing/2014/main" id="{7A829654-2C3B-9144-2C93-EACBD8210B0A}"/>
              </a:ext>
            </a:extLst>
          </p:cNvPr>
          <p:cNvGraphicFramePr>
            <a:graphicFrameLocks noGrp="1"/>
          </p:cNvGraphicFramePr>
          <p:nvPr/>
        </p:nvGraphicFramePr>
        <p:xfrm>
          <a:off x="8887096" y="1481465"/>
          <a:ext cx="2624396" cy="4699878"/>
        </p:xfrm>
        <a:graphic>
          <a:graphicData uri="http://schemas.openxmlformats.org/drawingml/2006/table">
            <a:tbl>
              <a:tblPr firstRow="1"/>
              <a:tblGrid>
                <a:gridCol w="1843063">
                  <a:extLst>
                    <a:ext uri="{9D8B030D-6E8A-4147-A177-3AD203B41FA5}">
                      <a16:colId xmlns:a16="http://schemas.microsoft.com/office/drawing/2014/main" val="4118855255"/>
                    </a:ext>
                  </a:extLst>
                </a:gridCol>
                <a:gridCol w="781333">
                  <a:extLst>
                    <a:ext uri="{9D8B030D-6E8A-4147-A177-3AD203B41FA5}">
                      <a16:colId xmlns:a16="http://schemas.microsoft.com/office/drawing/2014/main" val="2512700124"/>
                    </a:ext>
                  </a:extLst>
                </a:gridCol>
              </a:tblGrid>
              <a:tr h="783313">
                <a:tc>
                  <a:txBody>
                    <a:bodyPr/>
                    <a:lstStyle/>
                    <a:p>
                      <a:pPr algn="l" fontAlgn="b"/>
                      <a:r>
                        <a:rPr lang="en-US" sz="1200" b="1" i="0" u="none" strike="noStrike">
                          <a:solidFill>
                            <a:srgbClr val="000000"/>
                          </a:solidFill>
                          <a:effectLst/>
                          <a:latin typeface="+mj-lt"/>
                          <a:ea typeface="+mn-lt"/>
                          <a:cs typeface="+mn-lt"/>
                          <a:sym typeface="+mn-lt"/>
                        </a:rPr>
                        <a:t>Task</a:t>
                      </a:r>
                    </a:p>
                  </a:txBody>
                  <a:tcPr anchor="ctr">
                    <a:lnL w="3175"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1" i="0" u="none" strike="noStrike">
                          <a:solidFill>
                            <a:srgbClr val="000000"/>
                          </a:solidFill>
                          <a:effectLst/>
                          <a:latin typeface="+mj-lt"/>
                        </a:rPr>
                        <a:t>% of time</a:t>
                      </a:r>
                    </a:p>
                  </a:txBody>
                  <a:tcPr anchor="ctr">
                    <a:lnL w="6350" cap="flat" cmpd="sng" algn="ctr">
                      <a:solidFill>
                        <a:schemeClr val="bg1">
                          <a:lumMod val="85000"/>
                        </a:schemeClr>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35530105"/>
                  </a:ext>
                </a:extLst>
              </a:tr>
              <a:tr h="783313">
                <a:tc>
                  <a:txBody>
                    <a:bodyPr/>
                    <a:lstStyle/>
                    <a:p>
                      <a:pPr algn="l" fontAlgn="b"/>
                      <a:r>
                        <a:rPr lang="en-US" sz="1200" b="0" i="0" u="none" strike="noStrike">
                          <a:solidFill>
                            <a:srgbClr val="000000"/>
                          </a:solidFill>
                          <a:effectLst/>
                          <a:latin typeface="+mn-lt"/>
                        </a:rPr>
                        <a:t>Video games</a:t>
                      </a:r>
                    </a:p>
                  </a:txBody>
                  <a:tcPr anchor="ctr">
                    <a:lnL w="3175"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mn-lt"/>
                        </a:rPr>
                        <a:t>30%</a:t>
                      </a:r>
                    </a:p>
                  </a:txBody>
                  <a:tcPr anchor="ctr">
                    <a:lnL w="6350" cap="flat" cmpd="sng" algn="ctr">
                      <a:solidFill>
                        <a:schemeClr val="bg1">
                          <a:lumMod val="8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85329653"/>
                  </a:ext>
                </a:extLst>
              </a:tr>
              <a:tr h="783313">
                <a:tc>
                  <a:txBody>
                    <a:bodyPr/>
                    <a:lstStyle/>
                    <a:p>
                      <a:pPr algn="l" fontAlgn="b"/>
                      <a:r>
                        <a:rPr lang="en-US" sz="1200" b="0" i="0" u="none" strike="noStrike">
                          <a:solidFill>
                            <a:srgbClr val="000000"/>
                          </a:solidFill>
                          <a:effectLst/>
                          <a:latin typeface="+mn-lt"/>
                        </a:rPr>
                        <a:t>Laundry</a:t>
                      </a:r>
                    </a:p>
                  </a:txBody>
                  <a:tcPr anchor="ctr">
                    <a:lnL w="3175"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mn-lt"/>
                        </a:rPr>
                        <a:t>15%</a:t>
                      </a:r>
                    </a:p>
                  </a:txBody>
                  <a:tcPr anchor="ctr">
                    <a:lnL w="6350" cap="flat" cmpd="sng" algn="ctr">
                      <a:solidFill>
                        <a:schemeClr val="bg1">
                          <a:lumMod val="8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1533520"/>
                  </a:ext>
                </a:extLst>
              </a:tr>
              <a:tr h="783313">
                <a:tc>
                  <a:txBody>
                    <a:bodyPr/>
                    <a:lstStyle/>
                    <a:p>
                      <a:pPr algn="l" fontAlgn="b"/>
                      <a:r>
                        <a:rPr lang="en-US" sz="1200" b="0" i="0" u="none" strike="noStrike">
                          <a:solidFill>
                            <a:srgbClr val="000000"/>
                          </a:solidFill>
                          <a:effectLst/>
                          <a:latin typeface="+mn-lt"/>
                        </a:rPr>
                        <a:t>Cleaning</a:t>
                      </a:r>
                    </a:p>
                  </a:txBody>
                  <a:tcPr anchor="ctr">
                    <a:lnL w="3175"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mn-lt"/>
                        </a:rPr>
                        <a:t>20%</a:t>
                      </a:r>
                    </a:p>
                  </a:txBody>
                  <a:tcPr anchor="ctr">
                    <a:lnL w="6350" cap="flat" cmpd="sng" algn="ctr">
                      <a:solidFill>
                        <a:schemeClr val="bg1">
                          <a:lumMod val="8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62534801"/>
                  </a:ext>
                </a:extLst>
              </a:tr>
              <a:tr h="783313">
                <a:tc>
                  <a:txBody>
                    <a:bodyPr/>
                    <a:lstStyle/>
                    <a:p>
                      <a:pPr algn="l" fontAlgn="b"/>
                      <a:r>
                        <a:rPr lang="en-US" sz="1200" b="0" i="0" u="none" strike="noStrike">
                          <a:solidFill>
                            <a:srgbClr val="000000"/>
                          </a:solidFill>
                          <a:effectLst/>
                          <a:latin typeface="+mn-lt"/>
                        </a:rPr>
                        <a:t>Creating charts</a:t>
                      </a:r>
                    </a:p>
                  </a:txBody>
                  <a:tcPr anchor="ctr">
                    <a:lnL w="3175"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a:solidFill>
                            <a:srgbClr val="000000"/>
                          </a:solidFill>
                          <a:effectLst/>
                          <a:latin typeface="+mn-lt"/>
                        </a:rPr>
                        <a:t>25%</a:t>
                      </a:r>
                    </a:p>
                  </a:txBody>
                  <a:tcPr anchor="ctr">
                    <a:lnL w="6350" cap="flat" cmpd="sng" algn="ctr">
                      <a:solidFill>
                        <a:schemeClr val="bg1">
                          <a:lumMod val="8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0400099"/>
                  </a:ext>
                </a:extLst>
              </a:tr>
              <a:tr h="783313">
                <a:tc>
                  <a:txBody>
                    <a:bodyPr/>
                    <a:lstStyle/>
                    <a:p>
                      <a:pPr algn="l" fontAlgn="b"/>
                      <a:r>
                        <a:rPr lang="en-US" sz="1200" b="0" i="0" u="none" strike="noStrike">
                          <a:solidFill>
                            <a:srgbClr val="000000"/>
                          </a:solidFill>
                          <a:effectLst/>
                          <a:latin typeface="+mn-lt"/>
                        </a:rPr>
                        <a:t>Making the charts pretty</a:t>
                      </a:r>
                    </a:p>
                  </a:txBody>
                  <a:tcPr anchor="ctr">
                    <a:lnL w="3175"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200" b="0" i="0" u="none" strike="noStrike" dirty="0">
                          <a:solidFill>
                            <a:srgbClr val="000000"/>
                          </a:solidFill>
                          <a:effectLst/>
                          <a:latin typeface="+mn-lt"/>
                        </a:rPr>
                        <a:t>10%</a:t>
                      </a:r>
                    </a:p>
                  </a:txBody>
                  <a:tcPr anchor="ctr">
                    <a:lnL w="6350" cap="flat" cmpd="sng" algn="ctr">
                      <a:solidFill>
                        <a:schemeClr val="bg1">
                          <a:lumMod val="85000"/>
                        </a:schemeClr>
                      </a:solidFill>
                      <a:prstDash val="solid"/>
                      <a:round/>
                      <a:headEnd type="none" w="med" len="med"/>
                      <a:tailEnd type="none" w="med" len="med"/>
                    </a:lnL>
                    <a:lnR w="3175"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64065396"/>
                  </a:ext>
                </a:extLst>
              </a:tr>
            </a:tbl>
          </a:graphicData>
        </a:graphic>
      </p:graphicFrame>
    </p:spTree>
    <p:extLst>
      <p:ext uri="{BB962C8B-B14F-4D97-AF65-F5344CB8AC3E}">
        <p14:creationId xmlns:p14="http://schemas.microsoft.com/office/powerpoint/2010/main" val="315730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F3E896-26B6-90E3-C65D-EC68F2F11B1B}"/>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002894AC-F1E0-1808-C992-3C9B33020607}"/>
              </a:ext>
              <a:ext uri="{C183D7F6-B498-43B3-948B-1728B52AA6E4}">
                <adec:decorative xmlns:adec="http://schemas.microsoft.com/office/drawing/2017/decorative" val="1"/>
              </a:ext>
            </a:extLst>
          </p:cNvPr>
          <p:cNvSpPr/>
          <p:nvPr/>
        </p:nvSpPr>
        <p:spPr>
          <a:xfrm>
            <a:off x="9650413" y="5866817"/>
            <a:ext cx="1731073" cy="851483"/>
          </a:xfrm>
          <a:prstGeom prst="rect">
            <a:avLst/>
          </a:prstGeom>
          <a:solidFill>
            <a:schemeClr val="tx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UI"/>
              <a:ea typeface="+mn-ea"/>
              <a:cs typeface="+mn-cs"/>
            </a:endParaRPr>
          </a:p>
        </p:txBody>
      </p:sp>
      <p:sp>
        <p:nvSpPr>
          <p:cNvPr id="2" name="Title 1">
            <a:extLst>
              <a:ext uri="{FF2B5EF4-FFF2-40B4-BE49-F238E27FC236}">
                <a16:creationId xmlns:a16="http://schemas.microsoft.com/office/drawing/2014/main" id="{21C73CA6-9274-3D8C-AE99-6B0C3F3C300A}"/>
              </a:ext>
            </a:extLst>
          </p:cNvPr>
          <p:cNvSpPr>
            <a:spLocks noGrp="1"/>
          </p:cNvSpPr>
          <p:nvPr>
            <p:ph type="title"/>
          </p:nvPr>
        </p:nvSpPr>
        <p:spPr>
          <a:xfrm>
            <a:off x="588261" y="585216"/>
            <a:ext cx="11011601" cy="553998"/>
          </a:xfrm>
        </p:spPr>
        <p:txBody>
          <a:bodyPr/>
          <a:lstStyle/>
          <a:p>
            <a:r>
              <a:rPr lang="en-US"/>
              <a:t>Creating tables and charts with filters</a:t>
            </a:r>
          </a:p>
        </p:txBody>
      </p:sp>
      <p:pic>
        <p:nvPicPr>
          <p:cNvPr id="9" name="Picture 8">
            <a:extLst>
              <a:ext uri="{FF2B5EF4-FFF2-40B4-BE49-F238E27FC236}">
                <a16:creationId xmlns:a16="http://schemas.microsoft.com/office/drawing/2014/main" id="{1300CDC1-5C86-F881-0CBB-62BB4DBC80DB}"/>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0" name="TextBox 9" descr="Sample prompt">
            <a:extLst>
              <a:ext uri="{FF2B5EF4-FFF2-40B4-BE49-F238E27FC236}">
                <a16:creationId xmlns:a16="http://schemas.microsoft.com/office/drawing/2014/main" id="{74890FDE-62F1-2A40-6972-40BFBBFF32C1}"/>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1" name="TextBox 10">
            <a:extLst>
              <a:ext uri="{FF2B5EF4-FFF2-40B4-BE49-F238E27FC236}">
                <a16:creationId xmlns:a16="http://schemas.microsoft.com/office/drawing/2014/main" id="{32C0A4AC-768C-8CFA-A5B2-09743C2A21A8}"/>
              </a:ext>
            </a:extLst>
          </p:cNvPr>
          <p:cNvSpPr txBox="1"/>
          <p:nvPr/>
        </p:nvSpPr>
        <p:spPr>
          <a:xfrm>
            <a:off x="771948" y="1559337"/>
            <a:ext cx="2095077" cy="438582"/>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Prompt 1:</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Show sales volume by county.</a:t>
            </a:r>
          </a:p>
        </p:txBody>
      </p:sp>
      <p:sp>
        <p:nvSpPr>
          <p:cNvPr id="12" name="TextBox 11">
            <a:extLst>
              <a:ext uri="{FF2B5EF4-FFF2-40B4-BE49-F238E27FC236}">
                <a16:creationId xmlns:a16="http://schemas.microsoft.com/office/drawing/2014/main" id="{2B9B85DD-D8EF-58E3-3AB3-D64B0BF6F2D9}"/>
              </a:ext>
            </a:extLst>
          </p:cNvPr>
          <p:cNvSpPr txBox="1"/>
          <p:nvPr/>
        </p:nvSpPr>
        <p:spPr>
          <a:xfrm>
            <a:off x="771948" y="2296284"/>
            <a:ext cx="2095077" cy="623248"/>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Prompt 2:</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Create a table grouping sales by county.</a:t>
            </a:r>
          </a:p>
        </p:txBody>
      </p:sp>
      <p:pic>
        <p:nvPicPr>
          <p:cNvPr id="13" name="Picture 12" descr="Sample prompt">
            <a:extLst>
              <a:ext uri="{FF2B5EF4-FFF2-40B4-BE49-F238E27FC236}">
                <a16:creationId xmlns:a16="http://schemas.microsoft.com/office/drawing/2014/main" id="{E80F69EC-C60E-2CC3-FC58-D364B465ABBE}"/>
              </a:ext>
            </a:extLst>
          </p:cNvPr>
          <p:cNvPicPr preferRelativeResize="0">
            <a:picLocks/>
          </p:cNvPicPr>
          <p:nvPr/>
        </p:nvPicPr>
        <p:blipFill rotWithShape="1">
          <a:blip r:embed="rId5" cstate="screen">
            <a:extLst>
              <a:ext uri="{28A0092B-C50C-407E-A947-70E740481C1C}">
                <a14:useLocalDpi xmlns:a14="http://schemas.microsoft.com/office/drawing/2010/main"/>
              </a:ext>
            </a:extLst>
          </a:blip>
          <a:srcRect l="-963"/>
          <a:stretch>
            <a:fillRect/>
          </a:stretch>
        </p:blipFill>
        <p:spPr>
          <a:xfrm>
            <a:off x="3025140" y="1481465"/>
            <a:ext cx="3902836" cy="4699879"/>
          </a:xfrm>
          <a:prstGeom prst="roundRect">
            <a:avLst>
              <a:gd name="adj" fmla="val 1690"/>
            </a:avLst>
          </a:prstGeom>
          <a:solidFill>
            <a:srgbClr val="F0F0F0"/>
          </a:solidFill>
          <a:ln>
            <a:noFill/>
          </a:ln>
        </p:spPr>
      </p:pic>
      <p:pic>
        <p:nvPicPr>
          <p:cNvPr id="14" name="Picture 13" descr="Sample prompt">
            <a:extLst>
              <a:ext uri="{FF2B5EF4-FFF2-40B4-BE49-F238E27FC236}">
                <a16:creationId xmlns:a16="http://schemas.microsoft.com/office/drawing/2014/main" id="{2D47AC44-D4E4-F272-239E-804C1A537FFA}"/>
              </a:ext>
            </a:extLst>
          </p:cNvPr>
          <p:cNvPicPr preferRelativeResize="0">
            <a:picLocks/>
          </p:cNvPicPr>
          <p:nvPr/>
        </p:nvPicPr>
        <p:blipFill rotWithShape="1">
          <a:blip r:embed="rId6" cstate="screen">
            <a:extLst>
              <a:ext uri="{28A0092B-C50C-407E-A947-70E740481C1C}">
                <a14:useLocalDpi xmlns:a14="http://schemas.microsoft.com/office/drawing/2010/main"/>
              </a:ext>
            </a:extLst>
          </a:blip>
          <a:srcRect t="-25795" b="-25795"/>
          <a:stretch>
            <a:fillRect/>
          </a:stretch>
        </p:blipFill>
        <p:spPr>
          <a:xfrm>
            <a:off x="7019417" y="1481466"/>
            <a:ext cx="2201276" cy="4699877"/>
          </a:xfrm>
          <a:prstGeom prst="roundRect">
            <a:avLst>
              <a:gd name="adj" fmla="val 2123"/>
            </a:avLst>
          </a:prstGeom>
          <a:solidFill>
            <a:srgbClr val="F0F0F0"/>
          </a:solidFill>
          <a:ln>
            <a:noFill/>
          </a:ln>
        </p:spPr>
      </p:pic>
      <p:pic>
        <p:nvPicPr>
          <p:cNvPr id="21" name="Picture 20" descr="Sample prompt">
            <a:extLst>
              <a:ext uri="{FF2B5EF4-FFF2-40B4-BE49-F238E27FC236}">
                <a16:creationId xmlns:a16="http://schemas.microsoft.com/office/drawing/2014/main" id="{427C682E-8B74-4E3B-2F3A-212DE59577F5}"/>
              </a:ext>
            </a:extLst>
          </p:cNvPr>
          <p:cNvPicPr preferRelativeResize="0">
            <a:picLocks/>
          </p:cNvPicPr>
          <p:nvPr/>
        </p:nvPicPr>
        <p:blipFill rotWithShape="1">
          <a:blip r:embed="rId7" cstate="screen">
            <a:extLst>
              <a:ext uri="{28A0092B-C50C-407E-A947-70E740481C1C}">
                <a14:useLocalDpi xmlns:a14="http://schemas.microsoft.com/office/drawing/2010/main"/>
              </a:ext>
            </a:extLst>
          </a:blip>
          <a:srcRect t="-18674" b="-18674"/>
          <a:stretch>
            <a:fillRect/>
          </a:stretch>
        </p:blipFill>
        <p:spPr>
          <a:xfrm>
            <a:off x="9312133" y="1481466"/>
            <a:ext cx="2201276" cy="4699877"/>
          </a:xfrm>
          <a:prstGeom prst="roundRect">
            <a:avLst>
              <a:gd name="adj" fmla="val 2123"/>
            </a:avLst>
          </a:prstGeom>
          <a:solidFill>
            <a:srgbClr val="F0F0F0"/>
          </a:solidFill>
          <a:ln>
            <a:noFill/>
          </a:ln>
        </p:spPr>
      </p:pic>
    </p:spTree>
    <p:extLst>
      <p:ext uri="{BB962C8B-B14F-4D97-AF65-F5344CB8AC3E}">
        <p14:creationId xmlns:p14="http://schemas.microsoft.com/office/powerpoint/2010/main" val="409900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36E11-18CE-98AA-B66F-DA71DE668A04}"/>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1D60D1E4-2F39-7233-2AF5-926E12EE4CB3}"/>
              </a:ext>
              <a:ext uri="{C183D7F6-B498-43B3-948B-1728B52AA6E4}">
                <adec:decorative xmlns:adec="http://schemas.microsoft.com/office/drawing/2017/decorative" val="1"/>
              </a:ext>
            </a:extLst>
          </p:cNvPr>
          <p:cNvSpPr/>
          <p:nvPr/>
        </p:nvSpPr>
        <p:spPr>
          <a:xfrm>
            <a:off x="9650413" y="5866817"/>
            <a:ext cx="1731073" cy="851483"/>
          </a:xfrm>
          <a:prstGeom prst="rect">
            <a:avLst/>
          </a:prstGeom>
          <a:solidFill>
            <a:schemeClr val="tx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UI"/>
              <a:ea typeface="+mn-ea"/>
              <a:cs typeface="+mn-cs"/>
            </a:endParaRPr>
          </a:p>
        </p:txBody>
      </p:sp>
      <p:sp>
        <p:nvSpPr>
          <p:cNvPr id="13" name="Title 12">
            <a:extLst>
              <a:ext uri="{FF2B5EF4-FFF2-40B4-BE49-F238E27FC236}">
                <a16:creationId xmlns:a16="http://schemas.microsoft.com/office/drawing/2014/main" id="{0C2F70F3-972B-DF58-097C-2E3DA2857DB8}"/>
              </a:ext>
            </a:extLst>
          </p:cNvPr>
          <p:cNvSpPr>
            <a:spLocks noGrp="1"/>
          </p:cNvSpPr>
          <p:nvPr>
            <p:ph type="title"/>
          </p:nvPr>
        </p:nvSpPr>
        <p:spPr>
          <a:xfrm>
            <a:off x="588261" y="585216"/>
            <a:ext cx="11011601" cy="553998"/>
          </a:xfrm>
        </p:spPr>
        <p:txBody>
          <a:bodyPr/>
          <a:lstStyle/>
          <a:p>
            <a:r>
              <a:rPr lang="en-US"/>
              <a:t>Beginning your highlighting – empty values</a:t>
            </a:r>
          </a:p>
        </p:txBody>
      </p:sp>
      <p:pic>
        <p:nvPicPr>
          <p:cNvPr id="6" name="Picture 5">
            <a:extLst>
              <a:ext uri="{FF2B5EF4-FFF2-40B4-BE49-F238E27FC236}">
                <a16:creationId xmlns:a16="http://schemas.microsoft.com/office/drawing/2014/main" id="{EEE4C8A2-6013-8E8B-8B87-88220ED49D93}"/>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8" name="TextBox 7" descr="Sample prompt">
            <a:extLst>
              <a:ext uri="{FF2B5EF4-FFF2-40B4-BE49-F238E27FC236}">
                <a16:creationId xmlns:a16="http://schemas.microsoft.com/office/drawing/2014/main" id="{9558B84E-BADA-8A0F-620E-74B55DEBA4CC}"/>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9" name="TextBox 8">
            <a:extLst>
              <a:ext uri="{FF2B5EF4-FFF2-40B4-BE49-F238E27FC236}">
                <a16:creationId xmlns:a16="http://schemas.microsoft.com/office/drawing/2014/main" id="{6DC7FFE0-BAA2-5929-E426-C946F5C704DB}"/>
              </a:ext>
            </a:extLst>
          </p:cNvPr>
          <p:cNvSpPr txBox="1"/>
          <p:nvPr/>
        </p:nvSpPr>
        <p:spPr>
          <a:xfrm>
            <a:off x="771948" y="1559337"/>
            <a:ext cx="2095077" cy="623248"/>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Source:</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Any dataset works with some values blank in a column.</a:t>
            </a:r>
          </a:p>
        </p:txBody>
      </p:sp>
      <p:sp>
        <p:nvSpPr>
          <p:cNvPr id="10" name="TextBox 9">
            <a:extLst>
              <a:ext uri="{FF2B5EF4-FFF2-40B4-BE49-F238E27FC236}">
                <a16:creationId xmlns:a16="http://schemas.microsoft.com/office/drawing/2014/main" id="{A6E6F7CE-1E48-34D5-39C0-AB9B5C1B70CD}"/>
              </a:ext>
            </a:extLst>
          </p:cNvPr>
          <p:cNvSpPr txBox="1"/>
          <p:nvPr/>
        </p:nvSpPr>
        <p:spPr>
          <a:xfrm>
            <a:off x="771948" y="2499417"/>
            <a:ext cx="2095077" cy="623248"/>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Prompt:</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Highlight empty values in &lt;column name&gt; yellow.</a:t>
            </a:r>
          </a:p>
        </p:txBody>
      </p:sp>
      <p:pic>
        <p:nvPicPr>
          <p:cNvPr id="4" name="Picture 3" descr="Excel table showing corporate campaign data including columns such as Campaign owner, Launch date, Campaign type, Budget, Revenue, Total users targeted, Engaged users, Engagement rate. Critical to this table, some of the cells are left blank and will need to be highlighted for resolution.&#10;&#10;The right side of this image is the Copilot chat window with an Excel user prompt of &quot;Highlight empty values&quot;.  Copilot responds with the cells analyzed being A1 to N13 as well as details of the conditional formatting to be done including highlighting in a color of Yellow.">
            <a:extLst>
              <a:ext uri="{FF2B5EF4-FFF2-40B4-BE49-F238E27FC236}">
                <a16:creationId xmlns:a16="http://schemas.microsoft.com/office/drawing/2014/main" id="{9A0F2712-B206-496B-5CF3-EFB640E285E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26954" b="-26954"/>
          <a:stretch>
            <a:fillRect/>
          </a:stretch>
        </p:blipFill>
        <p:spPr>
          <a:xfrm>
            <a:off x="3025140" y="1481465"/>
            <a:ext cx="8486351" cy="4699879"/>
          </a:xfrm>
          <a:prstGeom prst="roundRect">
            <a:avLst>
              <a:gd name="adj" fmla="val 1264"/>
            </a:avLst>
          </a:prstGeom>
          <a:solidFill>
            <a:srgbClr val="F0F0F0"/>
          </a:solidFill>
          <a:ln>
            <a:noFill/>
          </a:ln>
        </p:spPr>
      </p:pic>
    </p:spTree>
    <p:extLst>
      <p:ext uri="{BB962C8B-B14F-4D97-AF65-F5344CB8AC3E}">
        <p14:creationId xmlns:p14="http://schemas.microsoft.com/office/powerpoint/2010/main" val="3166980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49190-3C1B-16BB-3902-5C80DAE55527}"/>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8B507C62-AC81-E69A-8C3D-8A6DD00EBC33}"/>
              </a:ext>
              <a:ext uri="{C183D7F6-B498-43B3-948B-1728B52AA6E4}">
                <adec:decorative xmlns:adec="http://schemas.microsoft.com/office/drawing/2017/decorative" val="1"/>
              </a:ext>
            </a:extLst>
          </p:cNvPr>
          <p:cNvSpPr/>
          <p:nvPr/>
        </p:nvSpPr>
        <p:spPr>
          <a:xfrm>
            <a:off x="9650413" y="5866817"/>
            <a:ext cx="1731073" cy="851483"/>
          </a:xfrm>
          <a:prstGeom prst="rect">
            <a:avLst/>
          </a:prstGeom>
          <a:solidFill>
            <a:schemeClr val="tx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UI"/>
              <a:ea typeface="+mn-ea"/>
              <a:cs typeface="+mn-cs"/>
            </a:endParaRPr>
          </a:p>
        </p:txBody>
      </p:sp>
      <p:sp>
        <p:nvSpPr>
          <p:cNvPr id="13" name="Title 12">
            <a:extLst>
              <a:ext uri="{FF2B5EF4-FFF2-40B4-BE49-F238E27FC236}">
                <a16:creationId xmlns:a16="http://schemas.microsoft.com/office/drawing/2014/main" id="{AA0CB136-F4D9-583D-5AB7-B315698DC7E8}"/>
              </a:ext>
            </a:extLst>
          </p:cNvPr>
          <p:cNvSpPr>
            <a:spLocks noGrp="1"/>
          </p:cNvSpPr>
          <p:nvPr>
            <p:ph type="title"/>
          </p:nvPr>
        </p:nvSpPr>
        <p:spPr/>
        <p:txBody>
          <a:bodyPr/>
          <a:lstStyle/>
          <a:p>
            <a:r>
              <a:rPr lang="en-US"/>
              <a:t>Continue your highlighting – duplicate values</a:t>
            </a:r>
          </a:p>
        </p:txBody>
      </p:sp>
      <p:pic>
        <p:nvPicPr>
          <p:cNvPr id="6" name="Picture 5">
            <a:extLst>
              <a:ext uri="{FF2B5EF4-FFF2-40B4-BE49-F238E27FC236}">
                <a16:creationId xmlns:a16="http://schemas.microsoft.com/office/drawing/2014/main" id="{8F1F1D8D-75EB-0F12-543A-40E352246E16}"/>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8" name="TextBox 7" descr="Sample prompt">
            <a:extLst>
              <a:ext uri="{FF2B5EF4-FFF2-40B4-BE49-F238E27FC236}">
                <a16:creationId xmlns:a16="http://schemas.microsoft.com/office/drawing/2014/main" id="{1A85223C-B0C9-0E26-6501-66F6ACC382EF}"/>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9" name="TextBox 8">
            <a:extLst>
              <a:ext uri="{FF2B5EF4-FFF2-40B4-BE49-F238E27FC236}">
                <a16:creationId xmlns:a16="http://schemas.microsoft.com/office/drawing/2014/main" id="{EF31138F-414E-0024-983B-E189537031CE}"/>
              </a:ext>
            </a:extLst>
          </p:cNvPr>
          <p:cNvSpPr txBox="1"/>
          <p:nvPr/>
        </p:nvSpPr>
        <p:spPr>
          <a:xfrm>
            <a:off x="771948" y="1559337"/>
            <a:ext cx="2095077" cy="992579"/>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Source:</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Any dataset works. Have some duplicate values in a column, or two rows that are duplicates of each other.</a:t>
            </a:r>
          </a:p>
        </p:txBody>
      </p:sp>
      <p:sp>
        <p:nvSpPr>
          <p:cNvPr id="10" name="TextBox 9">
            <a:extLst>
              <a:ext uri="{FF2B5EF4-FFF2-40B4-BE49-F238E27FC236}">
                <a16:creationId xmlns:a16="http://schemas.microsoft.com/office/drawing/2014/main" id="{F6CFAAA4-B992-85AD-A53C-97B62844019B}"/>
              </a:ext>
            </a:extLst>
          </p:cNvPr>
          <p:cNvSpPr txBox="1"/>
          <p:nvPr/>
        </p:nvSpPr>
        <p:spPr>
          <a:xfrm>
            <a:off x="771948" y="2905682"/>
            <a:ext cx="2095077" cy="623248"/>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Prompt:</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Highlight duplicate values in &lt;column name&gt; &lt;color&gt; .</a:t>
            </a:r>
          </a:p>
        </p:txBody>
      </p:sp>
      <p:pic>
        <p:nvPicPr>
          <p:cNvPr id="11" name="Picture 10" descr="Sample prompt">
            <a:extLst>
              <a:ext uri="{FF2B5EF4-FFF2-40B4-BE49-F238E27FC236}">
                <a16:creationId xmlns:a16="http://schemas.microsoft.com/office/drawing/2014/main" id="{E2065675-67FF-4BA8-FBD5-348A0289A74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26170" b="-26170"/>
          <a:stretch>
            <a:fillRect/>
          </a:stretch>
        </p:blipFill>
        <p:spPr>
          <a:xfrm>
            <a:off x="3025140" y="1481465"/>
            <a:ext cx="8486351" cy="4699879"/>
          </a:xfrm>
          <a:prstGeom prst="roundRect">
            <a:avLst>
              <a:gd name="adj" fmla="val 1264"/>
            </a:avLst>
          </a:prstGeom>
          <a:solidFill>
            <a:srgbClr val="F0F0F0"/>
          </a:solidFill>
          <a:ln>
            <a:noFill/>
          </a:ln>
        </p:spPr>
      </p:pic>
    </p:spTree>
    <p:extLst>
      <p:ext uri="{BB962C8B-B14F-4D97-AF65-F5344CB8AC3E}">
        <p14:creationId xmlns:p14="http://schemas.microsoft.com/office/powerpoint/2010/main" val="358795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CFFCE-8BF4-BF52-0096-BBCD5FF07A87}"/>
            </a:ext>
          </a:extLst>
        </p:cNvPr>
        <p:cNvGrpSpPr/>
        <p:nvPr/>
      </p:nvGrpSpPr>
      <p:grpSpPr>
        <a:xfrm>
          <a:off x="0" y="0"/>
          <a:ext cx="0" cy="0"/>
          <a:chOff x="0" y="0"/>
          <a:chExt cx="0" cy="0"/>
        </a:xfrm>
      </p:grpSpPr>
      <p:sp>
        <p:nvSpPr>
          <p:cNvPr id="100" name="Rectangle: Rounded Corners 99">
            <a:extLst>
              <a:ext uri="{FF2B5EF4-FFF2-40B4-BE49-F238E27FC236}">
                <a16:creationId xmlns:a16="http://schemas.microsoft.com/office/drawing/2014/main" id="{CB9D5731-E121-5542-74E4-74894CC1AE32}"/>
              </a:ext>
              <a:ext uri="{C183D7F6-B498-43B3-948B-1728B52AA6E4}">
                <adec:decorative xmlns:adec="http://schemas.microsoft.com/office/drawing/2017/decorative" val="1"/>
              </a:ext>
            </a:extLst>
          </p:cNvPr>
          <p:cNvSpPr>
            <a:spLocks noChangeAspect="1"/>
          </p:cNvSpPr>
          <p:nvPr/>
        </p:nvSpPr>
        <p:spPr bwMode="auto">
          <a:xfrm>
            <a:off x="9245880" y="5248274"/>
            <a:ext cx="781050" cy="647701"/>
          </a:xfrm>
          <a:prstGeom prst="roundRect">
            <a:avLst>
              <a:gd name="adj" fmla="val 615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6" name="Freeform: Shape 105">
            <a:extLst>
              <a:ext uri="{FF2B5EF4-FFF2-40B4-BE49-F238E27FC236}">
                <a16:creationId xmlns:a16="http://schemas.microsoft.com/office/drawing/2014/main" id="{83D02179-A0AA-DD5A-078D-B90666033EC4}"/>
              </a:ext>
              <a:ext uri="{C183D7F6-B498-43B3-948B-1728B52AA6E4}">
                <adec:decorative xmlns:adec="http://schemas.microsoft.com/office/drawing/2017/decorative" val="1"/>
              </a:ext>
            </a:extLst>
          </p:cNvPr>
          <p:cNvSpPr/>
          <p:nvPr/>
        </p:nvSpPr>
        <p:spPr bwMode="auto">
          <a:xfrm>
            <a:off x="9274454" y="5278418"/>
            <a:ext cx="723902" cy="592512"/>
          </a:xfrm>
          <a:custGeom>
            <a:avLst/>
            <a:gdLst>
              <a:gd name="connsiteX0" fmla="*/ 27315 w 723902"/>
              <a:gd name="connsiteY0" fmla="*/ 0 h 592512"/>
              <a:gd name="connsiteX1" fmla="*/ 696587 w 723902"/>
              <a:gd name="connsiteY1" fmla="*/ 0 h 592512"/>
              <a:gd name="connsiteX2" fmla="*/ 723902 w 723902"/>
              <a:gd name="connsiteY2" fmla="*/ 27315 h 592512"/>
              <a:gd name="connsiteX3" fmla="*/ 723902 w 723902"/>
              <a:gd name="connsiteY3" fmla="*/ 565197 h 592512"/>
              <a:gd name="connsiteX4" fmla="*/ 696587 w 723902"/>
              <a:gd name="connsiteY4" fmla="*/ 592512 h 592512"/>
              <a:gd name="connsiteX5" fmla="*/ 27315 w 723902"/>
              <a:gd name="connsiteY5" fmla="*/ 592512 h 592512"/>
              <a:gd name="connsiteX6" fmla="*/ 0 w 723902"/>
              <a:gd name="connsiteY6" fmla="*/ 565197 h 592512"/>
              <a:gd name="connsiteX7" fmla="*/ 0 w 723902"/>
              <a:gd name="connsiteY7" fmla="*/ 27315 h 592512"/>
              <a:gd name="connsiteX8" fmla="*/ 27315 w 723902"/>
              <a:gd name="connsiteY8" fmla="*/ 0 h 59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3902" h="592512">
                <a:moveTo>
                  <a:pt x="27315" y="0"/>
                </a:moveTo>
                <a:lnTo>
                  <a:pt x="696587" y="0"/>
                </a:lnTo>
                <a:cubicBezTo>
                  <a:pt x="711673" y="0"/>
                  <a:pt x="723902" y="12229"/>
                  <a:pt x="723902" y="27315"/>
                </a:cubicBezTo>
                <a:lnTo>
                  <a:pt x="723902" y="565197"/>
                </a:lnTo>
                <a:cubicBezTo>
                  <a:pt x="723902" y="580283"/>
                  <a:pt x="711673" y="592512"/>
                  <a:pt x="696587" y="592512"/>
                </a:cubicBezTo>
                <a:lnTo>
                  <a:pt x="27315" y="592512"/>
                </a:lnTo>
                <a:cubicBezTo>
                  <a:pt x="12229" y="592512"/>
                  <a:pt x="0" y="580283"/>
                  <a:pt x="0" y="565197"/>
                </a:cubicBezTo>
                <a:lnTo>
                  <a:pt x="0" y="27315"/>
                </a:lnTo>
                <a:cubicBezTo>
                  <a:pt x="0" y="12229"/>
                  <a:pt x="12229" y="0"/>
                  <a:pt x="27315"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1" name="Rectangle: Rounded Corners 90">
            <a:extLst>
              <a:ext uri="{FF2B5EF4-FFF2-40B4-BE49-F238E27FC236}">
                <a16:creationId xmlns:a16="http://schemas.microsoft.com/office/drawing/2014/main" id="{46916824-9CD8-8B4F-4317-E5C75C67D657}"/>
              </a:ext>
              <a:ext uri="{C183D7F6-B498-43B3-948B-1728B52AA6E4}">
                <adec:decorative xmlns:adec="http://schemas.microsoft.com/office/drawing/2017/decorative" val="1"/>
              </a:ext>
            </a:extLst>
          </p:cNvPr>
          <p:cNvSpPr/>
          <p:nvPr/>
        </p:nvSpPr>
        <p:spPr bwMode="auto">
          <a:xfrm>
            <a:off x="9348273" y="1154626"/>
            <a:ext cx="402431"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7" name="Rectangle: Rounded Corners 86">
            <a:extLst>
              <a:ext uri="{FF2B5EF4-FFF2-40B4-BE49-F238E27FC236}">
                <a16:creationId xmlns:a16="http://schemas.microsoft.com/office/drawing/2014/main" id="{33A8AB19-721A-2BE2-4228-E9B7163F0994}"/>
              </a:ext>
              <a:ext uri="{C183D7F6-B498-43B3-948B-1728B52AA6E4}">
                <adec:decorative xmlns:adec="http://schemas.microsoft.com/office/drawing/2017/decorative" val="1"/>
              </a:ext>
            </a:extLst>
          </p:cNvPr>
          <p:cNvSpPr/>
          <p:nvPr/>
        </p:nvSpPr>
        <p:spPr bwMode="auto">
          <a:xfrm>
            <a:off x="9518955" y="282735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 name="Rectangle: Rounded Corners 12">
            <a:extLst>
              <a:ext uri="{FF2B5EF4-FFF2-40B4-BE49-F238E27FC236}">
                <a16:creationId xmlns:a16="http://schemas.microsoft.com/office/drawing/2014/main" id="{09A82348-2D33-D3D8-4A35-5205DCBF2C7A}"/>
              </a:ext>
              <a:ext uri="{C183D7F6-B498-43B3-948B-1728B52AA6E4}">
                <adec:decorative xmlns:adec="http://schemas.microsoft.com/office/drawing/2017/decorative" val="1"/>
              </a:ext>
            </a:extLst>
          </p:cNvPr>
          <p:cNvSpPr>
            <a:spLocks noChangeAspect="1"/>
          </p:cNvSpPr>
          <p:nvPr/>
        </p:nvSpPr>
        <p:spPr bwMode="auto">
          <a:xfrm>
            <a:off x="2085671" y="2032001"/>
            <a:ext cx="6781798" cy="4241800"/>
          </a:xfrm>
          <a:prstGeom prst="roundRect">
            <a:avLst>
              <a:gd name="adj" fmla="val 2520"/>
            </a:avLst>
          </a:prstGeom>
          <a:solidFill>
            <a:schemeClr val="bg1"/>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pic>
        <p:nvPicPr>
          <p:cNvPr id="18" name="Picture 17">
            <a:extLst>
              <a:ext uri="{FF2B5EF4-FFF2-40B4-BE49-F238E27FC236}">
                <a16:creationId xmlns:a16="http://schemas.microsoft.com/office/drawing/2014/main" id="{DF5316D4-182E-F00C-B23D-6BBBF2575D0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131390" y="2077497"/>
            <a:ext cx="6690358" cy="4150808"/>
          </a:xfrm>
          <a:prstGeom prst="roundRect">
            <a:avLst>
              <a:gd name="adj" fmla="val 1522"/>
            </a:avLst>
          </a:prstGeom>
        </p:spPr>
      </p:pic>
      <p:sp>
        <p:nvSpPr>
          <p:cNvPr id="12" name="Title 11">
            <a:extLst>
              <a:ext uri="{FF2B5EF4-FFF2-40B4-BE49-F238E27FC236}">
                <a16:creationId xmlns:a16="http://schemas.microsoft.com/office/drawing/2014/main" id="{79FB0826-25F0-9842-698D-A65229EF2115}"/>
              </a:ext>
            </a:extLst>
          </p:cNvPr>
          <p:cNvSpPr>
            <a:spLocks noGrp="1"/>
          </p:cNvSpPr>
          <p:nvPr>
            <p:ph type="title"/>
          </p:nvPr>
        </p:nvSpPr>
        <p:spPr>
          <a:xfrm>
            <a:off x="588963" y="585788"/>
            <a:ext cx="11010900" cy="554037"/>
          </a:xfrm>
        </p:spPr>
        <p:txBody>
          <a:bodyPr/>
          <a:lstStyle/>
          <a:p>
            <a:r>
              <a:rPr lang="en-US"/>
              <a:t>Starting a Copilot Chat in Excel</a:t>
            </a:r>
          </a:p>
        </p:txBody>
      </p:sp>
      <p:sp>
        <p:nvSpPr>
          <p:cNvPr id="22" name="Rectangle: Rounded Corners 21">
            <a:extLst>
              <a:ext uri="{FF2B5EF4-FFF2-40B4-BE49-F238E27FC236}">
                <a16:creationId xmlns:a16="http://schemas.microsoft.com/office/drawing/2014/main" id="{23BDD1D1-2874-CF43-5A18-6E5635CB2BB3}"/>
              </a:ext>
              <a:ext uri="{C183D7F6-B498-43B3-948B-1728B52AA6E4}">
                <adec:decorative xmlns:adec="http://schemas.microsoft.com/office/drawing/2017/decorative" val="1"/>
              </a:ext>
            </a:extLst>
          </p:cNvPr>
          <p:cNvSpPr/>
          <p:nvPr/>
        </p:nvSpPr>
        <p:spPr bwMode="auto">
          <a:xfrm>
            <a:off x="7438718" y="2443161"/>
            <a:ext cx="338138" cy="347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3" name="Rectangle: Rounded Corners 32">
            <a:extLst>
              <a:ext uri="{FF2B5EF4-FFF2-40B4-BE49-F238E27FC236}">
                <a16:creationId xmlns:a16="http://schemas.microsoft.com/office/drawing/2014/main" id="{77EC6B83-0134-C025-96D7-7764EAC818CA}"/>
              </a:ext>
              <a:ext uri="{C183D7F6-B498-43B3-948B-1728B52AA6E4}">
                <adec:decorative xmlns:adec="http://schemas.microsoft.com/office/drawing/2017/decorative" val="1"/>
              </a:ext>
            </a:extLst>
          </p:cNvPr>
          <p:cNvSpPr/>
          <p:nvPr/>
        </p:nvSpPr>
        <p:spPr bwMode="auto">
          <a:xfrm>
            <a:off x="7264887" y="3119914"/>
            <a:ext cx="1504156" cy="251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5" name="Rectangle: Rounded Corners 44">
            <a:extLst>
              <a:ext uri="{FF2B5EF4-FFF2-40B4-BE49-F238E27FC236}">
                <a16:creationId xmlns:a16="http://schemas.microsoft.com/office/drawing/2014/main" id="{9C2C2935-A26A-AE4D-6390-1A9C2E943AE5}"/>
              </a:ext>
              <a:ext uri="{C183D7F6-B498-43B3-948B-1728B52AA6E4}">
                <adec:decorative xmlns:adec="http://schemas.microsoft.com/office/drawing/2017/decorative" val="1"/>
              </a:ext>
            </a:extLst>
          </p:cNvPr>
          <p:cNvSpPr/>
          <p:nvPr/>
        </p:nvSpPr>
        <p:spPr bwMode="auto">
          <a:xfrm>
            <a:off x="7074387" y="4595813"/>
            <a:ext cx="1664494" cy="1254918"/>
          </a:xfrm>
          <a:prstGeom prst="roundRect">
            <a:avLst>
              <a:gd name="adj" fmla="val 3764"/>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Rectangle: Rounded Corners 26">
            <a:extLst>
              <a:ext uri="{FF2B5EF4-FFF2-40B4-BE49-F238E27FC236}">
                <a16:creationId xmlns:a16="http://schemas.microsoft.com/office/drawing/2014/main" id="{4C3845E2-5F51-72AA-9A4A-1DB5F4E0F0BB}"/>
              </a:ext>
            </a:extLst>
          </p:cNvPr>
          <p:cNvSpPr/>
          <p:nvPr/>
        </p:nvSpPr>
        <p:spPr bwMode="auto">
          <a:xfrm>
            <a:off x="588262" y="5076778"/>
            <a:ext cx="1004318" cy="10772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Sample prompts</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a:rPr>
              <a:t>Suggested prompts that are tailored to your document with option to expand and see more</a:t>
            </a:r>
          </a:p>
        </p:txBody>
      </p:sp>
      <p:cxnSp>
        <p:nvCxnSpPr>
          <p:cNvPr id="5" name="Straight Connector 4">
            <a:extLst>
              <a:ext uri="{FF2B5EF4-FFF2-40B4-BE49-F238E27FC236}">
                <a16:creationId xmlns:a16="http://schemas.microsoft.com/office/drawing/2014/main" id="{2E0791A5-B19D-4C70-E81D-4F5B6990E275}"/>
              </a:ext>
              <a:ext uri="{C183D7F6-B498-43B3-948B-1728B52AA6E4}">
                <adec:decorative xmlns:adec="http://schemas.microsoft.com/office/drawing/2017/decorative" val="1"/>
              </a:ext>
            </a:extLst>
          </p:cNvPr>
          <p:cNvCxnSpPr>
            <a:cxnSpLocks/>
          </p:cNvCxnSpPr>
          <p:nvPr/>
        </p:nvCxnSpPr>
        <p:spPr>
          <a:xfrm>
            <a:off x="1677056" y="5186339"/>
            <a:ext cx="5397331"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8" name="Rectangle: Rounded Corners 7">
            <a:extLst>
              <a:ext uri="{FF2B5EF4-FFF2-40B4-BE49-F238E27FC236}">
                <a16:creationId xmlns:a16="http://schemas.microsoft.com/office/drawing/2014/main" id="{FFEA7B52-D5B9-C222-D445-958A3AB6F81F}"/>
              </a:ext>
              <a:ext uri="{C183D7F6-B498-43B3-948B-1728B52AA6E4}">
                <adec:decorative xmlns:adec="http://schemas.microsoft.com/office/drawing/2017/decorative" val="1"/>
              </a:ext>
            </a:extLst>
          </p:cNvPr>
          <p:cNvSpPr/>
          <p:nvPr/>
        </p:nvSpPr>
        <p:spPr bwMode="auto">
          <a:xfrm>
            <a:off x="1677056" y="507677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1" name="Rectangle: Rounded Corners 26">
            <a:extLst>
              <a:ext uri="{FF2B5EF4-FFF2-40B4-BE49-F238E27FC236}">
                <a16:creationId xmlns:a16="http://schemas.microsoft.com/office/drawing/2014/main" id="{7EC960A2-6CD6-E7F6-2F86-91E7C26501DC}"/>
              </a:ext>
            </a:extLst>
          </p:cNvPr>
          <p:cNvSpPr/>
          <p:nvPr/>
        </p:nvSpPr>
        <p:spPr bwMode="auto">
          <a:xfrm>
            <a:off x="588262" y="2119267"/>
            <a:ext cx="1004318"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AutoSave</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a:rPr>
              <a:t>Excel files must be in the cloud to use Copilot Chat</a:t>
            </a:r>
          </a:p>
        </p:txBody>
      </p:sp>
      <p:grpSp>
        <p:nvGrpSpPr>
          <p:cNvPr id="21" name="Group 20">
            <a:extLst>
              <a:ext uri="{FF2B5EF4-FFF2-40B4-BE49-F238E27FC236}">
                <a16:creationId xmlns:a16="http://schemas.microsoft.com/office/drawing/2014/main" id="{8875166E-8DFB-72F7-4415-63CA5AA070A4}"/>
              </a:ext>
              <a:ext uri="{C183D7F6-B498-43B3-948B-1728B52AA6E4}">
                <adec:decorative xmlns:adec="http://schemas.microsoft.com/office/drawing/2017/decorative" val="1"/>
              </a:ext>
            </a:extLst>
          </p:cNvPr>
          <p:cNvGrpSpPr/>
          <p:nvPr/>
        </p:nvGrpSpPr>
        <p:grpSpPr>
          <a:xfrm>
            <a:off x="1677056" y="2119267"/>
            <a:ext cx="906600" cy="219122"/>
            <a:chOff x="1443048" y="2043067"/>
            <a:chExt cx="906600" cy="219122"/>
          </a:xfrm>
        </p:grpSpPr>
        <p:cxnSp>
          <p:nvCxnSpPr>
            <p:cNvPr id="14" name="Straight Connector 13">
              <a:extLst>
                <a:ext uri="{FF2B5EF4-FFF2-40B4-BE49-F238E27FC236}">
                  <a16:creationId xmlns:a16="http://schemas.microsoft.com/office/drawing/2014/main" id="{4165A04C-866E-7C73-FB00-DF64BA17CB84}"/>
                </a:ext>
              </a:extLst>
            </p:cNvPr>
            <p:cNvCxnSpPr>
              <a:cxnSpLocks/>
            </p:cNvCxnSpPr>
            <p:nvPr/>
          </p:nvCxnSpPr>
          <p:spPr>
            <a:xfrm>
              <a:off x="1443048" y="2152628"/>
              <a:ext cx="906600"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17" name="Rectangle: Rounded Corners 16">
              <a:extLst>
                <a:ext uri="{FF2B5EF4-FFF2-40B4-BE49-F238E27FC236}">
                  <a16:creationId xmlns:a16="http://schemas.microsoft.com/office/drawing/2014/main" id="{4B9AC37C-50CC-BBA0-D180-6776A957A5D0}"/>
                </a:ext>
              </a:extLst>
            </p:cNvPr>
            <p:cNvSpPr/>
            <p:nvPr/>
          </p:nvSpPr>
          <p:spPr bwMode="auto">
            <a:xfrm>
              <a:off x="1443048" y="204306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20" name="Rectangle: Rounded Corners 26">
            <a:extLst>
              <a:ext uri="{FF2B5EF4-FFF2-40B4-BE49-F238E27FC236}">
                <a16:creationId xmlns:a16="http://schemas.microsoft.com/office/drawing/2014/main" id="{BD26DB17-1D6C-7281-027E-13B74F03FCBE}"/>
              </a:ext>
            </a:extLst>
          </p:cNvPr>
          <p:cNvSpPr/>
          <p:nvPr/>
        </p:nvSpPr>
        <p:spPr bwMode="auto">
          <a:xfrm>
            <a:off x="7530968" y="971335"/>
            <a:ext cx="1371530" cy="9233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Copilot</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a:rPr>
              <a:t>Open Copilot Chat from the ribbon. You will also see the option to open Analyst agent, and App Skills.</a:t>
            </a:r>
          </a:p>
        </p:txBody>
      </p:sp>
      <p:sp>
        <p:nvSpPr>
          <p:cNvPr id="24" name="Rectangle: Rounded Corners 23">
            <a:extLst>
              <a:ext uri="{FF2B5EF4-FFF2-40B4-BE49-F238E27FC236}">
                <a16:creationId xmlns:a16="http://schemas.microsoft.com/office/drawing/2014/main" id="{FAA23B6B-9896-46AA-6D2C-A1140D9C4CFE}"/>
              </a:ext>
              <a:ext uri="{C183D7F6-B498-43B3-948B-1728B52AA6E4}">
                <adec:decorative xmlns:adec="http://schemas.microsoft.com/office/drawing/2017/decorative" val="1"/>
              </a:ext>
            </a:extLst>
          </p:cNvPr>
          <p:cNvSpPr/>
          <p:nvPr/>
        </p:nvSpPr>
        <p:spPr bwMode="auto">
          <a:xfrm>
            <a:off x="2579391" y="2072857"/>
            <a:ext cx="342880" cy="177424"/>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0" name="Freeform: Shape 29">
            <a:extLst>
              <a:ext uri="{FF2B5EF4-FFF2-40B4-BE49-F238E27FC236}">
                <a16:creationId xmlns:a16="http://schemas.microsoft.com/office/drawing/2014/main" id="{59381CEE-A806-74CE-3AF5-83A957330833}"/>
              </a:ext>
              <a:ext uri="{C183D7F6-B498-43B3-948B-1728B52AA6E4}">
                <adec:decorative xmlns:adec="http://schemas.microsoft.com/office/drawing/2017/decorative" val="1"/>
              </a:ext>
            </a:extLst>
          </p:cNvPr>
          <p:cNvSpPr/>
          <p:nvPr/>
        </p:nvSpPr>
        <p:spPr bwMode="auto">
          <a:xfrm>
            <a:off x="6280149" y="1439863"/>
            <a:ext cx="854075" cy="1677988"/>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6" name="Rectangle: Rounded Corners 25">
            <a:extLst>
              <a:ext uri="{FF2B5EF4-FFF2-40B4-BE49-F238E27FC236}">
                <a16:creationId xmlns:a16="http://schemas.microsoft.com/office/drawing/2014/main" id="{0775CD7D-0909-C0E5-E9B8-E7689C66C330}"/>
              </a:ext>
              <a:ext uri="{C183D7F6-B498-43B3-948B-1728B52AA6E4}">
                <adec:decorative xmlns:adec="http://schemas.microsoft.com/office/drawing/2017/decorative" val="1"/>
              </a:ext>
            </a:extLst>
          </p:cNvPr>
          <p:cNvSpPr/>
          <p:nvPr/>
        </p:nvSpPr>
        <p:spPr bwMode="auto">
          <a:xfrm>
            <a:off x="7052956" y="3119914"/>
            <a:ext cx="161925" cy="251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32" name="Straight Connector 31">
            <a:extLst>
              <a:ext uri="{FF2B5EF4-FFF2-40B4-BE49-F238E27FC236}">
                <a16:creationId xmlns:a16="http://schemas.microsoft.com/office/drawing/2014/main" id="{E16408FB-322B-CC11-825D-0D0EADD8DAB8}"/>
              </a:ext>
              <a:ext uri="{C183D7F6-B498-43B3-948B-1728B52AA6E4}">
                <adec:decorative xmlns:adec="http://schemas.microsoft.com/office/drawing/2017/decorative" val="1"/>
              </a:ext>
            </a:extLst>
          </p:cNvPr>
          <p:cNvCxnSpPr>
            <a:cxnSpLocks/>
            <a:stCxn id="31" idx="3"/>
          </p:cNvCxnSpPr>
          <p:nvPr/>
        </p:nvCxnSpPr>
        <p:spPr>
          <a:xfrm>
            <a:off x="7607787" y="1870873"/>
            <a:ext cx="0" cy="572288"/>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31" name="Rectangle: Rounded Corners 30">
            <a:extLst>
              <a:ext uri="{FF2B5EF4-FFF2-40B4-BE49-F238E27FC236}">
                <a16:creationId xmlns:a16="http://schemas.microsoft.com/office/drawing/2014/main" id="{134373E9-C87C-749B-097F-61882541AC71}"/>
              </a:ext>
              <a:ext uri="{C183D7F6-B498-43B3-948B-1728B52AA6E4}">
                <adec:decorative xmlns:adec="http://schemas.microsoft.com/office/drawing/2017/decorative" val="1"/>
              </a:ext>
            </a:extLst>
          </p:cNvPr>
          <p:cNvSpPr/>
          <p:nvPr/>
        </p:nvSpPr>
        <p:spPr bwMode="auto">
          <a:xfrm rot="16200000">
            <a:off x="7594071" y="177502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41" name="Freeform: Shape 40">
            <a:extLst>
              <a:ext uri="{FF2B5EF4-FFF2-40B4-BE49-F238E27FC236}">
                <a16:creationId xmlns:a16="http://schemas.microsoft.com/office/drawing/2014/main" id="{95013842-0234-6493-4B97-855544FDAA5A}"/>
              </a:ext>
              <a:ext uri="{C183D7F6-B498-43B3-948B-1728B52AA6E4}">
                <adec:decorative xmlns:adec="http://schemas.microsoft.com/office/drawing/2017/decorative" val="1"/>
              </a:ext>
            </a:extLst>
          </p:cNvPr>
          <p:cNvSpPr/>
          <p:nvPr/>
        </p:nvSpPr>
        <p:spPr bwMode="auto">
          <a:xfrm rot="5400000">
            <a:off x="7929111" y="1360637"/>
            <a:ext cx="2725181" cy="1045319"/>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89" name="Group 88">
            <a:extLst>
              <a:ext uri="{FF2B5EF4-FFF2-40B4-BE49-F238E27FC236}">
                <a16:creationId xmlns:a16="http://schemas.microsoft.com/office/drawing/2014/main" id="{D493CB29-A02C-6601-E479-9AB3A28955F5}"/>
              </a:ext>
              <a:ext uri="{C183D7F6-B498-43B3-948B-1728B52AA6E4}">
                <adec:decorative xmlns:adec="http://schemas.microsoft.com/office/drawing/2017/decorative" val="1"/>
              </a:ext>
            </a:extLst>
          </p:cNvPr>
          <p:cNvGrpSpPr/>
          <p:nvPr/>
        </p:nvGrpSpPr>
        <p:grpSpPr>
          <a:xfrm>
            <a:off x="9368513" y="492851"/>
            <a:ext cx="382192" cy="304073"/>
            <a:chOff x="9276581" y="520705"/>
            <a:chExt cx="231750" cy="219122"/>
          </a:xfrm>
        </p:grpSpPr>
        <p:sp>
          <p:nvSpPr>
            <p:cNvPr id="84" name="Rectangle: Rounded Corners 83">
              <a:extLst>
                <a:ext uri="{FF2B5EF4-FFF2-40B4-BE49-F238E27FC236}">
                  <a16:creationId xmlns:a16="http://schemas.microsoft.com/office/drawing/2014/main" id="{8266B35F-1056-F816-52E8-805F88FC65A7}"/>
                </a:ext>
              </a:extLst>
            </p:cNvPr>
            <p:cNvSpPr/>
            <p:nvPr/>
          </p:nvSpPr>
          <p:spPr bwMode="auto">
            <a:xfrm>
              <a:off x="9276581" y="520705"/>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8" name="Picture 47">
              <a:extLst>
                <a:ext uri="{FF2B5EF4-FFF2-40B4-BE49-F238E27FC236}">
                  <a16:creationId xmlns:a16="http://schemas.microsoft.com/office/drawing/2014/main" id="{B1A2E271-4437-BEF8-9B68-426E5AD3D7FA}"/>
                </a:ext>
              </a:extLst>
            </p:cNvPr>
            <p:cNvPicPr>
              <a:picLocks noChangeAspect="1"/>
            </p:cNvPicPr>
            <p:nvPr/>
          </p:nvPicPr>
          <p:blipFill>
            <a:blip r:embed="rId4"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288487" y="531377"/>
              <a:ext cx="207938" cy="197778"/>
            </a:xfrm>
            <a:prstGeom prst="rect">
              <a:avLst/>
            </a:prstGeom>
          </p:spPr>
        </p:pic>
      </p:grpSp>
      <p:grpSp>
        <p:nvGrpSpPr>
          <p:cNvPr id="88" name="Group 87">
            <a:extLst>
              <a:ext uri="{FF2B5EF4-FFF2-40B4-BE49-F238E27FC236}">
                <a16:creationId xmlns:a16="http://schemas.microsoft.com/office/drawing/2014/main" id="{06518B1F-EC8F-0FA7-215E-70E1714A5F2A}"/>
              </a:ext>
              <a:ext uri="{C183D7F6-B498-43B3-948B-1728B52AA6E4}">
                <adec:decorative xmlns:adec="http://schemas.microsoft.com/office/drawing/2017/decorative" val="1"/>
              </a:ext>
            </a:extLst>
          </p:cNvPr>
          <p:cNvGrpSpPr/>
          <p:nvPr/>
        </p:nvGrpSpPr>
        <p:grpSpPr>
          <a:xfrm>
            <a:off x="9438762" y="1855382"/>
            <a:ext cx="356418" cy="319491"/>
            <a:chOff x="9276581" y="1932881"/>
            <a:chExt cx="231750" cy="219122"/>
          </a:xfrm>
        </p:grpSpPr>
        <p:sp>
          <p:nvSpPr>
            <p:cNvPr id="85" name="Rectangle: Rounded Corners 84">
              <a:extLst>
                <a:ext uri="{FF2B5EF4-FFF2-40B4-BE49-F238E27FC236}">
                  <a16:creationId xmlns:a16="http://schemas.microsoft.com/office/drawing/2014/main" id="{547EDBD7-0AD8-518C-6679-9741896EDCB5}"/>
                </a:ext>
              </a:extLst>
            </p:cNvPr>
            <p:cNvSpPr/>
            <p:nvPr/>
          </p:nvSpPr>
          <p:spPr bwMode="auto">
            <a:xfrm>
              <a:off x="9276581" y="1932881"/>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59" name="Picture 58">
              <a:extLst>
                <a:ext uri="{FF2B5EF4-FFF2-40B4-BE49-F238E27FC236}">
                  <a16:creationId xmlns:a16="http://schemas.microsoft.com/office/drawing/2014/main" id="{7446F8B6-98CC-D4BB-46A7-FBF13E45D557}"/>
                </a:ext>
              </a:extLst>
            </p:cNvPr>
            <p:cNvPicPr>
              <a:picLocks noChangeAspect="1"/>
            </p:cNvPicPr>
            <p:nvPr/>
          </p:nvPicPr>
          <p:blipFill>
            <a:blip r:embed="rId5"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21824" y="1974693"/>
              <a:ext cx="141264" cy="135498"/>
            </a:xfrm>
            <a:prstGeom prst="rect">
              <a:avLst/>
            </a:prstGeom>
          </p:spPr>
        </p:pic>
      </p:grpSp>
      <p:grpSp>
        <p:nvGrpSpPr>
          <p:cNvPr id="130" name="Group 129">
            <a:extLst>
              <a:ext uri="{FF2B5EF4-FFF2-40B4-BE49-F238E27FC236}">
                <a16:creationId xmlns:a16="http://schemas.microsoft.com/office/drawing/2014/main" id="{94564752-F5BE-0AFC-7E24-525BEF9C318E}"/>
              </a:ext>
              <a:ext uri="{C183D7F6-B498-43B3-948B-1728B52AA6E4}">
                <adec:decorative xmlns:adec="http://schemas.microsoft.com/office/drawing/2017/decorative" val="1"/>
              </a:ext>
            </a:extLst>
          </p:cNvPr>
          <p:cNvGrpSpPr/>
          <p:nvPr/>
        </p:nvGrpSpPr>
        <p:grpSpPr>
          <a:xfrm>
            <a:off x="9331017" y="2246310"/>
            <a:ext cx="419688" cy="292294"/>
            <a:chOff x="9276581" y="2319482"/>
            <a:chExt cx="231750" cy="219122"/>
          </a:xfrm>
        </p:grpSpPr>
        <p:sp>
          <p:nvSpPr>
            <p:cNvPr id="86" name="Rectangle: Rounded Corners 85">
              <a:extLst>
                <a:ext uri="{FF2B5EF4-FFF2-40B4-BE49-F238E27FC236}">
                  <a16:creationId xmlns:a16="http://schemas.microsoft.com/office/drawing/2014/main" id="{0ACA6A53-67D5-0548-8918-4D6EC53C3FB8}"/>
                </a:ext>
              </a:extLst>
            </p:cNvPr>
            <p:cNvSpPr/>
            <p:nvPr/>
          </p:nvSpPr>
          <p:spPr bwMode="auto">
            <a:xfrm>
              <a:off x="9276581" y="23194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0" name="Picture 59">
              <a:extLst>
                <a:ext uri="{FF2B5EF4-FFF2-40B4-BE49-F238E27FC236}">
                  <a16:creationId xmlns:a16="http://schemas.microsoft.com/office/drawing/2014/main" id="{9E8B82E9-9915-AD0F-2DF1-7A4FDF03580E}"/>
                </a:ext>
              </a:extLst>
            </p:cNvPr>
            <p:cNvPicPr>
              <a:picLocks noChangeAspect="1"/>
            </p:cNvPicPr>
            <p:nvPr/>
          </p:nvPicPr>
          <p:blipFill>
            <a:blip r:embed="rId6"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303" y="2374275"/>
              <a:ext cx="164306" cy="109536"/>
            </a:xfrm>
            <a:prstGeom prst="rect">
              <a:avLst/>
            </a:prstGeom>
          </p:spPr>
        </p:pic>
      </p:grpSp>
      <p:pic>
        <p:nvPicPr>
          <p:cNvPr id="72" name="Picture 71">
            <a:extLst>
              <a:ext uri="{FF2B5EF4-FFF2-40B4-BE49-F238E27FC236}">
                <a16:creationId xmlns:a16="http://schemas.microsoft.com/office/drawing/2014/main" id="{15FDB6A8-A3A8-84DB-F3FD-0F9F1C02EEA4}"/>
              </a:ext>
              <a:ext uri="{C183D7F6-B498-43B3-948B-1728B52AA6E4}">
                <adec:decorative xmlns:adec="http://schemas.microsoft.com/office/drawing/2017/decorative" val="1"/>
              </a:ext>
            </a:extLst>
          </p:cNvPr>
          <p:cNvPicPr>
            <a:picLocks noChangeAspect="1"/>
          </p:cNvPicPr>
          <p:nvPr/>
        </p:nvPicPr>
        <p:blipFill>
          <a:blip r:embed="rId7"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438609" y="2810256"/>
            <a:ext cx="255641" cy="279487"/>
          </a:xfrm>
          <a:prstGeom prst="rect">
            <a:avLst/>
          </a:prstGeom>
        </p:spPr>
      </p:pic>
      <p:pic>
        <p:nvPicPr>
          <p:cNvPr id="93" name="Picture 92">
            <a:extLst>
              <a:ext uri="{FF2B5EF4-FFF2-40B4-BE49-F238E27FC236}">
                <a16:creationId xmlns:a16="http://schemas.microsoft.com/office/drawing/2014/main" id="{E88DE209-4963-C0C3-558A-124DEC4FC92A}"/>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9019818" y="1060986"/>
            <a:ext cx="710645" cy="360688"/>
          </a:xfrm>
          <a:prstGeom prst="rect">
            <a:avLst/>
          </a:prstGeom>
        </p:spPr>
      </p:pic>
      <p:sp>
        <p:nvSpPr>
          <p:cNvPr id="67" name="Rectangle: Rounded Corners 66">
            <a:extLst>
              <a:ext uri="{FF2B5EF4-FFF2-40B4-BE49-F238E27FC236}">
                <a16:creationId xmlns:a16="http://schemas.microsoft.com/office/drawing/2014/main" id="{98901A05-5E82-75A4-67E7-7D24A265C326}"/>
              </a:ext>
              <a:ext uri="{C183D7F6-B498-43B3-948B-1728B52AA6E4}">
                <adec:decorative xmlns:adec="http://schemas.microsoft.com/office/drawing/2017/decorative" val="1"/>
              </a:ext>
            </a:extLst>
          </p:cNvPr>
          <p:cNvSpPr/>
          <p:nvPr/>
        </p:nvSpPr>
        <p:spPr bwMode="auto">
          <a:xfrm>
            <a:off x="9801217" y="282735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64" name="Rectangle: Rounded Corners 63">
            <a:extLst>
              <a:ext uri="{FF2B5EF4-FFF2-40B4-BE49-F238E27FC236}">
                <a16:creationId xmlns:a16="http://schemas.microsoft.com/office/drawing/2014/main" id="{D6ACD9EB-2EE6-D76D-4C7C-3F6423CC7187}"/>
              </a:ext>
              <a:ext uri="{C183D7F6-B498-43B3-948B-1728B52AA6E4}">
                <adec:decorative xmlns:adec="http://schemas.microsoft.com/office/drawing/2017/decorative" val="1"/>
              </a:ext>
            </a:extLst>
          </p:cNvPr>
          <p:cNvSpPr/>
          <p:nvPr/>
        </p:nvSpPr>
        <p:spPr bwMode="auto">
          <a:xfrm>
            <a:off x="9801217" y="231948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6" name="Rectangle: Rounded Corners 55">
            <a:extLst>
              <a:ext uri="{FF2B5EF4-FFF2-40B4-BE49-F238E27FC236}">
                <a16:creationId xmlns:a16="http://schemas.microsoft.com/office/drawing/2014/main" id="{E7610E4B-6E66-1AAF-A81F-8A43FBABDB7A}"/>
              </a:ext>
              <a:ext uri="{C183D7F6-B498-43B3-948B-1728B52AA6E4}">
                <adec:decorative xmlns:adec="http://schemas.microsoft.com/office/drawing/2017/decorative" val="1"/>
              </a:ext>
            </a:extLst>
          </p:cNvPr>
          <p:cNvSpPr/>
          <p:nvPr/>
        </p:nvSpPr>
        <p:spPr bwMode="auto">
          <a:xfrm>
            <a:off x="9801217" y="1932881"/>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44" name="Rectangle: Rounded Corners 43">
            <a:extLst>
              <a:ext uri="{FF2B5EF4-FFF2-40B4-BE49-F238E27FC236}">
                <a16:creationId xmlns:a16="http://schemas.microsoft.com/office/drawing/2014/main" id="{CB57BB48-F1DD-D6CE-4E3F-479C0CBF8BD5}"/>
              </a:ext>
              <a:ext uri="{C183D7F6-B498-43B3-948B-1728B52AA6E4}">
                <adec:decorative xmlns:adec="http://schemas.microsoft.com/office/drawing/2017/decorative" val="1"/>
              </a:ext>
            </a:extLst>
          </p:cNvPr>
          <p:cNvSpPr/>
          <p:nvPr/>
        </p:nvSpPr>
        <p:spPr bwMode="auto">
          <a:xfrm>
            <a:off x="9801217" y="520705"/>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46" name="Rectangle: Rounded Corners 26">
            <a:extLst>
              <a:ext uri="{FF2B5EF4-FFF2-40B4-BE49-F238E27FC236}">
                <a16:creationId xmlns:a16="http://schemas.microsoft.com/office/drawing/2014/main" id="{83A84E0C-78D5-BF81-537F-DD7855FECFEE}"/>
              </a:ext>
            </a:extLst>
          </p:cNvPr>
          <p:cNvSpPr/>
          <p:nvPr/>
        </p:nvSpPr>
        <p:spPr bwMode="auto">
          <a:xfrm>
            <a:off x="9931681" y="520705"/>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Enterprise data protection </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shield </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indicates your data is protected</a:t>
            </a:r>
          </a:p>
        </p:txBody>
      </p:sp>
      <p:sp>
        <p:nvSpPr>
          <p:cNvPr id="49" name="Rectangle: Rounded Corners 48">
            <a:extLst>
              <a:ext uri="{FF2B5EF4-FFF2-40B4-BE49-F238E27FC236}">
                <a16:creationId xmlns:a16="http://schemas.microsoft.com/office/drawing/2014/main" id="{BE6A508B-07E3-687E-06E1-2F31F5938010}"/>
              </a:ext>
              <a:ext uri="{C183D7F6-B498-43B3-948B-1728B52AA6E4}">
                <adec:decorative xmlns:adec="http://schemas.microsoft.com/office/drawing/2017/decorative" val="1"/>
              </a:ext>
            </a:extLst>
          </p:cNvPr>
          <p:cNvSpPr/>
          <p:nvPr/>
        </p:nvSpPr>
        <p:spPr bwMode="auto">
          <a:xfrm>
            <a:off x="9801217" y="1154626"/>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0" name="Rectangle: Rounded Corners 26">
            <a:extLst>
              <a:ext uri="{FF2B5EF4-FFF2-40B4-BE49-F238E27FC236}">
                <a16:creationId xmlns:a16="http://schemas.microsoft.com/office/drawing/2014/main" id="{1AA22D3D-D016-3E86-224C-2DD815937D61}"/>
              </a:ext>
            </a:extLst>
          </p:cNvPr>
          <p:cNvSpPr/>
          <p:nvPr/>
        </p:nvSpPr>
        <p:spPr bwMode="auto">
          <a:xfrm>
            <a:off x="9931681" y="1149849"/>
            <a:ext cx="1910556"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Work/Web </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Choose whether you want Copilot to base responses on your Work data or use the web</a:t>
            </a:r>
          </a:p>
        </p:txBody>
      </p:sp>
      <p:sp>
        <p:nvSpPr>
          <p:cNvPr id="57" name="Rectangle: Rounded Corners 26">
            <a:extLst>
              <a:ext uri="{FF2B5EF4-FFF2-40B4-BE49-F238E27FC236}">
                <a16:creationId xmlns:a16="http://schemas.microsoft.com/office/drawing/2014/main" id="{3E2CA18C-4FC8-19EC-F7FE-EE352661F888}"/>
              </a:ext>
            </a:extLst>
          </p:cNvPr>
          <p:cNvSpPr/>
          <p:nvPr/>
        </p:nvSpPr>
        <p:spPr bwMode="auto">
          <a:xfrm>
            <a:off x="9931681" y="1965498"/>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Start a new chat</a:t>
            </a:r>
          </a:p>
        </p:txBody>
      </p:sp>
      <p:sp>
        <p:nvSpPr>
          <p:cNvPr id="65" name="Rectangle: Rounded Corners 26">
            <a:extLst>
              <a:ext uri="{FF2B5EF4-FFF2-40B4-BE49-F238E27FC236}">
                <a16:creationId xmlns:a16="http://schemas.microsoft.com/office/drawing/2014/main" id="{286E06DA-0F2C-318D-1EB3-81C0094FDBF9}"/>
              </a:ext>
            </a:extLst>
          </p:cNvPr>
          <p:cNvSpPr/>
          <p:nvPr/>
        </p:nvSpPr>
        <p:spPr bwMode="auto">
          <a:xfrm>
            <a:off x="9931681" y="2352099"/>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More options </a:t>
            </a: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 feedback and controls options</a:t>
            </a:r>
          </a:p>
        </p:txBody>
      </p:sp>
      <p:sp>
        <p:nvSpPr>
          <p:cNvPr id="68" name="Rectangle: Rounded Corners 26">
            <a:extLst>
              <a:ext uri="{FF2B5EF4-FFF2-40B4-BE49-F238E27FC236}">
                <a16:creationId xmlns:a16="http://schemas.microsoft.com/office/drawing/2014/main" id="{47D9DD0B-6233-4C7A-8F5B-73361EA3B049}"/>
              </a:ext>
            </a:extLst>
          </p:cNvPr>
          <p:cNvSpPr/>
          <p:nvPr/>
        </p:nvSpPr>
        <p:spPr bwMode="auto">
          <a:xfrm>
            <a:off x="9931681" y="2859974"/>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Close Copilot Chat</a:t>
            </a:r>
          </a:p>
        </p:txBody>
      </p:sp>
      <p:sp>
        <p:nvSpPr>
          <p:cNvPr id="94" name="Freeform: Shape 93">
            <a:extLst>
              <a:ext uri="{FF2B5EF4-FFF2-40B4-BE49-F238E27FC236}">
                <a16:creationId xmlns:a16="http://schemas.microsoft.com/office/drawing/2014/main" id="{81FEBA1A-AAD9-0341-5D8A-8832CB856EC5}"/>
              </a:ext>
              <a:ext uri="{C183D7F6-B498-43B3-948B-1728B52AA6E4}">
                <adec:decorative xmlns:adec="http://schemas.microsoft.com/office/drawing/2017/decorative" val="1"/>
              </a:ext>
            </a:extLst>
          </p:cNvPr>
          <p:cNvSpPr/>
          <p:nvPr/>
        </p:nvSpPr>
        <p:spPr bwMode="auto">
          <a:xfrm rot="5400000" flipH="1">
            <a:off x="8516705" y="4587008"/>
            <a:ext cx="1764500" cy="1405871"/>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98" name="Group 97">
            <a:extLst>
              <a:ext uri="{FF2B5EF4-FFF2-40B4-BE49-F238E27FC236}">
                <a16:creationId xmlns:a16="http://schemas.microsoft.com/office/drawing/2014/main" id="{8AE91A38-531A-7290-4540-A98B277E2F7D}"/>
              </a:ext>
              <a:ext uri="{C183D7F6-B498-43B3-948B-1728B52AA6E4}">
                <adec:decorative xmlns:adec="http://schemas.microsoft.com/office/drawing/2017/decorative" val="1"/>
              </a:ext>
            </a:extLst>
          </p:cNvPr>
          <p:cNvGrpSpPr/>
          <p:nvPr/>
        </p:nvGrpSpPr>
        <p:grpSpPr>
          <a:xfrm>
            <a:off x="9245880" y="4519612"/>
            <a:ext cx="781050" cy="647701"/>
            <a:chOff x="9003506" y="4519612"/>
            <a:chExt cx="781050" cy="647701"/>
          </a:xfrm>
        </p:grpSpPr>
        <p:sp>
          <p:nvSpPr>
            <p:cNvPr id="97" name="Rectangle: Rounded Corners 96">
              <a:extLst>
                <a:ext uri="{FF2B5EF4-FFF2-40B4-BE49-F238E27FC236}">
                  <a16:creationId xmlns:a16="http://schemas.microsoft.com/office/drawing/2014/main" id="{729448A2-CDB9-3440-F294-52837B6CA313}"/>
                </a:ext>
              </a:extLst>
            </p:cNvPr>
            <p:cNvSpPr>
              <a:spLocks noChangeAspect="1"/>
            </p:cNvSpPr>
            <p:nvPr/>
          </p:nvSpPr>
          <p:spPr bwMode="auto">
            <a:xfrm>
              <a:off x="9003506" y="4519612"/>
              <a:ext cx="781050" cy="647701"/>
            </a:xfrm>
            <a:prstGeom prst="roundRect">
              <a:avLst>
                <a:gd name="adj" fmla="val 615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96" name="Picture 95">
              <a:extLst>
                <a:ext uri="{FF2B5EF4-FFF2-40B4-BE49-F238E27FC236}">
                  <a16:creationId xmlns:a16="http://schemas.microsoft.com/office/drawing/2014/main" id="{75220102-6318-7A0A-D564-03CF60219EEE}"/>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9032081" y="4547415"/>
              <a:ext cx="723902" cy="592512"/>
            </a:xfrm>
            <a:prstGeom prst="roundRect">
              <a:avLst>
                <a:gd name="adj" fmla="val 4610"/>
              </a:avLst>
            </a:prstGeom>
          </p:spPr>
        </p:pic>
      </p:grpSp>
      <p:grpSp>
        <p:nvGrpSpPr>
          <p:cNvPr id="102" name="Group 101">
            <a:extLst>
              <a:ext uri="{FF2B5EF4-FFF2-40B4-BE49-F238E27FC236}">
                <a16:creationId xmlns:a16="http://schemas.microsoft.com/office/drawing/2014/main" id="{59DD9836-B190-684E-8D7A-520235BA77D0}"/>
              </a:ext>
              <a:ext uri="{C183D7F6-B498-43B3-948B-1728B52AA6E4}">
                <adec:decorative xmlns:adec="http://schemas.microsoft.com/office/drawing/2017/decorative" val="1"/>
              </a:ext>
            </a:extLst>
          </p:cNvPr>
          <p:cNvGrpSpPr/>
          <p:nvPr/>
        </p:nvGrpSpPr>
        <p:grpSpPr>
          <a:xfrm>
            <a:off x="9274455" y="5276077"/>
            <a:ext cx="721519" cy="368647"/>
            <a:chOff x="-4060" y="2796665"/>
            <a:chExt cx="2715004" cy="1538856"/>
          </a:xfrm>
        </p:grpSpPr>
        <p:pic>
          <p:nvPicPr>
            <p:cNvPr id="103" name="Picture 102">
              <a:extLst>
                <a:ext uri="{FF2B5EF4-FFF2-40B4-BE49-F238E27FC236}">
                  <a16:creationId xmlns:a16="http://schemas.microsoft.com/office/drawing/2014/main" id="{06D0FFA6-3300-417A-F908-BF71B656E9E4}"/>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4060" y="2796665"/>
              <a:ext cx="2715004" cy="439169"/>
            </a:xfrm>
            <a:prstGeom prst="roundRect">
              <a:avLst/>
            </a:prstGeom>
          </p:spPr>
        </p:pic>
        <p:pic>
          <p:nvPicPr>
            <p:cNvPr id="104" name="Picture 103">
              <a:extLst>
                <a:ext uri="{FF2B5EF4-FFF2-40B4-BE49-F238E27FC236}">
                  <a16:creationId xmlns:a16="http://schemas.microsoft.com/office/drawing/2014/main" id="{B54E8451-C3AF-B432-2BEC-7D647A48CE1A}"/>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4060" y="3151840"/>
              <a:ext cx="2715004" cy="1183681"/>
            </a:xfrm>
            <a:prstGeom prst="roundRect">
              <a:avLst/>
            </a:prstGeom>
          </p:spPr>
        </p:pic>
      </p:grpSp>
      <p:sp>
        <p:nvSpPr>
          <p:cNvPr id="108" name="Rectangle: Rounded Corners 107">
            <a:extLst>
              <a:ext uri="{FF2B5EF4-FFF2-40B4-BE49-F238E27FC236}">
                <a16:creationId xmlns:a16="http://schemas.microsoft.com/office/drawing/2014/main" id="{7735C98E-003B-FE51-7DA9-8E6A5CF7B41F}"/>
              </a:ext>
              <a:ext uri="{C183D7F6-B498-43B3-948B-1728B52AA6E4}">
                <adec:decorative xmlns:adec="http://schemas.microsoft.com/office/drawing/2017/decorative" val="1"/>
              </a:ext>
            </a:extLst>
          </p:cNvPr>
          <p:cNvSpPr/>
          <p:nvPr/>
        </p:nvSpPr>
        <p:spPr bwMode="auto">
          <a:xfrm>
            <a:off x="9300344" y="4550568"/>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9" name="Rectangle: Rounded Corners 108">
            <a:extLst>
              <a:ext uri="{FF2B5EF4-FFF2-40B4-BE49-F238E27FC236}">
                <a16:creationId xmlns:a16="http://schemas.microsoft.com/office/drawing/2014/main" id="{798AFC99-D31C-A6BC-7BF5-5A49C932A647}"/>
              </a:ext>
              <a:ext uri="{C183D7F6-B498-43B3-948B-1728B52AA6E4}">
                <adec:decorative xmlns:adec="http://schemas.microsoft.com/office/drawing/2017/decorative" val="1"/>
              </a:ext>
            </a:extLst>
          </p:cNvPr>
          <p:cNvSpPr/>
          <p:nvPr/>
        </p:nvSpPr>
        <p:spPr bwMode="auto">
          <a:xfrm>
            <a:off x="9369400" y="5253037"/>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13" name="Group 112">
            <a:extLst>
              <a:ext uri="{FF2B5EF4-FFF2-40B4-BE49-F238E27FC236}">
                <a16:creationId xmlns:a16="http://schemas.microsoft.com/office/drawing/2014/main" id="{24C83289-F73B-9BE2-D982-07677211FA6F}"/>
              </a:ext>
              <a:ext uri="{C183D7F6-B498-43B3-948B-1728B52AA6E4}">
                <adec:decorative xmlns:adec="http://schemas.microsoft.com/office/drawing/2017/decorative" val="1"/>
              </a:ext>
            </a:extLst>
          </p:cNvPr>
          <p:cNvGrpSpPr/>
          <p:nvPr/>
        </p:nvGrpSpPr>
        <p:grpSpPr>
          <a:xfrm>
            <a:off x="10089347" y="4519612"/>
            <a:ext cx="1752890" cy="461665"/>
            <a:chOff x="9846973" y="4519612"/>
            <a:chExt cx="1752890" cy="461665"/>
          </a:xfrm>
        </p:grpSpPr>
        <p:sp>
          <p:nvSpPr>
            <p:cNvPr id="110" name="Rectangle: Rounded Corners 109">
              <a:extLst>
                <a:ext uri="{FF2B5EF4-FFF2-40B4-BE49-F238E27FC236}">
                  <a16:creationId xmlns:a16="http://schemas.microsoft.com/office/drawing/2014/main" id="{1AF001A3-B5B0-571D-98AD-FF661EC990D6}"/>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11" name="Rectangle: Rounded Corners 26">
              <a:extLst>
                <a:ext uri="{FF2B5EF4-FFF2-40B4-BE49-F238E27FC236}">
                  <a16:creationId xmlns:a16="http://schemas.microsoft.com/office/drawing/2014/main" id="{6EE7DBCD-9B43-77E5-8E79-FCDD94B6C1F0}"/>
                </a:ext>
              </a:extLst>
            </p:cNvPr>
            <p:cNvSpPr/>
            <p:nvPr/>
          </p:nvSpPr>
          <p:spPr bwMode="auto">
            <a:xfrm>
              <a:off x="9977437" y="4519612"/>
              <a:ext cx="162242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Add content</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Add files and images to the chat</a:t>
              </a:r>
            </a:p>
          </p:txBody>
        </p:sp>
      </p:grpSp>
      <p:grpSp>
        <p:nvGrpSpPr>
          <p:cNvPr id="114" name="Group 113">
            <a:extLst>
              <a:ext uri="{FF2B5EF4-FFF2-40B4-BE49-F238E27FC236}">
                <a16:creationId xmlns:a16="http://schemas.microsoft.com/office/drawing/2014/main" id="{4BD1AB36-236B-D262-7BCA-35845947584D}"/>
              </a:ext>
              <a:ext uri="{C183D7F6-B498-43B3-948B-1728B52AA6E4}">
                <adec:decorative xmlns:adec="http://schemas.microsoft.com/office/drawing/2017/decorative" val="1"/>
              </a:ext>
            </a:extLst>
          </p:cNvPr>
          <p:cNvGrpSpPr/>
          <p:nvPr/>
        </p:nvGrpSpPr>
        <p:grpSpPr>
          <a:xfrm>
            <a:off x="10089347" y="5276077"/>
            <a:ext cx="1752890" cy="307777"/>
            <a:chOff x="9846973" y="4519612"/>
            <a:chExt cx="1752890" cy="307777"/>
          </a:xfrm>
        </p:grpSpPr>
        <p:sp>
          <p:nvSpPr>
            <p:cNvPr id="115" name="Rectangle: Rounded Corners 114">
              <a:extLst>
                <a:ext uri="{FF2B5EF4-FFF2-40B4-BE49-F238E27FC236}">
                  <a16:creationId xmlns:a16="http://schemas.microsoft.com/office/drawing/2014/main" id="{875F0B2F-B13E-E459-0754-A3A7308004DB}"/>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16" name="Rectangle: Rounded Corners 26">
              <a:extLst>
                <a:ext uri="{FF2B5EF4-FFF2-40B4-BE49-F238E27FC236}">
                  <a16:creationId xmlns:a16="http://schemas.microsoft.com/office/drawing/2014/main" id="{E32CDE5A-2CBA-F4D8-5780-D061F03C20EC}"/>
                </a:ext>
              </a:extLst>
            </p:cNvPr>
            <p:cNvSpPr/>
            <p:nvPr/>
          </p:nvSpPr>
          <p:spPr bwMode="auto">
            <a:xfrm>
              <a:off x="9977437" y="4519612"/>
              <a:ext cx="162242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Access tools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Access agents in your chat</a:t>
              </a:r>
            </a:p>
          </p:txBody>
        </p:sp>
      </p:grpSp>
      <p:sp>
        <p:nvSpPr>
          <p:cNvPr id="119" name="Rectangle: Rounded Corners 118">
            <a:extLst>
              <a:ext uri="{FF2B5EF4-FFF2-40B4-BE49-F238E27FC236}">
                <a16:creationId xmlns:a16="http://schemas.microsoft.com/office/drawing/2014/main" id="{68B373DD-414C-BEDD-5CF8-020894B6C5A9}"/>
              </a:ext>
              <a:ext uri="{C183D7F6-B498-43B3-948B-1728B52AA6E4}">
                <adec:decorative xmlns:adec="http://schemas.microsoft.com/office/drawing/2017/decorative" val="1"/>
              </a:ext>
            </a:extLst>
          </p:cNvPr>
          <p:cNvSpPr/>
          <p:nvPr/>
        </p:nvSpPr>
        <p:spPr bwMode="auto">
          <a:xfrm>
            <a:off x="9540338" y="5975608"/>
            <a:ext cx="486592" cy="345628"/>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17" name="Picture 116">
            <a:extLst>
              <a:ext uri="{FF2B5EF4-FFF2-40B4-BE49-F238E27FC236}">
                <a16:creationId xmlns:a16="http://schemas.microsoft.com/office/drawing/2014/main" id="{5405426D-E59C-A2CB-FFDD-88CF14732EEE}"/>
              </a:ext>
              <a:ext uri="{C183D7F6-B498-43B3-948B-1728B52AA6E4}">
                <adec:decorative xmlns:adec="http://schemas.microsoft.com/office/drawing/2017/decorative" val="1"/>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9574737" y="5914926"/>
            <a:ext cx="441441" cy="389504"/>
          </a:xfrm>
          <a:prstGeom prst="rect">
            <a:avLst/>
          </a:prstGeom>
        </p:spPr>
      </p:pic>
      <p:sp>
        <p:nvSpPr>
          <p:cNvPr id="121" name="Rectangle: Rounded Corners 120">
            <a:extLst>
              <a:ext uri="{FF2B5EF4-FFF2-40B4-BE49-F238E27FC236}">
                <a16:creationId xmlns:a16="http://schemas.microsoft.com/office/drawing/2014/main" id="{BD41C29F-A244-E830-1B90-08ECB151D7B3}"/>
              </a:ext>
              <a:ext uri="{C183D7F6-B498-43B3-948B-1728B52AA6E4}">
                <adec:decorative xmlns:adec="http://schemas.microsoft.com/office/drawing/2017/decorative" val="1"/>
              </a:ext>
            </a:extLst>
          </p:cNvPr>
          <p:cNvSpPr/>
          <p:nvPr/>
        </p:nvSpPr>
        <p:spPr bwMode="auto">
          <a:xfrm>
            <a:off x="9667602" y="5964560"/>
            <a:ext cx="290628" cy="326888"/>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22" name="Group 121">
            <a:extLst>
              <a:ext uri="{FF2B5EF4-FFF2-40B4-BE49-F238E27FC236}">
                <a16:creationId xmlns:a16="http://schemas.microsoft.com/office/drawing/2014/main" id="{A744649F-B6B1-A33D-E225-47E6A09E7642}"/>
              </a:ext>
              <a:ext uri="{C183D7F6-B498-43B3-948B-1728B52AA6E4}">
                <adec:decorative xmlns:adec="http://schemas.microsoft.com/office/drawing/2017/decorative" val="1"/>
              </a:ext>
            </a:extLst>
          </p:cNvPr>
          <p:cNvGrpSpPr/>
          <p:nvPr/>
        </p:nvGrpSpPr>
        <p:grpSpPr>
          <a:xfrm>
            <a:off x="10089347" y="5980927"/>
            <a:ext cx="1752890" cy="461665"/>
            <a:chOff x="9846973" y="4519612"/>
            <a:chExt cx="1752890" cy="461665"/>
          </a:xfrm>
        </p:grpSpPr>
        <p:sp>
          <p:nvSpPr>
            <p:cNvPr id="123" name="Rectangle: Rounded Corners 122">
              <a:extLst>
                <a:ext uri="{FF2B5EF4-FFF2-40B4-BE49-F238E27FC236}">
                  <a16:creationId xmlns:a16="http://schemas.microsoft.com/office/drawing/2014/main" id="{05E86C5C-6EC2-5D7A-C9D8-C1866F85AC55}"/>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24" name="Rectangle: Rounded Corners 26">
              <a:extLst>
                <a:ext uri="{FF2B5EF4-FFF2-40B4-BE49-F238E27FC236}">
                  <a16:creationId xmlns:a16="http://schemas.microsoft.com/office/drawing/2014/main" id="{7B4CE473-B5D0-D988-509D-EC34AF83FFC6}"/>
                </a:ext>
              </a:extLst>
            </p:cNvPr>
            <p:cNvSpPr/>
            <p:nvPr/>
          </p:nvSpPr>
          <p:spPr bwMode="auto">
            <a:xfrm>
              <a:off x="9977437" y="4519612"/>
              <a:ext cx="162242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Start dictation</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Interact with Copilot using your voice</a:t>
              </a:r>
            </a:p>
          </p:txBody>
        </p:sp>
      </p:grpSp>
      <p:sp>
        <p:nvSpPr>
          <p:cNvPr id="126" name="Freeform: Shape 125">
            <a:extLst>
              <a:ext uri="{FF2B5EF4-FFF2-40B4-BE49-F238E27FC236}">
                <a16:creationId xmlns:a16="http://schemas.microsoft.com/office/drawing/2014/main" id="{A2A33E45-A0E5-17E7-3495-221B532EEB22}"/>
              </a:ext>
              <a:ext uri="{C183D7F6-B498-43B3-948B-1728B52AA6E4}">
                <adec:decorative xmlns:adec="http://schemas.microsoft.com/office/drawing/2017/decorative" val="1"/>
              </a:ext>
            </a:extLst>
          </p:cNvPr>
          <p:cNvSpPr/>
          <p:nvPr/>
        </p:nvSpPr>
        <p:spPr bwMode="auto">
          <a:xfrm>
            <a:off x="8696019" y="3709987"/>
            <a:ext cx="1114218" cy="508251"/>
          </a:xfrm>
          <a:custGeom>
            <a:avLst/>
            <a:gdLst>
              <a:gd name="connsiteX0" fmla="*/ 0 w 871538"/>
              <a:gd name="connsiteY0" fmla="*/ 500062 h 500062"/>
              <a:gd name="connsiteX1" fmla="*/ 723900 w 871538"/>
              <a:gd name="connsiteY1" fmla="*/ 500062 h 500062"/>
              <a:gd name="connsiteX2" fmla="*/ 723900 w 871538"/>
              <a:gd name="connsiteY2" fmla="*/ 0 h 500062"/>
              <a:gd name="connsiteX3" fmla="*/ 871538 w 871538"/>
              <a:gd name="connsiteY3" fmla="*/ 0 h 500062"/>
            </a:gdLst>
            <a:ahLst/>
            <a:cxnLst>
              <a:cxn ang="0">
                <a:pos x="connsiteX0" y="connsiteY0"/>
              </a:cxn>
              <a:cxn ang="0">
                <a:pos x="connsiteX1" y="connsiteY1"/>
              </a:cxn>
              <a:cxn ang="0">
                <a:pos x="connsiteX2" y="connsiteY2"/>
              </a:cxn>
              <a:cxn ang="0">
                <a:pos x="connsiteX3" y="connsiteY3"/>
              </a:cxn>
            </a:cxnLst>
            <a:rect l="l" t="t" r="r" b="b"/>
            <a:pathLst>
              <a:path w="871538" h="500062">
                <a:moveTo>
                  <a:pt x="0" y="500062"/>
                </a:moveTo>
                <a:lnTo>
                  <a:pt x="723900" y="500062"/>
                </a:lnTo>
                <a:lnTo>
                  <a:pt x="723900" y="0"/>
                </a:lnTo>
                <a:lnTo>
                  <a:pt x="871538" y="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128" name="Group 127">
            <a:extLst>
              <a:ext uri="{FF2B5EF4-FFF2-40B4-BE49-F238E27FC236}">
                <a16:creationId xmlns:a16="http://schemas.microsoft.com/office/drawing/2014/main" id="{C141A4FD-FF05-64DA-DF48-B3A0259B12D5}"/>
              </a:ext>
              <a:ext uri="{C183D7F6-B498-43B3-948B-1728B52AA6E4}">
                <adec:decorative xmlns:adec="http://schemas.microsoft.com/office/drawing/2017/decorative" val="1"/>
              </a:ext>
            </a:extLst>
          </p:cNvPr>
          <p:cNvGrpSpPr/>
          <p:nvPr/>
        </p:nvGrpSpPr>
        <p:grpSpPr>
          <a:xfrm>
            <a:off x="9786930" y="3599630"/>
            <a:ext cx="2055307" cy="322307"/>
            <a:chOff x="9544556" y="3599630"/>
            <a:chExt cx="2055307" cy="322307"/>
          </a:xfrm>
        </p:grpSpPr>
        <p:sp>
          <p:nvSpPr>
            <p:cNvPr id="79" name="Rectangle: Rounded Corners 78">
              <a:extLst>
                <a:ext uri="{FF2B5EF4-FFF2-40B4-BE49-F238E27FC236}">
                  <a16:creationId xmlns:a16="http://schemas.microsoft.com/office/drawing/2014/main" id="{97BA0373-81E0-795E-EE9E-3E1D231EED82}"/>
                </a:ext>
              </a:extLst>
            </p:cNvPr>
            <p:cNvSpPr/>
            <p:nvPr/>
          </p:nvSpPr>
          <p:spPr bwMode="auto">
            <a:xfrm>
              <a:off x="9544556" y="3599630"/>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3" name="Rectangle: Rounded Corners 26">
              <a:extLst>
                <a:ext uri="{FF2B5EF4-FFF2-40B4-BE49-F238E27FC236}">
                  <a16:creationId xmlns:a16="http://schemas.microsoft.com/office/drawing/2014/main" id="{FAF21184-EB65-92CD-8698-6BDCC6F57498}"/>
                </a:ext>
              </a:extLst>
            </p:cNvPr>
            <p:cNvSpPr/>
            <p:nvPr/>
          </p:nvSpPr>
          <p:spPr bwMode="auto">
            <a:xfrm>
              <a:off x="9689307" y="3614160"/>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Prompt Box</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Start your chat here</a:t>
              </a:r>
            </a:p>
          </p:txBody>
        </p:sp>
      </p:grpSp>
      <p:sp>
        <p:nvSpPr>
          <p:cNvPr id="42" name="Rectangle: Rounded Corners 41">
            <a:extLst>
              <a:ext uri="{FF2B5EF4-FFF2-40B4-BE49-F238E27FC236}">
                <a16:creationId xmlns:a16="http://schemas.microsoft.com/office/drawing/2014/main" id="{BA7D7C8B-D83A-F649-452E-D6FE22E16983}"/>
              </a:ext>
              <a:ext uri="{C183D7F6-B498-43B3-948B-1728B52AA6E4}">
                <adec:decorative xmlns:adec="http://schemas.microsoft.com/office/drawing/2017/decorative" val="1"/>
              </a:ext>
            </a:extLst>
          </p:cNvPr>
          <p:cNvSpPr/>
          <p:nvPr/>
        </p:nvSpPr>
        <p:spPr bwMode="auto">
          <a:xfrm>
            <a:off x="7083913" y="4141390"/>
            <a:ext cx="1612106"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3" name="Rectangle: Rounded Corners 42">
            <a:extLst>
              <a:ext uri="{FF2B5EF4-FFF2-40B4-BE49-F238E27FC236}">
                <a16:creationId xmlns:a16="http://schemas.microsoft.com/office/drawing/2014/main" id="{6BC48B30-B810-F22E-BA01-EED234A8178D}"/>
              </a:ext>
              <a:ext uri="{C183D7F6-B498-43B3-948B-1728B52AA6E4}">
                <adec:decorative xmlns:adec="http://schemas.microsoft.com/office/drawing/2017/decorative" val="1"/>
              </a:ext>
            </a:extLst>
          </p:cNvPr>
          <p:cNvSpPr/>
          <p:nvPr/>
        </p:nvSpPr>
        <p:spPr bwMode="auto">
          <a:xfrm>
            <a:off x="7083913" y="4336256"/>
            <a:ext cx="1612106"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29" name="Group 128">
            <a:extLst>
              <a:ext uri="{FF2B5EF4-FFF2-40B4-BE49-F238E27FC236}">
                <a16:creationId xmlns:a16="http://schemas.microsoft.com/office/drawing/2014/main" id="{ED5C50FA-6670-F435-CD70-911B4B0EE849}"/>
              </a:ext>
              <a:ext uri="{C183D7F6-B498-43B3-948B-1728B52AA6E4}">
                <adec:decorative xmlns:adec="http://schemas.microsoft.com/office/drawing/2017/decorative" val="1"/>
              </a:ext>
            </a:extLst>
          </p:cNvPr>
          <p:cNvGrpSpPr/>
          <p:nvPr/>
        </p:nvGrpSpPr>
        <p:grpSpPr>
          <a:xfrm>
            <a:off x="5010730" y="1331867"/>
            <a:ext cx="1282120" cy="461665"/>
            <a:chOff x="5010730" y="1331867"/>
            <a:chExt cx="1282120" cy="461665"/>
          </a:xfrm>
        </p:grpSpPr>
        <p:sp>
          <p:nvSpPr>
            <p:cNvPr id="19" name="Rectangle: Rounded Corners 26">
              <a:extLst>
                <a:ext uri="{FF2B5EF4-FFF2-40B4-BE49-F238E27FC236}">
                  <a16:creationId xmlns:a16="http://schemas.microsoft.com/office/drawing/2014/main" id="{80AB801B-5CF5-29AE-D7B6-35A4E4FA54B2}"/>
                </a:ext>
              </a:extLst>
            </p:cNvPr>
            <p:cNvSpPr/>
            <p:nvPr/>
          </p:nvSpPr>
          <p:spPr bwMode="auto">
            <a:xfrm>
              <a:off x="5010730" y="1331867"/>
              <a:ext cx="1282120"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Navigation panel</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a:rPr>
                <a:t>Access agents and conversation history</a:t>
              </a:r>
            </a:p>
          </p:txBody>
        </p:sp>
        <p:sp>
          <p:nvSpPr>
            <p:cNvPr id="27" name="Rectangle: Rounded Corners 26">
              <a:extLst>
                <a:ext uri="{FF2B5EF4-FFF2-40B4-BE49-F238E27FC236}">
                  <a16:creationId xmlns:a16="http://schemas.microsoft.com/office/drawing/2014/main" id="{204B55C0-FCA9-FA50-8088-5B1FAC65DDB5}"/>
                </a:ext>
              </a:extLst>
            </p:cNvPr>
            <p:cNvSpPr/>
            <p:nvPr/>
          </p:nvSpPr>
          <p:spPr bwMode="auto">
            <a:xfrm>
              <a:off x="6265418" y="133186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Tree>
    <p:extLst>
      <p:ext uri="{BB962C8B-B14F-4D97-AF65-F5344CB8AC3E}">
        <p14:creationId xmlns:p14="http://schemas.microsoft.com/office/powerpoint/2010/main" val="269014888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79E29-9B19-DD12-1247-2F1FE753F979}"/>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180A8075-D6A5-AF5B-2A7E-C7EFF6487A33}"/>
              </a:ext>
              <a:ext uri="{C183D7F6-B498-43B3-948B-1728B52AA6E4}">
                <adec:decorative xmlns:adec="http://schemas.microsoft.com/office/drawing/2017/decorative" val="1"/>
              </a:ext>
            </a:extLst>
          </p:cNvPr>
          <p:cNvSpPr/>
          <p:nvPr/>
        </p:nvSpPr>
        <p:spPr>
          <a:xfrm>
            <a:off x="9650413" y="5866817"/>
            <a:ext cx="1731073" cy="851483"/>
          </a:xfrm>
          <a:prstGeom prst="rect">
            <a:avLst/>
          </a:prstGeom>
          <a:solidFill>
            <a:schemeClr val="tx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UI"/>
              <a:ea typeface="+mn-ea"/>
              <a:cs typeface="+mn-cs"/>
            </a:endParaRPr>
          </a:p>
        </p:txBody>
      </p:sp>
      <p:sp>
        <p:nvSpPr>
          <p:cNvPr id="2" name="Title 9">
            <a:extLst>
              <a:ext uri="{FF2B5EF4-FFF2-40B4-BE49-F238E27FC236}">
                <a16:creationId xmlns:a16="http://schemas.microsoft.com/office/drawing/2014/main" id="{C8B775E5-10D0-7093-AC0E-0155811C9AB6}"/>
              </a:ext>
            </a:extLst>
          </p:cNvPr>
          <p:cNvSpPr>
            <a:spLocks noGrp="1"/>
          </p:cNvSpPr>
          <p:nvPr>
            <p:ph type="title"/>
          </p:nvPr>
        </p:nvSpPr>
        <p:spPr>
          <a:xfrm>
            <a:off x="588261" y="585216"/>
            <a:ext cx="11011601" cy="553998"/>
          </a:xfrm>
        </p:spPr>
        <p:txBody>
          <a:bodyPr/>
          <a:lstStyle/>
          <a:p>
            <a:r>
              <a:rPr lang="en-US"/>
              <a:t>Finalize your highlighting – yes values</a:t>
            </a:r>
          </a:p>
        </p:txBody>
      </p:sp>
      <p:pic>
        <p:nvPicPr>
          <p:cNvPr id="6" name="Picture 5">
            <a:extLst>
              <a:ext uri="{FF2B5EF4-FFF2-40B4-BE49-F238E27FC236}">
                <a16:creationId xmlns:a16="http://schemas.microsoft.com/office/drawing/2014/main" id="{1262902F-C3FC-07E3-BE0B-EB3D754083F1}"/>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8" name="TextBox 7" descr="Sample prompt">
            <a:extLst>
              <a:ext uri="{FF2B5EF4-FFF2-40B4-BE49-F238E27FC236}">
                <a16:creationId xmlns:a16="http://schemas.microsoft.com/office/drawing/2014/main" id="{67169DF5-9382-D190-929F-FEAF16760818}"/>
              </a:ext>
            </a:extLst>
          </p:cNvPr>
          <p:cNvSpPr txBox="1"/>
          <p:nvPr/>
        </p:nvSpPr>
        <p:spPr>
          <a:xfrm>
            <a:off x="680509" y="1481465"/>
            <a:ext cx="2253191" cy="4699879"/>
          </a:xfrm>
          <a:prstGeom prst="roundRect">
            <a:avLst>
              <a:gd name="adj" fmla="val 292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000000"/>
                </a:solidFill>
                <a:effectLst/>
                <a:uLnTx/>
                <a:uFillTx/>
                <a:latin typeface="Segoe UI"/>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9" name="TextBox 8">
            <a:extLst>
              <a:ext uri="{FF2B5EF4-FFF2-40B4-BE49-F238E27FC236}">
                <a16:creationId xmlns:a16="http://schemas.microsoft.com/office/drawing/2014/main" id="{4A8DCD88-DC87-9965-D3C6-7183A2CD2A32}"/>
              </a:ext>
            </a:extLst>
          </p:cNvPr>
          <p:cNvSpPr txBox="1"/>
          <p:nvPr/>
        </p:nvSpPr>
        <p:spPr>
          <a:xfrm>
            <a:off x="771948" y="1559337"/>
            <a:ext cx="2095077" cy="438582"/>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Source:</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Any dataset works.</a:t>
            </a:r>
          </a:p>
        </p:txBody>
      </p:sp>
      <p:sp>
        <p:nvSpPr>
          <p:cNvPr id="10" name="TextBox 9">
            <a:extLst>
              <a:ext uri="{FF2B5EF4-FFF2-40B4-BE49-F238E27FC236}">
                <a16:creationId xmlns:a16="http://schemas.microsoft.com/office/drawing/2014/main" id="{C58CAECC-CF42-3DDA-E75D-A25F3F67E7FB}"/>
              </a:ext>
            </a:extLst>
          </p:cNvPr>
          <p:cNvSpPr txBox="1"/>
          <p:nvPr/>
        </p:nvSpPr>
        <p:spPr>
          <a:xfrm>
            <a:off x="771948" y="2296284"/>
            <a:ext cx="2095077" cy="807913"/>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ts val="300"/>
              </a:spcAft>
              <a:buClrTx/>
              <a:buSzTx/>
              <a:buFontTx/>
              <a:buNone/>
              <a:tabLst/>
              <a:defRPr/>
            </a:pPr>
            <a:r>
              <a:rPr kumimoji="0" lang="en-US" sz="1400" b="0" i="0" u="none" strike="noStrike" kern="1200" cap="none" spc="0" normalizeH="0" baseline="0" noProof="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Prompt:</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Highlight cells green where there’s a “yes” in one or more columns.</a:t>
            </a:r>
          </a:p>
        </p:txBody>
      </p:sp>
      <p:pic>
        <p:nvPicPr>
          <p:cNvPr id="11" name="Picture 10" descr="Sample prompt">
            <a:extLst>
              <a:ext uri="{FF2B5EF4-FFF2-40B4-BE49-F238E27FC236}">
                <a16:creationId xmlns:a16="http://schemas.microsoft.com/office/drawing/2014/main" id="{BDC38711-6C3F-0533-2C73-7A992703238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5596" b="-5596"/>
          <a:stretch>
            <a:fillRect/>
          </a:stretch>
        </p:blipFill>
        <p:spPr>
          <a:xfrm>
            <a:off x="3025140" y="1481465"/>
            <a:ext cx="8486351" cy="4699879"/>
          </a:xfrm>
          <a:prstGeom prst="roundRect">
            <a:avLst>
              <a:gd name="adj" fmla="val 1264"/>
            </a:avLst>
          </a:prstGeom>
          <a:solidFill>
            <a:srgbClr val="F0F0F0"/>
          </a:solidFill>
          <a:ln>
            <a:noFill/>
          </a:ln>
        </p:spPr>
      </p:pic>
    </p:spTree>
    <p:extLst>
      <p:ext uri="{BB962C8B-B14F-4D97-AF65-F5344CB8AC3E}">
        <p14:creationId xmlns:p14="http://schemas.microsoft.com/office/powerpoint/2010/main" val="2661973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19FEF-2F33-6F22-7688-6907990360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9F34D1-990E-35DA-609B-59F51A687298}"/>
              </a:ext>
            </a:extLst>
          </p:cNvPr>
          <p:cNvSpPr>
            <a:spLocks noGrp="1"/>
          </p:cNvSpPr>
          <p:nvPr>
            <p:ph type="title"/>
          </p:nvPr>
        </p:nvSpPr>
        <p:spPr>
          <a:xfrm>
            <a:off x="569911" y="2769057"/>
            <a:ext cx="4989641" cy="1231106"/>
          </a:xfrm>
        </p:spPr>
        <p:txBody>
          <a:bodyPr/>
          <a:lstStyle/>
          <a:p>
            <a:r>
              <a:rPr lang="en-US"/>
              <a:t>Ask questions </a:t>
            </a:r>
            <a:br>
              <a:rPr lang="en-US"/>
            </a:br>
            <a:r>
              <a:rPr lang="en-US"/>
              <a:t>about Excel</a:t>
            </a:r>
          </a:p>
        </p:txBody>
      </p:sp>
    </p:spTree>
    <p:extLst>
      <p:ext uri="{BB962C8B-B14F-4D97-AF65-F5344CB8AC3E}">
        <p14:creationId xmlns:p14="http://schemas.microsoft.com/office/powerpoint/2010/main" val="633334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E04CF-9041-DD7C-E5FC-73E1129F9FB0}"/>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8212B4F7-D464-5B03-A07E-0FAD3536BBCA}"/>
              </a:ext>
              <a:ext uri="{C183D7F6-B498-43B3-948B-1728B52AA6E4}">
                <adec:decorative xmlns:adec="http://schemas.microsoft.com/office/drawing/2017/decorative" val="1"/>
              </a:ext>
            </a:extLst>
          </p:cNvPr>
          <p:cNvSpPr/>
          <p:nvPr/>
        </p:nvSpPr>
        <p:spPr>
          <a:xfrm>
            <a:off x="9650413" y="5866817"/>
            <a:ext cx="1731073" cy="851483"/>
          </a:xfrm>
          <a:prstGeom prst="rect">
            <a:avLst/>
          </a:prstGeom>
          <a:solidFill>
            <a:schemeClr val="tx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UI"/>
              <a:ea typeface="+mn-ea"/>
              <a:cs typeface="+mn-cs"/>
            </a:endParaRPr>
          </a:p>
        </p:txBody>
      </p:sp>
      <p:sp>
        <p:nvSpPr>
          <p:cNvPr id="2" name="Title 2">
            <a:extLst>
              <a:ext uri="{FF2B5EF4-FFF2-40B4-BE49-F238E27FC236}">
                <a16:creationId xmlns:a16="http://schemas.microsoft.com/office/drawing/2014/main" id="{0FBF0596-F637-5047-A2CC-CCBF6D4298F6}"/>
              </a:ext>
            </a:extLst>
          </p:cNvPr>
          <p:cNvSpPr>
            <a:spLocks noGrp="1"/>
          </p:cNvSpPr>
          <p:nvPr>
            <p:ph type="title"/>
          </p:nvPr>
        </p:nvSpPr>
        <p:spPr>
          <a:xfrm>
            <a:off x="588261" y="585216"/>
            <a:ext cx="11011601" cy="553998"/>
          </a:xfrm>
        </p:spPr>
        <p:txBody>
          <a:bodyPr/>
          <a:lstStyle/>
          <a:p>
            <a:r>
              <a:rPr lang="en-US"/>
              <a:t>Ask questions about Excel</a:t>
            </a:r>
            <a:br>
              <a:rPr lang="en-US"/>
            </a:br>
            <a:endParaRPr lang="en-US"/>
          </a:p>
        </p:txBody>
      </p:sp>
      <p:pic>
        <p:nvPicPr>
          <p:cNvPr id="8" name="Picture 7">
            <a:extLst>
              <a:ext uri="{FF2B5EF4-FFF2-40B4-BE49-F238E27FC236}">
                <a16:creationId xmlns:a16="http://schemas.microsoft.com/office/drawing/2014/main" id="{093D93AB-43C2-CDB3-CFA6-6BB7C0480DAA}"/>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9" name="Picture 8" descr="Sample prompt">
            <a:extLst>
              <a:ext uri="{FF2B5EF4-FFF2-40B4-BE49-F238E27FC236}">
                <a16:creationId xmlns:a16="http://schemas.microsoft.com/office/drawing/2014/main" id="{9A56DC73-19FD-6423-BC09-570FA49B66C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447" r="-447"/>
          <a:stretch>
            <a:fillRect/>
          </a:stretch>
        </p:blipFill>
        <p:spPr>
          <a:xfrm>
            <a:off x="726229" y="1527185"/>
            <a:ext cx="3486003" cy="4608437"/>
          </a:xfrm>
          <a:prstGeom prst="roundRect">
            <a:avLst>
              <a:gd name="adj" fmla="val 1727"/>
            </a:avLst>
          </a:prstGeom>
          <a:solidFill>
            <a:srgbClr val="EDEBE9"/>
          </a:solidFill>
          <a:ln>
            <a:noFill/>
          </a:ln>
        </p:spPr>
      </p:pic>
      <p:pic>
        <p:nvPicPr>
          <p:cNvPr id="10" name="Picture 9" descr="Sample prompt">
            <a:extLst>
              <a:ext uri="{FF2B5EF4-FFF2-40B4-BE49-F238E27FC236}">
                <a16:creationId xmlns:a16="http://schemas.microsoft.com/office/drawing/2014/main" id="{E05FC985-5958-F356-A59D-27401469582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3448" b="-3448"/>
          <a:stretch>
            <a:fillRect/>
          </a:stretch>
        </p:blipFill>
        <p:spPr>
          <a:xfrm>
            <a:off x="4351427" y="1527185"/>
            <a:ext cx="3486003" cy="4608439"/>
          </a:xfrm>
          <a:prstGeom prst="roundRect">
            <a:avLst>
              <a:gd name="adj" fmla="val 1727"/>
            </a:avLst>
          </a:prstGeom>
          <a:solidFill>
            <a:srgbClr val="EDEBE9"/>
          </a:solidFill>
        </p:spPr>
      </p:pic>
      <p:pic>
        <p:nvPicPr>
          <p:cNvPr id="11" name="Picture 10" descr="Sample prompt">
            <a:extLst>
              <a:ext uri="{FF2B5EF4-FFF2-40B4-BE49-F238E27FC236}">
                <a16:creationId xmlns:a16="http://schemas.microsoft.com/office/drawing/2014/main" id="{126C54AC-123B-979B-9674-A165A7926B3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13545" b="-13545"/>
          <a:stretch>
            <a:fillRect/>
          </a:stretch>
        </p:blipFill>
        <p:spPr>
          <a:xfrm>
            <a:off x="7976624" y="1527185"/>
            <a:ext cx="3486003" cy="4608439"/>
          </a:xfrm>
          <a:prstGeom prst="roundRect">
            <a:avLst>
              <a:gd name="adj" fmla="val 1727"/>
            </a:avLst>
          </a:prstGeom>
          <a:solidFill>
            <a:srgbClr val="EDEBE9"/>
          </a:solidFill>
        </p:spPr>
      </p:pic>
    </p:spTree>
    <p:extLst>
      <p:ext uri="{BB962C8B-B14F-4D97-AF65-F5344CB8AC3E}">
        <p14:creationId xmlns:p14="http://schemas.microsoft.com/office/powerpoint/2010/main" val="248683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010E7-AF01-DE11-51A3-FCAFC272837C}"/>
            </a:ext>
          </a:extLst>
        </p:cNvPr>
        <p:cNvGrpSpPr/>
        <p:nvPr/>
      </p:nvGrpSpPr>
      <p:grpSpPr>
        <a:xfrm>
          <a:off x="0" y="0"/>
          <a:ext cx="0" cy="0"/>
          <a:chOff x="0" y="0"/>
          <a:chExt cx="0" cy="0"/>
        </a:xfrm>
      </p:grpSpPr>
      <p:sp>
        <p:nvSpPr>
          <p:cNvPr id="8" name="Title 2">
            <a:extLst>
              <a:ext uri="{FF2B5EF4-FFF2-40B4-BE49-F238E27FC236}">
                <a16:creationId xmlns:a16="http://schemas.microsoft.com/office/drawing/2014/main" id="{0218DB27-CCEA-0916-0997-2121BDDE9DF6}"/>
              </a:ext>
            </a:extLst>
          </p:cNvPr>
          <p:cNvSpPr>
            <a:spLocks noGrp="1"/>
          </p:cNvSpPr>
          <p:nvPr>
            <p:ph type="title"/>
          </p:nvPr>
        </p:nvSpPr>
        <p:spPr>
          <a:xfrm>
            <a:off x="588261" y="585216"/>
            <a:ext cx="11011601" cy="553998"/>
          </a:xfrm>
        </p:spPr>
        <p:txBody>
          <a:bodyPr/>
          <a:lstStyle/>
          <a:p>
            <a:r>
              <a:rPr lang="en-US"/>
              <a:t>Ask questions about Excel (continued)</a:t>
            </a:r>
          </a:p>
        </p:txBody>
      </p:sp>
      <p:pic>
        <p:nvPicPr>
          <p:cNvPr id="3" name="Picture 2">
            <a:extLst>
              <a:ext uri="{FF2B5EF4-FFF2-40B4-BE49-F238E27FC236}">
                <a16:creationId xmlns:a16="http://schemas.microsoft.com/office/drawing/2014/main" id="{2F8E78AE-BD94-4B07-B566-3727D4621388}"/>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4" name="Picture 3" descr="Sample prompt">
            <a:extLst>
              <a:ext uri="{FF2B5EF4-FFF2-40B4-BE49-F238E27FC236}">
                <a16:creationId xmlns:a16="http://schemas.microsoft.com/office/drawing/2014/main" id="{07A98704-87DC-2715-BC3F-F5D41B2AC38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499" b="-499"/>
          <a:stretch>
            <a:fillRect/>
          </a:stretch>
        </p:blipFill>
        <p:spPr>
          <a:xfrm>
            <a:off x="726229" y="1527185"/>
            <a:ext cx="3486003" cy="4608437"/>
          </a:xfrm>
          <a:prstGeom prst="roundRect">
            <a:avLst>
              <a:gd name="adj" fmla="val 1727"/>
            </a:avLst>
          </a:prstGeom>
          <a:solidFill>
            <a:srgbClr val="EDEBE9"/>
          </a:solidFill>
          <a:ln>
            <a:noFill/>
          </a:ln>
        </p:spPr>
      </p:pic>
      <p:pic>
        <p:nvPicPr>
          <p:cNvPr id="5" name="Picture 4" descr="Sample prompt">
            <a:extLst>
              <a:ext uri="{FF2B5EF4-FFF2-40B4-BE49-F238E27FC236}">
                <a16:creationId xmlns:a16="http://schemas.microsoft.com/office/drawing/2014/main" id="{4C6899B7-9214-8C1C-B6E3-A989DE720DB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9435" r="-19435"/>
          <a:stretch>
            <a:fillRect/>
          </a:stretch>
        </p:blipFill>
        <p:spPr>
          <a:xfrm>
            <a:off x="4351427" y="1527185"/>
            <a:ext cx="3486003" cy="4608439"/>
          </a:xfrm>
          <a:prstGeom prst="roundRect">
            <a:avLst>
              <a:gd name="adj" fmla="val 1727"/>
            </a:avLst>
          </a:prstGeom>
          <a:solidFill>
            <a:srgbClr val="EDEBE9"/>
          </a:solidFill>
        </p:spPr>
      </p:pic>
      <p:pic>
        <p:nvPicPr>
          <p:cNvPr id="6" name="Picture 5" descr="Sample prompt">
            <a:extLst>
              <a:ext uri="{FF2B5EF4-FFF2-40B4-BE49-F238E27FC236}">
                <a16:creationId xmlns:a16="http://schemas.microsoft.com/office/drawing/2014/main" id="{91AC5F85-54CE-F93D-2DE9-D6FDFD3B2B0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4768" b="-4768"/>
          <a:stretch>
            <a:fillRect/>
          </a:stretch>
        </p:blipFill>
        <p:spPr>
          <a:xfrm>
            <a:off x="7976624" y="1527185"/>
            <a:ext cx="3486003" cy="4608439"/>
          </a:xfrm>
          <a:prstGeom prst="roundRect">
            <a:avLst>
              <a:gd name="adj" fmla="val 1727"/>
            </a:avLst>
          </a:prstGeom>
          <a:solidFill>
            <a:srgbClr val="EDEBE9"/>
          </a:solidFill>
        </p:spPr>
      </p:pic>
    </p:spTree>
    <p:extLst>
      <p:ext uri="{BB962C8B-B14F-4D97-AF65-F5344CB8AC3E}">
        <p14:creationId xmlns:p14="http://schemas.microsoft.com/office/powerpoint/2010/main" val="900853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614DC3D1-8F93-3AAE-676F-48CA99AEE0EF}"/>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88472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3" name="think-cell data - do not delete" hidden="1">
                        <a:extLst>
                          <a:ext uri="{FF2B5EF4-FFF2-40B4-BE49-F238E27FC236}">
                            <a16:creationId xmlns:a16="http://schemas.microsoft.com/office/drawing/2014/main" id="{614DC3D1-8F93-3AAE-676F-48CA99AEE0EF}"/>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9" name="Title 1">
            <a:extLst>
              <a:ext uri="{FF2B5EF4-FFF2-40B4-BE49-F238E27FC236}">
                <a16:creationId xmlns:a16="http://schemas.microsoft.com/office/drawing/2014/main" id="{BA493727-9D0B-0909-D225-A0AA43B7A2B5}"/>
              </a:ext>
            </a:extLst>
          </p:cNvPr>
          <p:cNvSpPr txBox="1">
            <a:spLocks noGrp="1"/>
          </p:cNvSpPr>
          <p:nvPr>
            <p:ph type="title"/>
          </p:nvPr>
        </p:nvSpPr>
        <p:spPr>
          <a:xfrm>
            <a:off x="588261" y="585216"/>
            <a:ext cx="11011601" cy="553998"/>
          </a:xfr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l" defTabSz="914400" rtl="0" eaLnBrk="1" latinLnBrk="0" hangingPunct="1">
              <a:lnSpc>
                <a:spcPct val="90000"/>
              </a:lnSpc>
              <a:spcBef>
                <a:spcPct val="0"/>
              </a:spcBef>
              <a:buNone/>
              <a:defRPr sz="3600" kern="1200">
                <a:solidFill>
                  <a:srgbClr val="000000"/>
                </a:solidFill>
                <a:latin typeface="+mj-lt"/>
                <a:ea typeface="+mj-ea"/>
                <a:cs typeface="+mj-cs"/>
              </a:defRPr>
            </a:lvl1pPr>
          </a:lstStyle>
          <a:p>
            <a:pPr lvl="0"/>
            <a:r>
              <a:rPr lang="en-US" noProof="0"/>
              <a:t>Skilling experiences</a:t>
            </a:r>
          </a:p>
        </p:txBody>
      </p:sp>
      <p:pic>
        <p:nvPicPr>
          <p:cNvPr id="27" name="Picture 26">
            <a:extLst>
              <a:ext uri="{FF2B5EF4-FFF2-40B4-BE49-F238E27FC236}">
                <a16:creationId xmlns:a16="http://schemas.microsoft.com/office/drawing/2014/main" id="{1AE87660-CCE3-E39A-CF61-9E034B113BE6}"/>
              </a:ext>
              <a:ext uri="{C183D7F6-B498-43B3-948B-1728B52AA6E4}">
                <adec:decorative xmlns:adec="http://schemas.microsoft.com/office/drawing/2017/decorative" val="1"/>
              </a:ext>
            </a:extLst>
          </p:cNvPr>
          <p:cNvPicPr>
            <a:picLocks noChangeAspect="1"/>
          </p:cNvPicPr>
          <p:nvPr/>
        </p:nvPicPr>
        <p:blipFill rotWithShape="1">
          <a:blip r:embed="rId6" cstate="screen">
            <a:alphaModFix amt="50000"/>
            <a:extLst>
              <a:ext uri="{BEBA8EAE-BF5A-486C-A8C5-ECC9F3942E4B}">
                <a14:imgProps xmlns:a14="http://schemas.microsoft.com/office/drawing/2010/main">
                  <a14:imgLayer r:embed="rId7">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28" name="Freeform: Shape 32">
            <a:extLst>
              <a:ext uri="{FF2B5EF4-FFF2-40B4-BE49-F238E27FC236}">
                <a16:creationId xmlns:a16="http://schemas.microsoft.com/office/drawing/2014/main" id="{260F105E-F9B9-16E9-7E86-C5D430AE909E}"/>
              </a:ext>
              <a:ext uri="{C183D7F6-B498-43B3-948B-1728B52AA6E4}">
                <adec:decorative xmlns:adec="http://schemas.microsoft.com/office/drawing/2017/decorative" val="1"/>
              </a:ext>
            </a:extLst>
          </p:cNvPr>
          <p:cNvSpPr>
            <a:spLocks/>
          </p:cNvSpPr>
          <p:nvPr/>
        </p:nvSpPr>
        <p:spPr bwMode="auto">
          <a:xfrm>
            <a:off x="680509" y="1481465"/>
            <a:ext cx="5369771" cy="4276157"/>
          </a:xfrm>
          <a:prstGeom prst="roundRect">
            <a:avLst>
              <a:gd name="adj" fmla="val 159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30" name="Freeform: Shape 32">
            <a:extLst>
              <a:ext uri="{FF2B5EF4-FFF2-40B4-BE49-F238E27FC236}">
                <a16:creationId xmlns:a16="http://schemas.microsoft.com/office/drawing/2014/main" id="{E44C206E-1CC8-D4A9-4E67-5702875573DB}"/>
              </a:ext>
              <a:ext uri="{C183D7F6-B498-43B3-948B-1728B52AA6E4}">
                <adec:decorative xmlns:adec="http://schemas.microsoft.com/office/drawing/2017/decorative" val="1"/>
              </a:ext>
            </a:extLst>
          </p:cNvPr>
          <p:cNvSpPr>
            <a:spLocks/>
          </p:cNvSpPr>
          <p:nvPr/>
        </p:nvSpPr>
        <p:spPr bwMode="auto">
          <a:xfrm>
            <a:off x="6141720" y="1481465"/>
            <a:ext cx="5369771" cy="4276157"/>
          </a:xfrm>
          <a:prstGeom prst="roundRect">
            <a:avLst>
              <a:gd name="adj" fmla="val 159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31" name="Title 5">
            <a:extLst>
              <a:ext uri="{FF2B5EF4-FFF2-40B4-BE49-F238E27FC236}">
                <a16:creationId xmlns:a16="http://schemas.microsoft.com/office/drawing/2014/main" id="{08718208-98D4-59EF-66DC-F3380D97B6E5}"/>
              </a:ext>
            </a:extLst>
          </p:cNvPr>
          <p:cNvSpPr txBox="1">
            <a:spLocks/>
          </p:cNvSpPr>
          <p:nvPr/>
        </p:nvSpPr>
        <p:spPr>
          <a:xfrm>
            <a:off x="3914429" y="1829142"/>
            <a:ext cx="1998692" cy="3724096"/>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400" b="0" i="0" u="none" strike="noStrike" kern="1200" cap="none" spc="0" normalizeH="0" baseline="0" noProof="0" dirty="0">
                <a:ln>
                  <a:noFill/>
                </a:ln>
                <a:solidFill>
                  <a:srgbClr val="0078D4"/>
                </a:solidFill>
                <a:effectLst/>
                <a:uLnTx/>
                <a:uFillTx/>
                <a:latin typeface="Segoe UI Semibold"/>
                <a:ea typeface="Calibri" panose="020F0502020204030204" pitchFamily="34" charset="0"/>
                <a:cs typeface="Segoe UI Semibold" panose="020B0502040204020203" pitchFamily="34" charset="0"/>
                <a:hlinkClick r:id="rId8">
                  <a:extLst>
                    <a:ext uri="{A12FA001-AC4F-418D-AE19-62706E023703}">
                      <ahyp:hlinkClr xmlns:ahyp="http://schemas.microsoft.com/office/drawing/2018/hyperlinkcolor" val="tx"/>
                    </a:ext>
                  </a:extLst>
                </a:hlinkClick>
              </a:rPr>
              <a:t>Microsoft </a:t>
            </a:r>
            <a:br>
              <a:rPr kumimoji="0" lang="en-US" sz="1400" b="0" i="0" u="none" strike="noStrike" kern="1200" cap="none" spc="0" normalizeH="0" baseline="0" noProof="0" dirty="0">
                <a:ln>
                  <a:noFill/>
                </a:ln>
                <a:solidFill>
                  <a:srgbClr val="0078D4"/>
                </a:solidFill>
                <a:effectLst/>
                <a:uLnTx/>
                <a:uFillTx/>
                <a:latin typeface="Segoe UI Semibold"/>
                <a:ea typeface="Calibri" panose="020F0502020204030204" pitchFamily="34" charset="0"/>
                <a:cs typeface="Segoe UI Semibold" panose="020B0502040204020203" pitchFamily="34" charset="0"/>
                <a:hlinkClick r:id="rId8">
                  <a:extLst>
                    <a:ext uri="{A12FA001-AC4F-418D-AE19-62706E023703}">
                      <ahyp:hlinkClr xmlns:ahyp="http://schemas.microsoft.com/office/drawing/2018/hyperlinkcolor" val="tx"/>
                    </a:ext>
                  </a:extLst>
                </a:hlinkClick>
              </a:rPr>
            </a:br>
            <a:r>
              <a:rPr kumimoji="0" lang="en-US" sz="1400" b="0" i="0" u="none" strike="noStrike" kern="1200" cap="none" spc="0" normalizeH="0" baseline="0" noProof="0" dirty="0">
                <a:ln>
                  <a:noFill/>
                </a:ln>
                <a:solidFill>
                  <a:srgbClr val="0078D4"/>
                </a:solidFill>
                <a:effectLst/>
                <a:uLnTx/>
                <a:uFillTx/>
                <a:latin typeface="Segoe UI Semibold"/>
                <a:ea typeface="Calibri" panose="020F0502020204030204" pitchFamily="34" charset="0"/>
                <a:cs typeface="Segoe UI Semibold" panose="020B0502040204020203" pitchFamily="34" charset="0"/>
                <a:hlinkClick r:id="rId8">
                  <a:extLst>
                    <a:ext uri="{A12FA001-AC4F-418D-AE19-62706E023703}">
                      <ahyp:hlinkClr xmlns:ahyp="http://schemas.microsoft.com/office/drawing/2018/hyperlinkcolor" val="tx"/>
                    </a:ext>
                  </a:extLst>
                </a:hlinkClick>
              </a:rPr>
              <a:t>Copilot Academy</a:t>
            </a:r>
            <a:endParaRPr kumimoji="0" lang="en-US" sz="1400" b="0" i="0" u="none" strike="noStrike" kern="1200" cap="none" spc="0" normalizeH="0" baseline="0" noProof="0" dirty="0">
              <a:ln>
                <a:noFill/>
              </a:ln>
              <a:solidFill>
                <a:srgbClr val="0078D4"/>
              </a:solidFill>
              <a:effectLst/>
              <a:uLnTx/>
              <a:uFillTx/>
              <a:latin typeface="Segoe UI Semibold"/>
              <a:ea typeface="Calibri" panose="020F0502020204030204" pitchFamily="34" charset="0"/>
              <a:cs typeface="Segoe UI Semibold" panose="020B0502040204020203" pitchFamily="34" charset="0"/>
            </a:endParaRP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Available to all Microsoft 365 Copilot customers</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Centralized location to help with the basics of Copilot learning and upskilling, pulling the best content from available free Microsoft sources</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Structured content in easily consumable learning paths curated </a:t>
            </a:r>
            <a:b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b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by Microsoft experts</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Develop your AI interaction skills from your Viva Learning app </a:t>
            </a:r>
            <a:b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b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in Teams or webapp</a:t>
            </a:r>
          </a:p>
        </p:txBody>
      </p:sp>
      <p:sp>
        <p:nvSpPr>
          <p:cNvPr id="33" name="Title 5">
            <a:extLst>
              <a:ext uri="{FF2B5EF4-FFF2-40B4-BE49-F238E27FC236}">
                <a16:creationId xmlns:a16="http://schemas.microsoft.com/office/drawing/2014/main" id="{0808CD69-EAD2-5A8D-56B2-E5A55A33CDF5}"/>
              </a:ext>
            </a:extLst>
          </p:cNvPr>
          <p:cNvSpPr txBox="1">
            <a:spLocks/>
          </p:cNvSpPr>
          <p:nvPr/>
        </p:nvSpPr>
        <p:spPr>
          <a:xfrm>
            <a:off x="9375641" y="1716034"/>
            <a:ext cx="1998692" cy="1585049"/>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400" b="0" i="0" u="none" strike="noStrike" kern="1200" cap="none" spc="0" normalizeH="0" baseline="0" noProof="0">
                <a:ln>
                  <a:noFill/>
                </a:ln>
                <a:solidFill>
                  <a:srgbClr val="0078D4"/>
                </a:solidFill>
                <a:effectLst/>
                <a:uLnTx/>
                <a:uFillTx/>
                <a:latin typeface="Segoe UI Semibold"/>
                <a:ea typeface="Calibri" panose="020F0502020204030204" pitchFamily="34" charset="0"/>
                <a:cs typeface="Segoe UI Semibold" panose="020B0502040204020203" pitchFamily="34" charset="0"/>
                <a:hlinkClick r:id="rId9">
                  <a:extLst>
                    <a:ext uri="{A12FA001-AC4F-418D-AE19-62706E023703}">
                      <ahyp:hlinkClr xmlns:ahyp="http://schemas.microsoft.com/office/drawing/2018/hyperlinkcolor" val="tx"/>
                    </a:ext>
                  </a:extLst>
                </a:hlinkClick>
              </a:rPr>
              <a:t>Microsoft Learn</a:t>
            </a:r>
            <a:endParaRPr kumimoji="0" lang="en-US" sz="1400" b="0" i="0" u="none" strike="noStrike" kern="1200" cap="none" spc="0" normalizeH="0" baseline="0" noProof="0">
              <a:ln>
                <a:noFill/>
              </a:ln>
              <a:solidFill>
                <a:srgbClr val="0078D4"/>
              </a:solidFill>
              <a:effectLst/>
              <a:uLnTx/>
              <a:uFillTx/>
              <a:latin typeface="Segoe UI Semibold"/>
              <a:ea typeface="Calibri" panose="020F0502020204030204" pitchFamily="34" charset="0"/>
              <a:cs typeface="Segoe UI Semibold" panose="020B0502040204020203" pitchFamily="34" charset="0"/>
            </a:endParaRP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Segoe UI"/>
                <a:ea typeface="Calibri" panose="020F0502020204030204" pitchFamily="34" charset="0"/>
                <a:cs typeface="Calibri" panose="020F0502020204030204" pitchFamily="34" charset="0"/>
              </a:rPr>
              <a:t>Free, on-demand training content </a:t>
            </a:r>
            <a:br>
              <a:rPr kumimoji="0" lang="en-US" sz="1200" b="0" i="0" u="none" strike="noStrike" kern="1200" cap="none" spc="0" normalizeH="0" baseline="0" noProof="0">
                <a:ln>
                  <a:noFill/>
                </a:ln>
                <a:solidFill>
                  <a:srgbClr val="000000"/>
                </a:solidFill>
                <a:effectLst/>
                <a:uLnTx/>
                <a:uFillTx/>
                <a:latin typeface="Segoe UI"/>
                <a:ea typeface="Calibri" panose="020F0502020204030204" pitchFamily="34" charset="0"/>
                <a:cs typeface="Calibri" panose="020F0502020204030204" pitchFamily="34" charset="0"/>
              </a:rPr>
            </a:br>
            <a:r>
              <a:rPr kumimoji="0" lang="en-US" sz="1200" b="0" i="0" u="none" strike="noStrike" kern="1200" cap="none" spc="0" normalizeH="0" baseline="0" noProof="0">
                <a:ln>
                  <a:noFill/>
                </a:ln>
                <a:solidFill>
                  <a:srgbClr val="000000"/>
                </a:solidFill>
                <a:effectLst/>
                <a:uLnTx/>
                <a:uFillTx/>
                <a:latin typeface="Segoe UI"/>
                <a:ea typeface="Calibri" panose="020F0502020204030204" pitchFamily="34" charset="0"/>
                <a:cs typeface="Calibri" panose="020F0502020204030204" pitchFamily="34" charset="0"/>
              </a:rPr>
              <a:t>for skill development</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Segoe UI"/>
                <a:ea typeface="Calibri" panose="020F0502020204030204" pitchFamily="34" charset="0"/>
                <a:cs typeface="Calibri" panose="020F0502020204030204" pitchFamily="34" charset="0"/>
              </a:rPr>
              <a:t>Step-by-step exercises guiding learners through common Copilot prompts and use cases </a:t>
            </a:r>
          </a:p>
        </p:txBody>
      </p:sp>
      <p:pic>
        <p:nvPicPr>
          <p:cNvPr id="34" name="Picture 33">
            <a:extLst>
              <a:ext uri="{FF2B5EF4-FFF2-40B4-BE49-F238E27FC236}">
                <a16:creationId xmlns:a16="http://schemas.microsoft.com/office/drawing/2014/main" id="{C11A2EE2-8645-EDA4-1510-DE0050EA08C7}"/>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a:fillRect/>
          </a:stretch>
        </p:blipFill>
        <p:spPr>
          <a:xfrm>
            <a:off x="817668" y="1639441"/>
            <a:ext cx="2959601" cy="4026741"/>
          </a:xfrm>
          <a:prstGeom prst="roundRect">
            <a:avLst>
              <a:gd name="adj" fmla="val 2012"/>
            </a:avLst>
          </a:prstGeom>
          <a:solidFill>
            <a:srgbClr val="EBEBEB"/>
          </a:solidFill>
        </p:spPr>
      </p:pic>
      <p:sp>
        <p:nvSpPr>
          <p:cNvPr id="35" name="Rectangle: Rounded Corners 10">
            <a:extLst>
              <a:ext uri="{FF2B5EF4-FFF2-40B4-BE49-F238E27FC236}">
                <a16:creationId xmlns:a16="http://schemas.microsoft.com/office/drawing/2014/main" id="{923E23D8-7870-7075-2B1B-F469B357C73C}"/>
              </a:ext>
            </a:extLst>
          </p:cNvPr>
          <p:cNvSpPr/>
          <p:nvPr/>
        </p:nvSpPr>
        <p:spPr>
          <a:xfrm>
            <a:off x="680509" y="5849634"/>
            <a:ext cx="10830982" cy="331710"/>
          </a:xfrm>
          <a:prstGeom prst="roundRect">
            <a:avLst>
              <a:gd name="adj" fmla="val 50000"/>
            </a:avLst>
          </a:prstGeom>
          <a:gradFill flip="none" rotWithShape="1">
            <a:gsLst>
              <a:gs pos="100000">
                <a:srgbClr val="0078D4"/>
              </a:gs>
              <a:gs pos="29000">
                <a:srgbClr val="8661C5"/>
              </a:gs>
              <a:gs pos="0">
                <a:srgbClr val="C03BC4"/>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Downloadable assets for customization available at </a:t>
            </a:r>
            <a:r>
              <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hlinkClick r:id="rId11">
                  <a:extLst>
                    <a:ext uri="{A12FA001-AC4F-418D-AE19-62706E023703}">
                      <ahyp:hlinkClr xmlns:ahyp="http://schemas.microsoft.com/office/drawing/2018/hyperlinkcolor" val="tx"/>
                    </a:ext>
                  </a:extLst>
                </a:hlinkClick>
              </a:rPr>
              <a:t>adoption.microsoft.com/copilot</a:t>
            </a:r>
            <a:endPar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endParaRPr>
          </a:p>
        </p:txBody>
      </p:sp>
      <p:pic>
        <p:nvPicPr>
          <p:cNvPr id="36" name="Picture 35" descr="Copilot Learning Hub">
            <a:extLst>
              <a:ext uri="{FF2B5EF4-FFF2-40B4-BE49-F238E27FC236}">
                <a16:creationId xmlns:a16="http://schemas.microsoft.com/office/drawing/2014/main" id="{0E5919DA-EB47-C005-10A4-C10A346937FF}"/>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t="-16668" b="-15147"/>
          <a:stretch>
            <a:fillRect/>
          </a:stretch>
        </p:blipFill>
        <p:spPr>
          <a:xfrm>
            <a:off x="6278879" y="1639441"/>
            <a:ext cx="2959601" cy="4026741"/>
          </a:xfrm>
          <a:prstGeom prst="roundRect">
            <a:avLst>
              <a:gd name="adj" fmla="val 2012"/>
            </a:avLst>
          </a:prstGeom>
          <a:solidFill>
            <a:srgbClr val="FFFFFF"/>
          </a:solidFill>
        </p:spPr>
      </p:pic>
    </p:spTree>
    <p:extLst>
      <p:ext uri="{BB962C8B-B14F-4D97-AF65-F5344CB8AC3E}">
        <p14:creationId xmlns:p14="http://schemas.microsoft.com/office/powerpoint/2010/main" val="40152982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2BCA5-0013-6ED1-D6D6-33F070352B57}"/>
            </a:ext>
          </a:extLst>
        </p:cNvPr>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B6E49417-A48D-5F17-8DDC-183A110FC43C}"/>
              </a:ext>
              <a:ext uri="{C183D7F6-B498-43B3-948B-1728B52AA6E4}">
                <adec:decorative xmlns:adec="http://schemas.microsoft.com/office/drawing/2017/decorative" val="1"/>
              </a:ext>
            </a:extLst>
          </p:cNvPr>
          <p:cNvSpPr>
            <a:spLocks noChangeAspect="1"/>
          </p:cNvSpPr>
          <p:nvPr/>
        </p:nvSpPr>
        <p:spPr bwMode="auto">
          <a:xfrm>
            <a:off x="2085671" y="2032001"/>
            <a:ext cx="6781798" cy="4241800"/>
          </a:xfrm>
          <a:prstGeom prst="roundRect">
            <a:avLst>
              <a:gd name="adj" fmla="val 2520"/>
            </a:avLst>
          </a:prstGeom>
          <a:solidFill>
            <a:schemeClr val="bg1"/>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err="1">
              <a:ln>
                <a:noFill/>
              </a:ln>
              <a:solidFill>
                <a:srgbClr val="000000"/>
              </a:solidFill>
              <a:effectLst/>
              <a:uLnTx/>
              <a:uFillTx/>
              <a:latin typeface="Segoe UI"/>
              <a:ea typeface="+mn-ea"/>
              <a:cs typeface="Segoe UI" pitchFamily="34" charset="0"/>
            </a:endParaRPr>
          </a:p>
        </p:txBody>
      </p:sp>
      <p:pic>
        <p:nvPicPr>
          <p:cNvPr id="196" name="Picture 195" descr="Copilot Chat UI">
            <a:extLst>
              <a:ext uri="{FF2B5EF4-FFF2-40B4-BE49-F238E27FC236}">
                <a16:creationId xmlns:a16="http://schemas.microsoft.com/office/drawing/2014/main" id="{8752F53F-F5AA-6F77-B4A8-A62178B8D00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131390" y="2077497"/>
            <a:ext cx="6690358" cy="4150808"/>
          </a:xfrm>
          <a:prstGeom prst="roundRect">
            <a:avLst>
              <a:gd name="adj" fmla="val 1522"/>
            </a:avLst>
          </a:prstGeom>
        </p:spPr>
      </p:pic>
      <p:sp>
        <p:nvSpPr>
          <p:cNvPr id="9" name="Title 8">
            <a:extLst>
              <a:ext uri="{FF2B5EF4-FFF2-40B4-BE49-F238E27FC236}">
                <a16:creationId xmlns:a16="http://schemas.microsoft.com/office/drawing/2014/main" id="{A6F9B8B1-5108-DF1B-7919-996725703DA7}"/>
              </a:ext>
            </a:extLst>
          </p:cNvPr>
          <p:cNvSpPr>
            <a:spLocks noGrp="1"/>
          </p:cNvSpPr>
          <p:nvPr>
            <p:ph type="title"/>
          </p:nvPr>
        </p:nvSpPr>
        <p:spPr/>
        <p:txBody>
          <a:bodyPr/>
          <a:lstStyle/>
          <a:p>
            <a:r>
              <a:rPr lang="en-US"/>
              <a:t>Copilot Chat in Excel response</a:t>
            </a:r>
          </a:p>
        </p:txBody>
      </p:sp>
      <p:sp>
        <p:nvSpPr>
          <p:cNvPr id="25" name="Rectangle: Rounded Corners 26">
            <a:extLst>
              <a:ext uri="{FF2B5EF4-FFF2-40B4-BE49-F238E27FC236}">
                <a16:creationId xmlns:a16="http://schemas.microsoft.com/office/drawing/2014/main" id="{1FA14C16-0105-7BFC-FC14-178F8E8EE85F}"/>
              </a:ext>
            </a:extLst>
          </p:cNvPr>
          <p:cNvSpPr/>
          <p:nvPr/>
        </p:nvSpPr>
        <p:spPr bwMode="auto">
          <a:xfrm>
            <a:off x="588262" y="4578303"/>
            <a:ext cx="1004318" cy="169277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Multi-turn suggestions</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Continue the conversation with these suggestions to enhance your response or use the Prompt Box to ask a follow up question.</a:t>
            </a:r>
          </a:p>
        </p:txBody>
      </p:sp>
      <p:sp>
        <p:nvSpPr>
          <p:cNvPr id="27" name="Rectangle: Rounded Corners 26">
            <a:extLst>
              <a:ext uri="{FF2B5EF4-FFF2-40B4-BE49-F238E27FC236}">
                <a16:creationId xmlns:a16="http://schemas.microsoft.com/office/drawing/2014/main" id="{DCA61549-64D1-EF69-A95A-C26C44DFBCB9}"/>
              </a:ext>
              <a:ext uri="{C183D7F6-B498-43B3-948B-1728B52AA6E4}">
                <adec:decorative xmlns:adec="http://schemas.microsoft.com/office/drawing/2017/decorative" val="1"/>
              </a:ext>
            </a:extLst>
          </p:cNvPr>
          <p:cNvSpPr/>
          <p:nvPr/>
        </p:nvSpPr>
        <p:spPr bwMode="auto">
          <a:xfrm>
            <a:off x="1677056" y="4578303"/>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8" name="Rectangle: Rounded Corners 26">
            <a:extLst>
              <a:ext uri="{FF2B5EF4-FFF2-40B4-BE49-F238E27FC236}">
                <a16:creationId xmlns:a16="http://schemas.microsoft.com/office/drawing/2014/main" id="{6483C142-D824-88E7-0429-C56D134A2DEF}"/>
              </a:ext>
            </a:extLst>
          </p:cNvPr>
          <p:cNvSpPr/>
          <p:nvPr/>
        </p:nvSpPr>
        <p:spPr bwMode="auto">
          <a:xfrm>
            <a:off x="588262" y="3433717"/>
            <a:ext cx="1004318" cy="769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Prompt response</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See the response here with references to files or web sites used</a:t>
            </a:r>
          </a:p>
        </p:txBody>
      </p:sp>
      <p:sp>
        <p:nvSpPr>
          <p:cNvPr id="32" name="Rectangle: Rounded Corners 31">
            <a:extLst>
              <a:ext uri="{FF2B5EF4-FFF2-40B4-BE49-F238E27FC236}">
                <a16:creationId xmlns:a16="http://schemas.microsoft.com/office/drawing/2014/main" id="{D9E85040-8AAC-BED2-6E40-1F33281E90A0}"/>
              </a:ext>
              <a:ext uri="{C183D7F6-B498-43B3-948B-1728B52AA6E4}">
                <adec:decorative xmlns:adec="http://schemas.microsoft.com/office/drawing/2017/decorative" val="1"/>
              </a:ext>
            </a:extLst>
          </p:cNvPr>
          <p:cNvSpPr/>
          <p:nvPr/>
        </p:nvSpPr>
        <p:spPr bwMode="auto">
          <a:xfrm>
            <a:off x="1677056" y="343371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pic>
        <p:nvPicPr>
          <p:cNvPr id="123" name="Picture 122">
            <a:extLst>
              <a:ext uri="{FF2B5EF4-FFF2-40B4-BE49-F238E27FC236}">
                <a16:creationId xmlns:a16="http://schemas.microsoft.com/office/drawing/2014/main" id="{C6BCE33D-2756-69F3-3B63-B35B844ABDF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991350" y="3048306"/>
            <a:ext cx="1823026" cy="3104444"/>
          </a:xfrm>
          <a:prstGeom prst="rect">
            <a:avLst/>
          </a:prstGeom>
        </p:spPr>
      </p:pic>
      <p:sp>
        <p:nvSpPr>
          <p:cNvPr id="125" name="Rectangle: Rounded Corners 124">
            <a:extLst>
              <a:ext uri="{FF2B5EF4-FFF2-40B4-BE49-F238E27FC236}">
                <a16:creationId xmlns:a16="http://schemas.microsoft.com/office/drawing/2014/main" id="{0D690643-F141-14FB-CDF1-644EA8E6E263}"/>
              </a:ext>
              <a:ext uri="{C183D7F6-B498-43B3-948B-1728B52AA6E4}">
                <adec:decorative xmlns:adec="http://schemas.microsoft.com/office/drawing/2017/decorative" val="1"/>
              </a:ext>
            </a:extLst>
          </p:cNvPr>
          <p:cNvSpPr/>
          <p:nvPr/>
        </p:nvSpPr>
        <p:spPr bwMode="auto">
          <a:xfrm>
            <a:off x="7021231" y="5460206"/>
            <a:ext cx="1732241" cy="185738"/>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120" name="Picture 119">
            <a:extLst>
              <a:ext uri="{FF2B5EF4-FFF2-40B4-BE49-F238E27FC236}">
                <a16:creationId xmlns:a16="http://schemas.microsoft.com/office/drawing/2014/main" id="{42A5E793-63B5-C0A8-96DC-433E5C328AD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50134" y="3279403"/>
            <a:ext cx="498628" cy="251831"/>
          </a:xfrm>
          <a:prstGeom prst="rect">
            <a:avLst/>
          </a:prstGeom>
        </p:spPr>
      </p:pic>
      <p:sp>
        <p:nvSpPr>
          <p:cNvPr id="132" name="Freeform: Shape 131">
            <a:extLst>
              <a:ext uri="{FF2B5EF4-FFF2-40B4-BE49-F238E27FC236}">
                <a16:creationId xmlns:a16="http://schemas.microsoft.com/office/drawing/2014/main" id="{D5233BF9-300B-E7BF-ED35-784E517DA010}"/>
              </a:ext>
              <a:ext uri="{C183D7F6-B498-43B3-948B-1728B52AA6E4}">
                <adec:decorative xmlns:adec="http://schemas.microsoft.com/office/drawing/2017/decorative" val="1"/>
              </a:ext>
            </a:extLst>
          </p:cNvPr>
          <p:cNvSpPr/>
          <p:nvPr/>
        </p:nvSpPr>
        <p:spPr bwMode="auto">
          <a:xfrm>
            <a:off x="1695450" y="4692650"/>
            <a:ext cx="5327650" cy="895350"/>
          </a:xfrm>
          <a:custGeom>
            <a:avLst/>
            <a:gdLst>
              <a:gd name="connsiteX0" fmla="*/ 0 w 5327650"/>
              <a:gd name="connsiteY0" fmla="*/ 0 h 895350"/>
              <a:gd name="connsiteX1" fmla="*/ 4756150 w 5327650"/>
              <a:gd name="connsiteY1" fmla="*/ 0 h 895350"/>
              <a:gd name="connsiteX2" fmla="*/ 4756150 w 5327650"/>
              <a:gd name="connsiteY2" fmla="*/ 895350 h 895350"/>
              <a:gd name="connsiteX3" fmla="*/ 4832350 w 5327650"/>
              <a:gd name="connsiteY3" fmla="*/ 895350 h 895350"/>
              <a:gd name="connsiteX4" fmla="*/ 5327650 w 5327650"/>
              <a:gd name="connsiteY4" fmla="*/ 895350 h 895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7650" h="895350">
                <a:moveTo>
                  <a:pt x="0" y="0"/>
                </a:moveTo>
                <a:lnTo>
                  <a:pt x="4756150" y="0"/>
                </a:lnTo>
                <a:lnTo>
                  <a:pt x="4756150" y="895350"/>
                </a:lnTo>
                <a:lnTo>
                  <a:pt x="4832350" y="895350"/>
                </a:lnTo>
                <a:lnTo>
                  <a:pt x="5327650" y="8953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cxnSp>
        <p:nvCxnSpPr>
          <p:cNvPr id="30" name="Straight Connector 29">
            <a:extLst>
              <a:ext uri="{FF2B5EF4-FFF2-40B4-BE49-F238E27FC236}">
                <a16:creationId xmlns:a16="http://schemas.microsoft.com/office/drawing/2014/main" id="{C4222D50-CDA6-5D28-2F1F-F463DC00A6B3}"/>
              </a:ext>
              <a:ext uri="{C183D7F6-B498-43B3-948B-1728B52AA6E4}">
                <adec:decorative xmlns:adec="http://schemas.microsoft.com/office/drawing/2017/decorative" val="1"/>
              </a:ext>
            </a:extLst>
          </p:cNvPr>
          <p:cNvCxnSpPr>
            <a:cxnSpLocks/>
          </p:cNvCxnSpPr>
          <p:nvPr/>
        </p:nvCxnSpPr>
        <p:spPr>
          <a:xfrm>
            <a:off x="1677056" y="3543278"/>
            <a:ext cx="5339694"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127" name="Rectangle: Rounded Corners 126">
            <a:extLst>
              <a:ext uri="{FF2B5EF4-FFF2-40B4-BE49-F238E27FC236}">
                <a16:creationId xmlns:a16="http://schemas.microsoft.com/office/drawing/2014/main" id="{176E02A2-BEA0-99DE-2D47-712A9CF85F90}"/>
              </a:ext>
              <a:ext uri="{C183D7F6-B498-43B3-948B-1728B52AA6E4}">
                <adec:decorative xmlns:adec="http://schemas.microsoft.com/office/drawing/2017/decorative" val="1"/>
              </a:ext>
            </a:extLst>
          </p:cNvPr>
          <p:cNvSpPr/>
          <p:nvPr/>
        </p:nvSpPr>
        <p:spPr bwMode="auto">
          <a:xfrm>
            <a:off x="7021234" y="3495675"/>
            <a:ext cx="1732241" cy="1628775"/>
          </a:xfrm>
          <a:prstGeom prst="roundRect">
            <a:avLst>
              <a:gd name="adj" fmla="val 3021"/>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3" name="Freeform: Shape 42">
            <a:extLst>
              <a:ext uri="{FF2B5EF4-FFF2-40B4-BE49-F238E27FC236}">
                <a16:creationId xmlns:a16="http://schemas.microsoft.com/office/drawing/2014/main" id="{142DB97E-B1D9-E454-26CF-82076968B0F6}"/>
              </a:ext>
              <a:ext uri="{C183D7F6-B498-43B3-948B-1728B52AA6E4}">
                <adec:decorative xmlns:adec="http://schemas.microsoft.com/office/drawing/2017/decorative" val="1"/>
              </a:ext>
            </a:extLst>
          </p:cNvPr>
          <p:cNvSpPr/>
          <p:nvPr/>
        </p:nvSpPr>
        <p:spPr bwMode="auto">
          <a:xfrm rot="5400000">
            <a:off x="6779894" y="2494283"/>
            <a:ext cx="4765669" cy="818515"/>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26" name="Rectangle: Rounded Corners 125">
            <a:extLst>
              <a:ext uri="{FF2B5EF4-FFF2-40B4-BE49-F238E27FC236}">
                <a16:creationId xmlns:a16="http://schemas.microsoft.com/office/drawing/2014/main" id="{D2C2A684-77F2-639F-C270-A2B96AD3FB5D}"/>
              </a:ext>
              <a:ext uri="{C183D7F6-B498-43B3-948B-1728B52AA6E4}">
                <adec:decorative xmlns:adec="http://schemas.microsoft.com/office/drawing/2017/decorative" val="1"/>
              </a:ext>
            </a:extLst>
          </p:cNvPr>
          <p:cNvSpPr/>
          <p:nvPr/>
        </p:nvSpPr>
        <p:spPr bwMode="auto">
          <a:xfrm>
            <a:off x="7021231" y="5177247"/>
            <a:ext cx="1732241" cy="193841"/>
          </a:xfrm>
          <a:prstGeom prst="roundRect">
            <a:avLst>
              <a:gd name="adj" fmla="val 18305"/>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50" name="Rectangle: Rounded Corners 149">
            <a:extLst>
              <a:ext uri="{FF2B5EF4-FFF2-40B4-BE49-F238E27FC236}">
                <a16:creationId xmlns:a16="http://schemas.microsoft.com/office/drawing/2014/main" id="{475E3D64-647D-441F-A051-A3B9C8C1CACA}"/>
              </a:ext>
              <a:ext uri="{C183D7F6-B498-43B3-948B-1728B52AA6E4}">
                <adec:decorative xmlns:adec="http://schemas.microsoft.com/office/drawing/2017/decorative" val="1"/>
              </a:ext>
            </a:extLst>
          </p:cNvPr>
          <p:cNvSpPr/>
          <p:nvPr/>
        </p:nvSpPr>
        <p:spPr bwMode="auto">
          <a:xfrm>
            <a:off x="9276581" y="31512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2" name="Rectangle: Rounded Corners 151">
            <a:extLst>
              <a:ext uri="{FF2B5EF4-FFF2-40B4-BE49-F238E27FC236}">
                <a16:creationId xmlns:a16="http://schemas.microsoft.com/office/drawing/2014/main" id="{6D53A6B0-E0FA-82DB-89C2-896D62DE7F9E}"/>
              </a:ext>
              <a:ext uri="{C183D7F6-B498-43B3-948B-1728B52AA6E4}">
                <adec:decorative xmlns:adec="http://schemas.microsoft.com/office/drawing/2017/decorative" val="1"/>
              </a:ext>
            </a:extLst>
          </p:cNvPr>
          <p:cNvSpPr/>
          <p:nvPr/>
        </p:nvSpPr>
        <p:spPr bwMode="auto">
          <a:xfrm>
            <a:off x="9558843" y="31512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53" name="Rectangle: Rounded Corners 26">
            <a:extLst>
              <a:ext uri="{FF2B5EF4-FFF2-40B4-BE49-F238E27FC236}">
                <a16:creationId xmlns:a16="http://schemas.microsoft.com/office/drawing/2014/main" id="{29B12BCD-6A70-A729-1E5D-30F54C7674E4}"/>
              </a:ext>
            </a:extLst>
          </p:cNvPr>
          <p:cNvSpPr/>
          <p:nvPr/>
        </p:nvSpPr>
        <p:spPr bwMode="auto">
          <a:xfrm>
            <a:off x="9689307" y="31838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I like something</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Provide positive feedback to your admin and Microsoft </a:t>
            </a:r>
          </a:p>
        </p:txBody>
      </p:sp>
      <p:sp>
        <p:nvSpPr>
          <p:cNvPr id="155" name="Rectangle: Rounded Corners 154">
            <a:extLst>
              <a:ext uri="{FF2B5EF4-FFF2-40B4-BE49-F238E27FC236}">
                <a16:creationId xmlns:a16="http://schemas.microsoft.com/office/drawing/2014/main" id="{05F68FF6-8B5A-15A6-E337-915D247722D1}"/>
              </a:ext>
              <a:ext uri="{C183D7F6-B498-43B3-948B-1728B52AA6E4}">
                <adec:decorative xmlns:adec="http://schemas.microsoft.com/office/drawing/2017/decorative" val="1"/>
              </a:ext>
            </a:extLst>
          </p:cNvPr>
          <p:cNvSpPr/>
          <p:nvPr/>
        </p:nvSpPr>
        <p:spPr bwMode="auto">
          <a:xfrm>
            <a:off x="9276581" y="39132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7" name="Rectangle: Rounded Corners 156">
            <a:extLst>
              <a:ext uri="{FF2B5EF4-FFF2-40B4-BE49-F238E27FC236}">
                <a16:creationId xmlns:a16="http://schemas.microsoft.com/office/drawing/2014/main" id="{CC542839-3884-27B4-8465-EEA51F306598}"/>
              </a:ext>
              <a:ext uri="{C183D7F6-B498-43B3-948B-1728B52AA6E4}">
                <adec:decorative xmlns:adec="http://schemas.microsoft.com/office/drawing/2017/decorative" val="1"/>
              </a:ext>
            </a:extLst>
          </p:cNvPr>
          <p:cNvSpPr/>
          <p:nvPr/>
        </p:nvSpPr>
        <p:spPr bwMode="auto">
          <a:xfrm>
            <a:off x="9558843" y="39132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58" name="Rectangle: Rounded Corners 26">
            <a:extLst>
              <a:ext uri="{FF2B5EF4-FFF2-40B4-BE49-F238E27FC236}">
                <a16:creationId xmlns:a16="http://schemas.microsoft.com/office/drawing/2014/main" id="{998027F3-BBD1-55E8-07AB-2ACB32E0F64B}"/>
              </a:ext>
            </a:extLst>
          </p:cNvPr>
          <p:cNvSpPr/>
          <p:nvPr/>
        </p:nvSpPr>
        <p:spPr bwMode="auto">
          <a:xfrm>
            <a:off x="9689307" y="39458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I don’t like something</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Provide positive feedback to your admin and Microsoft </a:t>
            </a:r>
          </a:p>
        </p:txBody>
      </p:sp>
      <p:grpSp>
        <p:nvGrpSpPr>
          <p:cNvPr id="181" name="Group 180">
            <a:extLst>
              <a:ext uri="{FF2B5EF4-FFF2-40B4-BE49-F238E27FC236}">
                <a16:creationId xmlns:a16="http://schemas.microsoft.com/office/drawing/2014/main" id="{825E1720-208D-9A0B-6469-CE3187E6760C}"/>
              </a:ext>
              <a:ext uri="{C183D7F6-B498-43B3-948B-1728B52AA6E4}">
                <adec:decorative xmlns:adec="http://schemas.microsoft.com/office/drawing/2017/decorative" val="1"/>
              </a:ext>
            </a:extLst>
          </p:cNvPr>
          <p:cNvGrpSpPr/>
          <p:nvPr/>
        </p:nvGrpSpPr>
        <p:grpSpPr>
          <a:xfrm>
            <a:off x="9276581" y="4656157"/>
            <a:ext cx="231750" cy="219122"/>
            <a:chOff x="9276581" y="2319482"/>
            <a:chExt cx="231750" cy="219122"/>
          </a:xfrm>
        </p:grpSpPr>
        <p:sp>
          <p:nvSpPr>
            <p:cNvPr id="182" name="Rectangle: Rounded Corners 181">
              <a:extLst>
                <a:ext uri="{FF2B5EF4-FFF2-40B4-BE49-F238E27FC236}">
                  <a16:creationId xmlns:a16="http://schemas.microsoft.com/office/drawing/2014/main" id="{0FDE5486-7A89-4EFA-006F-DC5C6C732185}"/>
                </a:ext>
              </a:extLst>
            </p:cNvPr>
            <p:cNvSpPr/>
            <p:nvPr/>
          </p:nvSpPr>
          <p:spPr bwMode="auto">
            <a:xfrm>
              <a:off x="9276581" y="23194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83" name="Picture 182">
              <a:extLst>
                <a:ext uri="{FF2B5EF4-FFF2-40B4-BE49-F238E27FC236}">
                  <a16:creationId xmlns:a16="http://schemas.microsoft.com/office/drawing/2014/main" id="{E059E84E-813D-0561-7297-616F959A44D7}"/>
                </a:ext>
              </a:extLst>
            </p:cNvPr>
            <p:cNvPicPr>
              <a:picLocks noChangeAspect="1"/>
            </p:cNvPicPr>
            <p:nvPr/>
          </p:nvPicPr>
          <p:blipFill>
            <a:blip r:embed="rId6"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303" y="2374275"/>
              <a:ext cx="164306" cy="109536"/>
            </a:xfrm>
            <a:prstGeom prst="rect">
              <a:avLst/>
            </a:prstGeom>
          </p:spPr>
        </p:pic>
      </p:grpSp>
      <p:sp>
        <p:nvSpPr>
          <p:cNvPr id="162" name="Rectangle: Rounded Corners 161">
            <a:extLst>
              <a:ext uri="{FF2B5EF4-FFF2-40B4-BE49-F238E27FC236}">
                <a16:creationId xmlns:a16="http://schemas.microsoft.com/office/drawing/2014/main" id="{E4A9B193-D00A-106E-DAE6-D0993F324C49}"/>
              </a:ext>
              <a:ext uri="{C183D7F6-B498-43B3-948B-1728B52AA6E4}">
                <adec:decorative xmlns:adec="http://schemas.microsoft.com/office/drawing/2017/decorative" val="1"/>
              </a:ext>
            </a:extLst>
          </p:cNvPr>
          <p:cNvSpPr/>
          <p:nvPr/>
        </p:nvSpPr>
        <p:spPr bwMode="auto">
          <a:xfrm>
            <a:off x="9558843" y="465615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63" name="Rectangle: Rounded Corners 26">
            <a:extLst>
              <a:ext uri="{FF2B5EF4-FFF2-40B4-BE49-F238E27FC236}">
                <a16:creationId xmlns:a16="http://schemas.microsoft.com/office/drawing/2014/main" id="{0ACB9316-9AC4-7D23-B747-D4B37A10C1DF}"/>
              </a:ext>
            </a:extLst>
          </p:cNvPr>
          <p:cNvSpPr/>
          <p:nvPr/>
        </p:nvSpPr>
        <p:spPr bwMode="auto">
          <a:xfrm>
            <a:off x="9689307" y="4688774"/>
            <a:ext cx="1910556" cy="769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More options</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Options to copy the response to a new document, have the response read aloud, or schedule the prompt for later</a:t>
            </a:r>
          </a:p>
        </p:txBody>
      </p:sp>
      <p:sp>
        <p:nvSpPr>
          <p:cNvPr id="167" name="Rectangle: Rounded Corners 166">
            <a:extLst>
              <a:ext uri="{FF2B5EF4-FFF2-40B4-BE49-F238E27FC236}">
                <a16:creationId xmlns:a16="http://schemas.microsoft.com/office/drawing/2014/main" id="{AE924EFB-5523-05F2-84BB-9D2F85B64888}"/>
              </a:ext>
              <a:ext uri="{C183D7F6-B498-43B3-948B-1728B52AA6E4}">
                <adec:decorative xmlns:adec="http://schemas.microsoft.com/office/drawing/2017/decorative" val="1"/>
              </a:ext>
            </a:extLst>
          </p:cNvPr>
          <p:cNvSpPr/>
          <p:nvPr/>
        </p:nvSpPr>
        <p:spPr bwMode="auto">
          <a:xfrm>
            <a:off x="9558843" y="566898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68" name="Rectangle: Rounded Corners 26">
            <a:extLst>
              <a:ext uri="{FF2B5EF4-FFF2-40B4-BE49-F238E27FC236}">
                <a16:creationId xmlns:a16="http://schemas.microsoft.com/office/drawing/2014/main" id="{F6C6F39E-C157-7752-7378-360A8FE87CBD}"/>
              </a:ext>
            </a:extLst>
          </p:cNvPr>
          <p:cNvSpPr/>
          <p:nvPr/>
        </p:nvSpPr>
        <p:spPr bwMode="auto">
          <a:xfrm>
            <a:off x="9689307" y="5679374"/>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Prompt Box</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Continue your chat here</a:t>
            </a:r>
          </a:p>
        </p:txBody>
      </p:sp>
      <p:cxnSp>
        <p:nvCxnSpPr>
          <p:cNvPr id="170" name="Straight Connector 169">
            <a:extLst>
              <a:ext uri="{FF2B5EF4-FFF2-40B4-BE49-F238E27FC236}">
                <a16:creationId xmlns:a16="http://schemas.microsoft.com/office/drawing/2014/main" id="{0F98F1BC-EEC7-038E-48AA-E4A1E5AB1A9A}"/>
              </a:ext>
              <a:ext uri="{C183D7F6-B498-43B3-948B-1728B52AA6E4}">
                <adec:decorative xmlns:adec="http://schemas.microsoft.com/office/drawing/2017/decorative" val="1"/>
              </a:ext>
            </a:extLst>
          </p:cNvPr>
          <p:cNvCxnSpPr>
            <a:cxnSpLocks/>
          </p:cNvCxnSpPr>
          <p:nvPr/>
        </p:nvCxnSpPr>
        <p:spPr>
          <a:xfrm>
            <a:off x="8753471" y="5778543"/>
            <a:ext cx="805372"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124" name="Rectangle: Rounded Corners 123">
            <a:extLst>
              <a:ext uri="{FF2B5EF4-FFF2-40B4-BE49-F238E27FC236}">
                <a16:creationId xmlns:a16="http://schemas.microsoft.com/office/drawing/2014/main" id="{1D4A183A-4A3A-F9C3-3D1A-3002B0D3CB75}"/>
              </a:ext>
              <a:ext uri="{C183D7F6-B498-43B3-948B-1728B52AA6E4}">
                <adec:decorative xmlns:adec="http://schemas.microsoft.com/office/drawing/2017/decorative" val="1"/>
              </a:ext>
            </a:extLst>
          </p:cNvPr>
          <p:cNvSpPr/>
          <p:nvPr/>
        </p:nvSpPr>
        <p:spPr bwMode="auto">
          <a:xfrm>
            <a:off x="7021231" y="5704725"/>
            <a:ext cx="1732241" cy="147637"/>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195" name="Group 194">
            <a:extLst>
              <a:ext uri="{FF2B5EF4-FFF2-40B4-BE49-F238E27FC236}">
                <a16:creationId xmlns:a16="http://schemas.microsoft.com/office/drawing/2014/main" id="{2BF053A2-5C7B-00A2-809D-DE48D155D594}"/>
              </a:ext>
              <a:ext uri="{C183D7F6-B498-43B3-948B-1728B52AA6E4}">
                <adec:decorative xmlns:adec="http://schemas.microsoft.com/office/drawing/2017/decorative" val="1"/>
              </a:ext>
            </a:extLst>
          </p:cNvPr>
          <p:cNvGrpSpPr/>
          <p:nvPr/>
        </p:nvGrpSpPr>
        <p:grpSpPr>
          <a:xfrm>
            <a:off x="9276581" y="522307"/>
            <a:ext cx="2323282" cy="494282"/>
            <a:chOff x="9276581" y="522307"/>
            <a:chExt cx="2323282" cy="494282"/>
          </a:xfrm>
        </p:grpSpPr>
        <p:sp>
          <p:nvSpPr>
            <p:cNvPr id="137" name="Rectangle: Rounded Corners 26">
              <a:extLst>
                <a:ext uri="{FF2B5EF4-FFF2-40B4-BE49-F238E27FC236}">
                  <a16:creationId xmlns:a16="http://schemas.microsoft.com/office/drawing/2014/main" id="{3841342D-001D-B049-BEDE-76FFF99FEF4C}"/>
                </a:ext>
              </a:extLst>
            </p:cNvPr>
            <p:cNvSpPr/>
            <p:nvPr/>
          </p:nvSpPr>
          <p:spPr bwMode="auto">
            <a:xfrm>
              <a:off x="9689307" y="5549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Add to doc</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Insert the response into your document</a:t>
              </a:r>
            </a:p>
          </p:txBody>
        </p:sp>
        <p:grpSp>
          <p:nvGrpSpPr>
            <p:cNvPr id="194" name="Group 193">
              <a:extLst>
                <a:ext uri="{FF2B5EF4-FFF2-40B4-BE49-F238E27FC236}">
                  <a16:creationId xmlns:a16="http://schemas.microsoft.com/office/drawing/2014/main" id="{1F6A4B9C-73BF-2E33-7128-01AB555FAEDB}"/>
                </a:ext>
              </a:extLst>
            </p:cNvPr>
            <p:cNvGrpSpPr/>
            <p:nvPr/>
          </p:nvGrpSpPr>
          <p:grpSpPr>
            <a:xfrm>
              <a:off x="9276581" y="522307"/>
              <a:ext cx="309694" cy="219122"/>
              <a:chOff x="9276581" y="522307"/>
              <a:chExt cx="309694" cy="219122"/>
            </a:xfrm>
          </p:grpSpPr>
          <p:sp>
            <p:nvSpPr>
              <p:cNvPr id="136" name="Rectangle: Rounded Corners 135">
                <a:extLst>
                  <a:ext uri="{FF2B5EF4-FFF2-40B4-BE49-F238E27FC236}">
                    <a16:creationId xmlns:a16="http://schemas.microsoft.com/office/drawing/2014/main" id="{C66C7D67-4DFE-4D63-57E8-E228F3988190}"/>
                  </a:ext>
                </a:extLst>
              </p:cNvPr>
              <p:cNvSpPr/>
              <p:nvPr/>
            </p:nvSpPr>
            <p:spPr bwMode="auto">
              <a:xfrm>
                <a:off x="9558843" y="5223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193" name="Group 192">
                <a:extLst>
                  <a:ext uri="{FF2B5EF4-FFF2-40B4-BE49-F238E27FC236}">
                    <a16:creationId xmlns:a16="http://schemas.microsoft.com/office/drawing/2014/main" id="{9F29DF8A-75AA-75B2-48D2-0C2347701790}"/>
                  </a:ext>
                </a:extLst>
              </p:cNvPr>
              <p:cNvGrpSpPr/>
              <p:nvPr/>
            </p:nvGrpSpPr>
            <p:grpSpPr>
              <a:xfrm>
                <a:off x="9276581" y="522307"/>
                <a:ext cx="231750" cy="219122"/>
                <a:chOff x="9276581" y="522307"/>
                <a:chExt cx="231750" cy="219122"/>
              </a:xfrm>
            </p:grpSpPr>
            <p:sp>
              <p:nvSpPr>
                <p:cNvPr id="134" name="Rectangle: Rounded Corners 133">
                  <a:extLst>
                    <a:ext uri="{FF2B5EF4-FFF2-40B4-BE49-F238E27FC236}">
                      <a16:creationId xmlns:a16="http://schemas.microsoft.com/office/drawing/2014/main" id="{6C1C28ED-BD64-4CF3-6F3A-0B53DD1EA3BA}"/>
                    </a:ext>
                  </a:extLst>
                </p:cNvPr>
                <p:cNvSpPr/>
                <p:nvPr/>
              </p:nvSpPr>
              <p:spPr bwMode="auto">
                <a:xfrm>
                  <a:off x="9276581" y="5223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76" name="Picture 175">
                  <a:extLst>
                    <a:ext uri="{FF2B5EF4-FFF2-40B4-BE49-F238E27FC236}">
                      <a16:creationId xmlns:a16="http://schemas.microsoft.com/office/drawing/2014/main" id="{69801DDD-68F9-D376-F642-3E685A53EB86}"/>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9323215" y="562628"/>
                  <a:ext cx="138482" cy="138480"/>
                </a:xfrm>
                <a:prstGeom prst="rect">
                  <a:avLst/>
                </a:prstGeom>
              </p:spPr>
            </p:pic>
          </p:grpSp>
        </p:grpSp>
      </p:grpSp>
      <p:grpSp>
        <p:nvGrpSpPr>
          <p:cNvPr id="192" name="Group 191">
            <a:extLst>
              <a:ext uri="{FF2B5EF4-FFF2-40B4-BE49-F238E27FC236}">
                <a16:creationId xmlns:a16="http://schemas.microsoft.com/office/drawing/2014/main" id="{BC2A394A-09CD-B0A0-8704-465C8A9257C5}"/>
              </a:ext>
              <a:ext uri="{C183D7F6-B498-43B3-948B-1728B52AA6E4}">
                <adec:decorative xmlns:adec="http://schemas.microsoft.com/office/drawing/2017/decorative" val="1"/>
              </a:ext>
            </a:extLst>
          </p:cNvPr>
          <p:cNvGrpSpPr/>
          <p:nvPr/>
        </p:nvGrpSpPr>
        <p:grpSpPr>
          <a:xfrm>
            <a:off x="9276581" y="1198582"/>
            <a:ext cx="2323282" cy="648170"/>
            <a:chOff x="9276581" y="1198582"/>
            <a:chExt cx="2323282" cy="648170"/>
          </a:xfrm>
        </p:grpSpPr>
        <p:sp>
          <p:nvSpPr>
            <p:cNvPr id="143" name="Rectangle: Rounded Corners 26">
              <a:extLst>
                <a:ext uri="{FF2B5EF4-FFF2-40B4-BE49-F238E27FC236}">
                  <a16:creationId xmlns:a16="http://schemas.microsoft.com/office/drawing/2014/main" id="{60AD476E-9AAE-5A72-1974-71B208DC05F6}"/>
                </a:ext>
              </a:extLst>
            </p:cNvPr>
            <p:cNvSpPr/>
            <p:nvPr/>
          </p:nvSpPr>
          <p:spPr bwMode="auto">
            <a:xfrm>
              <a:off x="9689307" y="1231199"/>
              <a:ext cx="1910556"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Copy response</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Copy the response to the clipboard to paste in another location</a:t>
              </a:r>
            </a:p>
          </p:txBody>
        </p:sp>
        <p:grpSp>
          <p:nvGrpSpPr>
            <p:cNvPr id="191" name="Group 190">
              <a:extLst>
                <a:ext uri="{FF2B5EF4-FFF2-40B4-BE49-F238E27FC236}">
                  <a16:creationId xmlns:a16="http://schemas.microsoft.com/office/drawing/2014/main" id="{B62C1E29-4C92-DF22-1600-A2B65D3441DE}"/>
                </a:ext>
              </a:extLst>
            </p:cNvPr>
            <p:cNvGrpSpPr/>
            <p:nvPr/>
          </p:nvGrpSpPr>
          <p:grpSpPr>
            <a:xfrm>
              <a:off x="9276581" y="1198582"/>
              <a:ext cx="309694" cy="219122"/>
              <a:chOff x="9276581" y="1198582"/>
              <a:chExt cx="309694" cy="219122"/>
            </a:xfrm>
          </p:grpSpPr>
          <p:sp>
            <p:nvSpPr>
              <p:cNvPr id="142" name="Rectangle: Rounded Corners 141">
                <a:extLst>
                  <a:ext uri="{FF2B5EF4-FFF2-40B4-BE49-F238E27FC236}">
                    <a16:creationId xmlns:a16="http://schemas.microsoft.com/office/drawing/2014/main" id="{69E2CA62-66B4-FE39-01A5-3F320391A6FE}"/>
                  </a:ext>
                </a:extLst>
              </p:cNvPr>
              <p:cNvSpPr/>
              <p:nvPr/>
            </p:nvSpPr>
            <p:spPr bwMode="auto">
              <a:xfrm>
                <a:off x="9558843" y="119858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190" name="Group 189">
                <a:extLst>
                  <a:ext uri="{FF2B5EF4-FFF2-40B4-BE49-F238E27FC236}">
                    <a16:creationId xmlns:a16="http://schemas.microsoft.com/office/drawing/2014/main" id="{7BD4AE6F-E85F-4F82-8AF8-AB1D2B97A3CC}"/>
                  </a:ext>
                </a:extLst>
              </p:cNvPr>
              <p:cNvGrpSpPr/>
              <p:nvPr/>
            </p:nvGrpSpPr>
            <p:grpSpPr>
              <a:xfrm>
                <a:off x="9276581" y="1198582"/>
                <a:ext cx="231750" cy="219122"/>
                <a:chOff x="9276581" y="1198582"/>
                <a:chExt cx="231750" cy="219122"/>
              </a:xfrm>
            </p:grpSpPr>
            <p:sp>
              <p:nvSpPr>
                <p:cNvPr id="140" name="Rectangle: Rounded Corners 139">
                  <a:extLst>
                    <a:ext uri="{FF2B5EF4-FFF2-40B4-BE49-F238E27FC236}">
                      <a16:creationId xmlns:a16="http://schemas.microsoft.com/office/drawing/2014/main" id="{4642671D-3EFD-A92B-3D8E-4C86E56A509E}"/>
                    </a:ext>
                  </a:extLst>
                </p:cNvPr>
                <p:cNvSpPr/>
                <p:nvPr/>
              </p:nvSpPr>
              <p:spPr bwMode="auto">
                <a:xfrm>
                  <a:off x="9276581" y="11985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77" name="Picture 176">
                  <a:extLst>
                    <a:ext uri="{FF2B5EF4-FFF2-40B4-BE49-F238E27FC236}">
                      <a16:creationId xmlns:a16="http://schemas.microsoft.com/office/drawing/2014/main" id="{2C43FA43-604C-2334-E75B-64D14573D829}"/>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9336038" y="1239198"/>
                  <a:ext cx="112836" cy="137890"/>
                </a:xfrm>
                <a:prstGeom prst="rect">
                  <a:avLst/>
                </a:prstGeom>
              </p:spPr>
            </p:pic>
          </p:grpSp>
        </p:grpSp>
      </p:grpSp>
      <p:grpSp>
        <p:nvGrpSpPr>
          <p:cNvPr id="189" name="Group 188">
            <a:extLst>
              <a:ext uri="{FF2B5EF4-FFF2-40B4-BE49-F238E27FC236}">
                <a16:creationId xmlns:a16="http://schemas.microsoft.com/office/drawing/2014/main" id="{9173ACBF-59A0-D4A1-A03D-D5B7FE4A5FFF}"/>
              </a:ext>
              <a:ext uri="{C183D7F6-B498-43B3-948B-1728B52AA6E4}">
                <adec:decorative xmlns:adec="http://schemas.microsoft.com/office/drawing/2017/decorative" val="1"/>
              </a:ext>
            </a:extLst>
          </p:cNvPr>
          <p:cNvGrpSpPr/>
          <p:nvPr/>
        </p:nvGrpSpPr>
        <p:grpSpPr>
          <a:xfrm>
            <a:off x="9276581" y="2055832"/>
            <a:ext cx="2323282" cy="955947"/>
            <a:chOff x="9276581" y="2055832"/>
            <a:chExt cx="2323282" cy="955947"/>
          </a:xfrm>
        </p:grpSpPr>
        <p:sp>
          <p:nvSpPr>
            <p:cNvPr id="148" name="Rectangle: Rounded Corners 26">
              <a:extLst>
                <a:ext uri="{FF2B5EF4-FFF2-40B4-BE49-F238E27FC236}">
                  <a16:creationId xmlns:a16="http://schemas.microsoft.com/office/drawing/2014/main" id="{B62388A5-307B-2CEB-ED93-C678191CCEAF}"/>
                </a:ext>
              </a:extLst>
            </p:cNvPr>
            <p:cNvSpPr/>
            <p:nvPr/>
          </p:nvSpPr>
          <p:spPr bwMode="auto">
            <a:xfrm>
              <a:off x="9689307" y="2088449"/>
              <a:ext cx="1910556" cy="9233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Share prompt and copy with response</a:t>
              </a:r>
              <a:b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Create a link for the prompt in Copilot Chat. Copies the prompt and response with the link to provide context</a:t>
              </a:r>
            </a:p>
          </p:txBody>
        </p:sp>
        <p:grpSp>
          <p:nvGrpSpPr>
            <p:cNvPr id="188" name="Group 187">
              <a:extLst>
                <a:ext uri="{FF2B5EF4-FFF2-40B4-BE49-F238E27FC236}">
                  <a16:creationId xmlns:a16="http://schemas.microsoft.com/office/drawing/2014/main" id="{72B8FCC0-70C5-4D46-251E-E9870110147C}"/>
                </a:ext>
              </a:extLst>
            </p:cNvPr>
            <p:cNvGrpSpPr/>
            <p:nvPr/>
          </p:nvGrpSpPr>
          <p:grpSpPr>
            <a:xfrm>
              <a:off x="9276581" y="2055832"/>
              <a:ext cx="309694" cy="219122"/>
              <a:chOff x="9276581" y="2055832"/>
              <a:chExt cx="309694" cy="219122"/>
            </a:xfrm>
          </p:grpSpPr>
          <p:sp>
            <p:nvSpPr>
              <p:cNvPr id="147" name="Rectangle: Rounded Corners 146">
                <a:extLst>
                  <a:ext uri="{FF2B5EF4-FFF2-40B4-BE49-F238E27FC236}">
                    <a16:creationId xmlns:a16="http://schemas.microsoft.com/office/drawing/2014/main" id="{3847E253-D588-C3B2-CF04-702FD456247A}"/>
                  </a:ext>
                </a:extLst>
              </p:cNvPr>
              <p:cNvSpPr/>
              <p:nvPr/>
            </p:nvSpPr>
            <p:spPr bwMode="auto">
              <a:xfrm>
                <a:off x="9558843" y="205583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nvGrpSpPr>
              <p:cNvPr id="187" name="Group 186">
                <a:extLst>
                  <a:ext uri="{FF2B5EF4-FFF2-40B4-BE49-F238E27FC236}">
                    <a16:creationId xmlns:a16="http://schemas.microsoft.com/office/drawing/2014/main" id="{A79B4230-B1BA-BF9F-64AD-B509827A824C}"/>
                  </a:ext>
                </a:extLst>
              </p:cNvPr>
              <p:cNvGrpSpPr/>
              <p:nvPr/>
            </p:nvGrpSpPr>
            <p:grpSpPr>
              <a:xfrm>
                <a:off x="9276581" y="2055832"/>
                <a:ext cx="231750" cy="219122"/>
                <a:chOff x="9276581" y="2055832"/>
                <a:chExt cx="231750" cy="219122"/>
              </a:xfrm>
            </p:grpSpPr>
            <p:sp>
              <p:nvSpPr>
                <p:cNvPr id="145" name="Rectangle: Rounded Corners 144">
                  <a:extLst>
                    <a:ext uri="{FF2B5EF4-FFF2-40B4-BE49-F238E27FC236}">
                      <a16:creationId xmlns:a16="http://schemas.microsoft.com/office/drawing/2014/main" id="{19306C08-3C10-9862-7AC5-95533AE31E3C}"/>
                    </a:ext>
                  </a:extLst>
                </p:cNvPr>
                <p:cNvSpPr/>
                <p:nvPr/>
              </p:nvSpPr>
              <p:spPr bwMode="auto">
                <a:xfrm>
                  <a:off x="9276581" y="205583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78" name="Picture 177">
                  <a:extLst>
                    <a:ext uri="{FF2B5EF4-FFF2-40B4-BE49-F238E27FC236}">
                      <a16:creationId xmlns:a16="http://schemas.microsoft.com/office/drawing/2014/main" id="{CA32FAB7-AF81-67CC-45A5-F9EC507D3D9D}"/>
                    </a:ext>
                  </a:extLst>
                </p:cNvPr>
                <p:cNvPicPr>
                  <a:picLocks noChangeAspect="1"/>
                </p:cNvPicPr>
                <p:nvPr/>
              </p:nvPicPr>
              <p:blipFill>
                <a:blip r:embed="rId9"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074" y="2079998"/>
                  <a:ext cx="164764" cy="170790"/>
                </a:xfrm>
                <a:prstGeom prst="rect">
                  <a:avLst/>
                </a:prstGeom>
              </p:spPr>
            </p:pic>
          </p:grpSp>
        </p:grpSp>
      </p:grpSp>
      <p:pic>
        <p:nvPicPr>
          <p:cNvPr id="185" name="Picture 184">
            <a:extLst>
              <a:ext uri="{FF2B5EF4-FFF2-40B4-BE49-F238E27FC236}">
                <a16:creationId xmlns:a16="http://schemas.microsoft.com/office/drawing/2014/main" id="{5BA2FD9D-EB8C-BF24-3EC6-BE21F2CA9597}"/>
              </a:ext>
              <a:ext uri="{C183D7F6-B498-43B3-948B-1728B52AA6E4}">
                <adec:decorative xmlns:adec="http://schemas.microsoft.com/office/drawing/2017/decorative" val="1"/>
              </a:ext>
            </a:extLst>
          </p:cNvPr>
          <p:cNvPicPr>
            <a:picLocks noChangeAspect="1"/>
          </p:cNvPicPr>
          <p:nvPr/>
        </p:nvPicPr>
        <p:blipFill>
          <a:blip r:embed="rId10"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294426" y="3938588"/>
            <a:ext cx="196060" cy="168360"/>
          </a:xfrm>
          <a:prstGeom prst="rect">
            <a:avLst/>
          </a:prstGeom>
        </p:spPr>
      </p:pic>
      <p:pic>
        <p:nvPicPr>
          <p:cNvPr id="186" name="Picture 185">
            <a:extLst>
              <a:ext uri="{FF2B5EF4-FFF2-40B4-BE49-F238E27FC236}">
                <a16:creationId xmlns:a16="http://schemas.microsoft.com/office/drawing/2014/main" id="{2BA52244-128A-BA3E-F2C8-8F6C5B8BBF8F}"/>
              </a:ext>
              <a:ext uri="{C183D7F6-B498-43B3-948B-1728B52AA6E4}">
                <adec:decorative xmlns:adec="http://schemas.microsoft.com/office/drawing/2017/decorative" val="1"/>
              </a:ext>
            </a:extLst>
          </p:cNvPr>
          <p:cNvPicPr>
            <a:picLocks noChangeAspect="1"/>
          </p:cNvPicPr>
          <p:nvPr/>
        </p:nvPicPr>
        <p:blipFill>
          <a:blip r:embed="rId10"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rot="10800000" flipH="1">
            <a:off x="9294426" y="3176588"/>
            <a:ext cx="196060" cy="168360"/>
          </a:xfrm>
          <a:prstGeom prst="rect">
            <a:avLst/>
          </a:prstGeom>
        </p:spPr>
      </p:pic>
    </p:spTree>
    <p:extLst>
      <p:ext uri="{BB962C8B-B14F-4D97-AF65-F5344CB8AC3E}">
        <p14:creationId xmlns:p14="http://schemas.microsoft.com/office/powerpoint/2010/main" val="169757592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75F0F09-380D-CCD3-9DA6-1FE95B1BBD97}"/>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95015" y="1291771"/>
            <a:ext cx="10998901" cy="5057456"/>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0" name="Title 9">
            <a:extLst>
              <a:ext uri="{FF2B5EF4-FFF2-40B4-BE49-F238E27FC236}">
                <a16:creationId xmlns:a16="http://schemas.microsoft.com/office/drawing/2014/main" id="{3405B4BA-C33A-28EF-71B1-D9A2A4128F52}"/>
              </a:ext>
            </a:extLst>
          </p:cNvPr>
          <p:cNvSpPr>
            <a:spLocks noGrp="1"/>
          </p:cNvSpPr>
          <p:nvPr>
            <p:ph type="title"/>
          </p:nvPr>
        </p:nvSpPr>
        <p:spPr/>
        <p:txBody>
          <a:bodyPr/>
          <a:lstStyle/>
          <a:p>
            <a:r>
              <a:rPr lang="en-US"/>
              <a:t>My Chat pane doesn’t look like the picture</a:t>
            </a:r>
          </a:p>
        </p:txBody>
      </p:sp>
      <p:sp>
        <p:nvSpPr>
          <p:cNvPr id="16" name="TextBox 15">
            <a:extLst>
              <a:ext uri="{FF2B5EF4-FFF2-40B4-BE49-F238E27FC236}">
                <a16:creationId xmlns:a16="http://schemas.microsoft.com/office/drawing/2014/main" id="{65C73A59-3972-542F-B023-707D2AB4A57D}"/>
              </a:ext>
            </a:extLst>
          </p:cNvPr>
          <p:cNvSpPr txBox="1"/>
          <p:nvPr/>
        </p:nvSpPr>
        <p:spPr>
          <a:xfrm>
            <a:off x="753208" y="1421212"/>
            <a:ext cx="10682514" cy="553998"/>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UI Semibold"/>
                <a:ea typeface="+mn-ea"/>
                <a:cs typeface="+mn-cs"/>
              </a:rPr>
              <a:t>We are squeezing a lot of capabilities into a small space so you may notice the chat pane is highly dynamic depending on its width. Here is what you may experience</a:t>
            </a:r>
          </a:p>
        </p:txBody>
      </p:sp>
      <p:grpSp>
        <p:nvGrpSpPr>
          <p:cNvPr id="55" name="Group 54" descr="Full Copilot Chat UI">
            <a:extLst>
              <a:ext uri="{FF2B5EF4-FFF2-40B4-BE49-F238E27FC236}">
                <a16:creationId xmlns:a16="http://schemas.microsoft.com/office/drawing/2014/main" id="{9C752AA2-0C91-9DEE-49DC-915B0035320B}"/>
              </a:ext>
            </a:extLst>
          </p:cNvPr>
          <p:cNvGrpSpPr/>
          <p:nvPr/>
        </p:nvGrpSpPr>
        <p:grpSpPr>
          <a:xfrm>
            <a:off x="2639511" y="2508464"/>
            <a:ext cx="8800014" cy="442744"/>
            <a:chOff x="2639511" y="2252832"/>
            <a:chExt cx="8800014" cy="442744"/>
          </a:xfrm>
        </p:grpSpPr>
        <p:sp>
          <p:nvSpPr>
            <p:cNvPr id="18" name="Freeform: Shape 32">
              <a:extLst>
                <a:ext uri="{FF2B5EF4-FFF2-40B4-BE49-F238E27FC236}">
                  <a16:creationId xmlns:a16="http://schemas.microsoft.com/office/drawing/2014/main" id="{2142D80E-7051-A83E-0884-747125DFFDA0}"/>
                </a:ext>
                <a:ext uri="{C183D7F6-B498-43B3-948B-1728B52AA6E4}">
                  <adec:decorative xmlns:adec="http://schemas.microsoft.com/office/drawing/2017/decorative" val="1"/>
                </a:ext>
              </a:extLst>
            </p:cNvPr>
            <p:cNvSpPr>
              <a:spLocks/>
            </p:cNvSpPr>
            <p:nvPr/>
          </p:nvSpPr>
          <p:spPr bwMode="auto">
            <a:xfrm>
              <a:off x="2657475" y="22528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39" name="Picture 38">
              <a:extLst>
                <a:ext uri="{FF2B5EF4-FFF2-40B4-BE49-F238E27FC236}">
                  <a16:creationId xmlns:a16="http://schemas.microsoft.com/office/drawing/2014/main" id="{A99F021B-37A1-55FC-3053-4D687C1E8914}"/>
                </a:ext>
              </a:extLst>
            </p:cNvPr>
            <p:cNvPicPr>
              <a:picLocks noChangeAspect="1"/>
            </p:cNvPicPr>
            <p:nvPr/>
          </p:nvPicPr>
          <p:blipFill>
            <a:blip r:embed="rId5">
              <a:clrChange>
                <a:clrFrom>
                  <a:srgbClr val="FAFAFA"/>
                </a:clrFrom>
                <a:clrTo>
                  <a:srgbClr val="FAFAFA">
                    <a:alpha val="0"/>
                  </a:srgbClr>
                </a:clrTo>
              </a:clrChange>
            </a:blip>
            <a:stretch>
              <a:fillRect/>
            </a:stretch>
          </p:blipFill>
          <p:spPr>
            <a:xfrm>
              <a:off x="2639511" y="2271675"/>
              <a:ext cx="7213150" cy="405058"/>
            </a:xfrm>
            <a:prstGeom prst="rect">
              <a:avLst/>
            </a:prstGeom>
            <a:ln>
              <a:noFill/>
            </a:ln>
          </p:spPr>
        </p:pic>
      </p:grpSp>
      <p:grpSp>
        <p:nvGrpSpPr>
          <p:cNvPr id="54" name="Group 53" descr="Partial Copilot Chat UI">
            <a:extLst>
              <a:ext uri="{FF2B5EF4-FFF2-40B4-BE49-F238E27FC236}">
                <a16:creationId xmlns:a16="http://schemas.microsoft.com/office/drawing/2014/main" id="{B0D605C6-BC24-6EE6-0BC7-33BC866D8E7C}"/>
              </a:ext>
            </a:extLst>
          </p:cNvPr>
          <p:cNvGrpSpPr/>
          <p:nvPr/>
        </p:nvGrpSpPr>
        <p:grpSpPr>
          <a:xfrm>
            <a:off x="2639510" y="3318396"/>
            <a:ext cx="8800015" cy="442744"/>
            <a:chOff x="2639510" y="3052932"/>
            <a:chExt cx="8800015" cy="442744"/>
          </a:xfrm>
        </p:grpSpPr>
        <p:sp>
          <p:nvSpPr>
            <p:cNvPr id="20" name="Freeform: Shape 32">
              <a:extLst>
                <a:ext uri="{FF2B5EF4-FFF2-40B4-BE49-F238E27FC236}">
                  <a16:creationId xmlns:a16="http://schemas.microsoft.com/office/drawing/2014/main" id="{EEBEA943-6809-AC1F-CC01-0F0EB34B5A7F}"/>
                </a:ext>
                <a:ext uri="{C183D7F6-B498-43B3-948B-1728B52AA6E4}">
                  <adec:decorative xmlns:adec="http://schemas.microsoft.com/office/drawing/2017/decorative" val="1"/>
                </a:ext>
              </a:extLst>
            </p:cNvPr>
            <p:cNvSpPr>
              <a:spLocks/>
            </p:cNvSpPr>
            <p:nvPr/>
          </p:nvSpPr>
          <p:spPr bwMode="auto">
            <a:xfrm>
              <a:off x="2657475" y="30529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45" name="Picture 44">
              <a:extLst>
                <a:ext uri="{FF2B5EF4-FFF2-40B4-BE49-F238E27FC236}">
                  <a16:creationId xmlns:a16="http://schemas.microsoft.com/office/drawing/2014/main" id="{FE6CEC5C-D2D1-AAE0-3914-4A24F095C7A6}"/>
                </a:ext>
              </a:extLst>
            </p:cNvPr>
            <p:cNvPicPr>
              <a:picLocks noChangeAspect="1"/>
            </p:cNvPicPr>
            <p:nvPr/>
          </p:nvPicPr>
          <p:blipFill>
            <a:blip r:embed="rId6">
              <a:clrChange>
                <a:clrFrom>
                  <a:srgbClr val="FAFAFA"/>
                </a:clrFrom>
                <a:clrTo>
                  <a:srgbClr val="FAFAFA">
                    <a:alpha val="0"/>
                  </a:srgbClr>
                </a:clrTo>
              </a:clrChange>
            </a:blip>
            <a:stretch>
              <a:fillRect/>
            </a:stretch>
          </p:blipFill>
          <p:spPr>
            <a:xfrm>
              <a:off x="2639510" y="3063144"/>
              <a:ext cx="6453054" cy="422320"/>
            </a:xfrm>
            <a:prstGeom prst="rect">
              <a:avLst/>
            </a:prstGeom>
            <a:ln>
              <a:noFill/>
            </a:ln>
          </p:spPr>
        </p:pic>
      </p:grpSp>
      <p:grpSp>
        <p:nvGrpSpPr>
          <p:cNvPr id="53" name="Group 52" descr="Partial Copilot Chat UI">
            <a:extLst>
              <a:ext uri="{FF2B5EF4-FFF2-40B4-BE49-F238E27FC236}">
                <a16:creationId xmlns:a16="http://schemas.microsoft.com/office/drawing/2014/main" id="{24996DD4-B950-BD32-9731-8FE897F50650}"/>
              </a:ext>
            </a:extLst>
          </p:cNvPr>
          <p:cNvGrpSpPr/>
          <p:nvPr/>
        </p:nvGrpSpPr>
        <p:grpSpPr>
          <a:xfrm>
            <a:off x="2639510" y="4128328"/>
            <a:ext cx="8800015" cy="442744"/>
            <a:chOff x="2639510" y="3853032"/>
            <a:chExt cx="8800015" cy="442744"/>
          </a:xfrm>
        </p:grpSpPr>
        <p:sp>
          <p:nvSpPr>
            <p:cNvPr id="22" name="Freeform: Shape 32">
              <a:extLst>
                <a:ext uri="{FF2B5EF4-FFF2-40B4-BE49-F238E27FC236}">
                  <a16:creationId xmlns:a16="http://schemas.microsoft.com/office/drawing/2014/main" id="{CFB30246-F4B7-B82E-DA94-4A9F6220A755}"/>
                </a:ext>
                <a:ext uri="{C183D7F6-B498-43B3-948B-1728B52AA6E4}">
                  <adec:decorative xmlns:adec="http://schemas.microsoft.com/office/drawing/2017/decorative" val="1"/>
                </a:ext>
              </a:extLst>
            </p:cNvPr>
            <p:cNvSpPr>
              <a:spLocks/>
            </p:cNvSpPr>
            <p:nvPr/>
          </p:nvSpPr>
          <p:spPr bwMode="auto">
            <a:xfrm>
              <a:off x="2657475" y="38530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46" name="Picture 45">
              <a:extLst>
                <a:ext uri="{FF2B5EF4-FFF2-40B4-BE49-F238E27FC236}">
                  <a16:creationId xmlns:a16="http://schemas.microsoft.com/office/drawing/2014/main" id="{A3635E80-83F3-B8B0-6C59-DC556DE7B219}"/>
                </a:ext>
              </a:extLst>
            </p:cNvPr>
            <p:cNvPicPr>
              <a:picLocks noChangeAspect="1"/>
            </p:cNvPicPr>
            <p:nvPr/>
          </p:nvPicPr>
          <p:blipFill>
            <a:blip r:embed="rId7">
              <a:clrChange>
                <a:clrFrom>
                  <a:srgbClr val="FAFAFA"/>
                </a:clrFrom>
                <a:clrTo>
                  <a:srgbClr val="FAFAFA">
                    <a:alpha val="0"/>
                  </a:srgbClr>
                </a:clrTo>
              </a:clrChange>
            </a:blip>
            <a:stretch>
              <a:fillRect/>
            </a:stretch>
          </p:blipFill>
          <p:spPr>
            <a:xfrm>
              <a:off x="2639510" y="3868042"/>
              <a:ext cx="5548841" cy="412724"/>
            </a:xfrm>
            <a:prstGeom prst="rect">
              <a:avLst/>
            </a:prstGeom>
            <a:ln>
              <a:noFill/>
            </a:ln>
          </p:spPr>
        </p:pic>
      </p:grpSp>
      <p:grpSp>
        <p:nvGrpSpPr>
          <p:cNvPr id="52" name="Group 51" descr="Partial Copilot Chat UI">
            <a:extLst>
              <a:ext uri="{FF2B5EF4-FFF2-40B4-BE49-F238E27FC236}">
                <a16:creationId xmlns:a16="http://schemas.microsoft.com/office/drawing/2014/main" id="{2826B35F-DF4B-1DC8-9192-A9880BEE31AA}"/>
              </a:ext>
            </a:extLst>
          </p:cNvPr>
          <p:cNvGrpSpPr/>
          <p:nvPr/>
        </p:nvGrpSpPr>
        <p:grpSpPr>
          <a:xfrm>
            <a:off x="2639510" y="4938260"/>
            <a:ext cx="8800015" cy="442744"/>
            <a:chOff x="2639510" y="4653132"/>
            <a:chExt cx="8800015" cy="442744"/>
          </a:xfrm>
        </p:grpSpPr>
        <p:sp>
          <p:nvSpPr>
            <p:cNvPr id="33" name="Freeform: Shape 32">
              <a:extLst>
                <a:ext uri="{FF2B5EF4-FFF2-40B4-BE49-F238E27FC236}">
                  <a16:creationId xmlns:a16="http://schemas.microsoft.com/office/drawing/2014/main" id="{6AD79E34-4AF0-48B9-A8B0-206E2D88BB70}"/>
                </a:ext>
                <a:ext uri="{C183D7F6-B498-43B3-948B-1728B52AA6E4}">
                  <adec:decorative xmlns:adec="http://schemas.microsoft.com/office/drawing/2017/decorative" val="1"/>
                </a:ext>
              </a:extLst>
            </p:cNvPr>
            <p:cNvSpPr>
              <a:spLocks/>
            </p:cNvSpPr>
            <p:nvPr/>
          </p:nvSpPr>
          <p:spPr bwMode="auto">
            <a:xfrm>
              <a:off x="2657475" y="46531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47" name="Picture 46">
              <a:extLst>
                <a:ext uri="{FF2B5EF4-FFF2-40B4-BE49-F238E27FC236}">
                  <a16:creationId xmlns:a16="http://schemas.microsoft.com/office/drawing/2014/main" id="{9FDFB411-5BA0-C5E1-127E-113839A986BF}"/>
                </a:ext>
              </a:extLst>
            </p:cNvPr>
            <p:cNvPicPr>
              <a:picLocks noChangeAspect="1"/>
            </p:cNvPicPr>
            <p:nvPr/>
          </p:nvPicPr>
          <p:blipFill>
            <a:blip r:embed="rId8">
              <a:clrChange>
                <a:clrFrom>
                  <a:srgbClr val="FAFAFA"/>
                </a:clrFrom>
                <a:clrTo>
                  <a:srgbClr val="FAFAFA">
                    <a:alpha val="0"/>
                  </a:srgbClr>
                </a:clrTo>
              </a:clrChange>
            </a:blip>
            <a:stretch>
              <a:fillRect/>
            </a:stretch>
          </p:blipFill>
          <p:spPr>
            <a:xfrm>
              <a:off x="2639510" y="4663557"/>
              <a:ext cx="4173096" cy="421895"/>
            </a:xfrm>
            <a:prstGeom prst="rect">
              <a:avLst/>
            </a:prstGeom>
            <a:ln>
              <a:noFill/>
            </a:ln>
          </p:spPr>
        </p:pic>
      </p:grpSp>
      <p:grpSp>
        <p:nvGrpSpPr>
          <p:cNvPr id="51" name="Group 50" descr="Minimum Copilot Chat UI">
            <a:extLst>
              <a:ext uri="{FF2B5EF4-FFF2-40B4-BE49-F238E27FC236}">
                <a16:creationId xmlns:a16="http://schemas.microsoft.com/office/drawing/2014/main" id="{2E49F2D4-C1DB-947D-C5E1-71E6713C5136}"/>
              </a:ext>
            </a:extLst>
          </p:cNvPr>
          <p:cNvGrpSpPr/>
          <p:nvPr/>
        </p:nvGrpSpPr>
        <p:grpSpPr>
          <a:xfrm>
            <a:off x="2639510" y="5748194"/>
            <a:ext cx="8800015" cy="442744"/>
            <a:chOff x="2639510" y="5453232"/>
            <a:chExt cx="8800015" cy="442744"/>
          </a:xfrm>
        </p:grpSpPr>
        <p:sp>
          <p:nvSpPr>
            <p:cNvPr id="34" name="Freeform: Shape 32">
              <a:extLst>
                <a:ext uri="{FF2B5EF4-FFF2-40B4-BE49-F238E27FC236}">
                  <a16:creationId xmlns:a16="http://schemas.microsoft.com/office/drawing/2014/main" id="{C4D9FF5C-F50B-77A5-8AFD-C902D958F2AA}"/>
                </a:ext>
                <a:ext uri="{C183D7F6-B498-43B3-948B-1728B52AA6E4}">
                  <adec:decorative xmlns:adec="http://schemas.microsoft.com/office/drawing/2017/decorative" val="1"/>
                </a:ext>
              </a:extLst>
            </p:cNvPr>
            <p:cNvSpPr>
              <a:spLocks/>
            </p:cNvSpPr>
            <p:nvPr/>
          </p:nvSpPr>
          <p:spPr bwMode="auto">
            <a:xfrm>
              <a:off x="2657475" y="54532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48" name="Picture 47">
              <a:extLst>
                <a:ext uri="{FF2B5EF4-FFF2-40B4-BE49-F238E27FC236}">
                  <a16:creationId xmlns:a16="http://schemas.microsoft.com/office/drawing/2014/main" id="{CE3A2DA6-AD1F-A1B8-5C93-39410B7AF0DA}"/>
                </a:ext>
              </a:extLst>
            </p:cNvPr>
            <p:cNvPicPr>
              <a:picLocks noChangeAspect="1"/>
            </p:cNvPicPr>
            <p:nvPr/>
          </p:nvPicPr>
          <p:blipFill>
            <a:blip r:embed="rId9">
              <a:clrChange>
                <a:clrFrom>
                  <a:srgbClr val="FAFAFA"/>
                </a:clrFrom>
                <a:clrTo>
                  <a:srgbClr val="FAFAFA">
                    <a:alpha val="0"/>
                  </a:srgbClr>
                </a:clrTo>
              </a:clrChange>
            </a:blip>
            <a:stretch>
              <a:fillRect/>
            </a:stretch>
          </p:blipFill>
          <p:spPr>
            <a:xfrm>
              <a:off x="2639510" y="5468242"/>
              <a:ext cx="2898238" cy="412724"/>
            </a:xfrm>
            <a:prstGeom prst="rect">
              <a:avLst/>
            </a:prstGeom>
            <a:ln>
              <a:noFill/>
            </a:ln>
          </p:spPr>
        </p:pic>
      </p:grpSp>
      <p:sp>
        <p:nvSpPr>
          <p:cNvPr id="56" name="Title 1">
            <a:extLst>
              <a:ext uri="{FF2B5EF4-FFF2-40B4-BE49-F238E27FC236}">
                <a16:creationId xmlns:a16="http://schemas.microsoft.com/office/drawing/2014/main" id="{34ED0EC4-8D87-F4AD-7459-4E82B8E96333}"/>
              </a:ext>
            </a:extLst>
          </p:cNvPr>
          <p:cNvSpPr txBox="1">
            <a:spLocks/>
          </p:cNvSpPr>
          <p:nvPr/>
        </p:nvSpPr>
        <p:spPr>
          <a:xfrm>
            <a:off x="2288380" y="2285914"/>
            <a:ext cx="994569"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Navigation panel</a:t>
            </a:r>
          </a:p>
        </p:txBody>
      </p:sp>
      <p:sp>
        <p:nvSpPr>
          <p:cNvPr id="57" name="Title 1">
            <a:extLst>
              <a:ext uri="{FF2B5EF4-FFF2-40B4-BE49-F238E27FC236}">
                <a16:creationId xmlns:a16="http://schemas.microsoft.com/office/drawing/2014/main" id="{43FA9FE4-0FDD-4C6A-1E2A-B87CF5F069CB}"/>
              </a:ext>
            </a:extLst>
          </p:cNvPr>
          <p:cNvSpPr txBox="1">
            <a:spLocks/>
          </p:cNvSpPr>
          <p:nvPr/>
        </p:nvSpPr>
        <p:spPr>
          <a:xfrm>
            <a:off x="3590926" y="2285914"/>
            <a:ext cx="619124"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Chat title</a:t>
            </a:r>
          </a:p>
        </p:txBody>
      </p:sp>
      <p:sp>
        <p:nvSpPr>
          <p:cNvPr id="58" name="Title 1">
            <a:extLst>
              <a:ext uri="{FF2B5EF4-FFF2-40B4-BE49-F238E27FC236}">
                <a16:creationId xmlns:a16="http://schemas.microsoft.com/office/drawing/2014/main" id="{0CB94B01-E405-6BEB-5002-3ECF30160F8D}"/>
              </a:ext>
            </a:extLst>
          </p:cNvPr>
          <p:cNvSpPr txBox="1">
            <a:spLocks/>
          </p:cNvSpPr>
          <p:nvPr/>
        </p:nvSpPr>
        <p:spPr>
          <a:xfrm>
            <a:off x="5895975" y="2285914"/>
            <a:ext cx="876300"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Full Work/Web</a:t>
            </a:r>
          </a:p>
        </p:txBody>
      </p:sp>
      <p:sp>
        <p:nvSpPr>
          <p:cNvPr id="61" name="Title 1">
            <a:extLst>
              <a:ext uri="{FF2B5EF4-FFF2-40B4-BE49-F238E27FC236}">
                <a16:creationId xmlns:a16="http://schemas.microsoft.com/office/drawing/2014/main" id="{35E0FDF2-7A7E-343A-350A-F85C4815E4B8}"/>
              </a:ext>
            </a:extLst>
          </p:cNvPr>
          <p:cNvSpPr txBox="1">
            <a:spLocks/>
          </p:cNvSpPr>
          <p:nvPr/>
        </p:nvSpPr>
        <p:spPr>
          <a:xfrm>
            <a:off x="7205663" y="2285914"/>
            <a:ext cx="1836737"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New chat with temporary option</a:t>
            </a:r>
          </a:p>
        </p:txBody>
      </p:sp>
      <p:sp>
        <p:nvSpPr>
          <p:cNvPr id="62" name="Title 1">
            <a:extLst>
              <a:ext uri="{FF2B5EF4-FFF2-40B4-BE49-F238E27FC236}">
                <a16:creationId xmlns:a16="http://schemas.microsoft.com/office/drawing/2014/main" id="{5E6E0CC9-91DF-C5DD-293F-69F7632D48DB}"/>
              </a:ext>
            </a:extLst>
          </p:cNvPr>
          <p:cNvSpPr txBox="1">
            <a:spLocks/>
          </p:cNvSpPr>
          <p:nvPr/>
        </p:nvSpPr>
        <p:spPr>
          <a:xfrm>
            <a:off x="9274175" y="2285914"/>
            <a:ext cx="876300"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More options</a:t>
            </a:r>
          </a:p>
        </p:txBody>
      </p:sp>
      <p:sp>
        <p:nvSpPr>
          <p:cNvPr id="63" name="Title 1">
            <a:extLst>
              <a:ext uri="{FF2B5EF4-FFF2-40B4-BE49-F238E27FC236}">
                <a16:creationId xmlns:a16="http://schemas.microsoft.com/office/drawing/2014/main" id="{F9E2E53D-B54F-48E3-C26E-A096294E42FA}"/>
              </a:ext>
            </a:extLst>
          </p:cNvPr>
          <p:cNvSpPr txBox="1">
            <a:spLocks/>
          </p:cNvSpPr>
          <p:nvPr/>
        </p:nvSpPr>
        <p:spPr>
          <a:xfrm>
            <a:off x="7358063" y="3019339"/>
            <a:ext cx="1981201"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Enterprise data protection shield</a:t>
            </a:r>
          </a:p>
        </p:txBody>
      </p:sp>
      <p:sp>
        <p:nvSpPr>
          <p:cNvPr id="64" name="Title 1">
            <a:extLst>
              <a:ext uri="{FF2B5EF4-FFF2-40B4-BE49-F238E27FC236}">
                <a16:creationId xmlns:a16="http://schemas.microsoft.com/office/drawing/2014/main" id="{BF65FF1D-5BD9-6DD7-BDCB-884CDAC7BA97}"/>
              </a:ext>
            </a:extLst>
          </p:cNvPr>
          <p:cNvSpPr txBox="1">
            <a:spLocks/>
          </p:cNvSpPr>
          <p:nvPr/>
        </p:nvSpPr>
        <p:spPr>
          <a:xfrm>
            <a:off x="9645649" y="3019339"/>
            <a:ext cx="714375"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Close chat</a:t>
            </a:r>
          </a:p>
        </p:txBody>
      </p:sp>
      <p:sp>
        <p:nvSpPr>
          <p:cNvPr id="65" name="Rectangle: Rounded Corners 64">
            <a:extLst>
              <a:ext uri="{FF2B5EF4-FFF2-40B4-BE49-F238E27FC236}">
                <a16:creationId xmlns:a16="http://schemas.microsoft.com/office/drawing/2014/main" id="{900657F8-2F7A-14D5-6E88-ABAD87249621}"/>
              </a:ext>
              <a:ext uri="{C183D7F6-B498-43B3-948B-1728B52AA6E4}">
                <adec:decorative xmlns:adec="http://schemas.microsoft.com/office/drawing/2017/decorative" val="1"/>
              </a:ext>
            </a:extLst>
          </p:cNvPr>
          <p:cNvSpPr/>
          <p:nvPr/>
        </p:nvSpPr>
        <p:spPr bwMode="auto">
          <a:xfrm>
            <a:off x="3252788" y="3387515"/>
            <a:ext cx="1882475"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6" name="Title 1">
            <a:extLst>
              <a:ext uri="{FF2B5EF4-FFF2-40B4-BE49-F238E27FC236}">
                <a16:creationId xmlns:a16="http://schemas.microsoft.com/office/drawing/2014/main" id="{BAD55DFD-A96F-9618-6C42-E5DE94BB4C8A}"/>
              </a:ext>
            </a:extLst>
          </p:cNvPr>
          <p:cNvSpPr txBox="1">
            <a:spLocks/>
          </p:cNvSpPr>
          <p:nvPr/>
        </p:nvSpPr>
        <p:spPr>
          <a:xfrm>
            <a:off x="3400426" y="3114589"/>
            <a:ext cx="1000124"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Remove chat title</a:t>
            </a:r>
          </a:p>
        </p:txBody>
      </p:sp>
      <p:sp>
        <p:nvSpPr>
          <p:cNvPr id="67" name="Title 1">
            <a:extLst>
              <a:ext uri="{FF2B5EF4-FFF2-40B4-BE49-F238E27FC236}">
                <a16:creationId xmlns:a16="http://schemas.microsoft.com/office/drawing/2014/main" id="{9B8FCC8A-A66C-64A9-00DF-FFF1780C1574}"/>
              </a:ext>
            </a:extLst>
          </p:cNvPr>
          <p:cNvSpPr txBox="1">
            <a:spLocks/>
          </p:cNvSpPr>
          <p:nvPr/>
        </p:nvSpPr>
        <p:spPr>
          <a:xfrm>
            <a:off x="2962275" y="3909926"/>
            <a:ext cx="4154805"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Move the Enterprise Data Protection shield next to Navigation panel icon</a:t>
            </a:r>
          </a:p>
        </p:txBody>
      </p:sp>
      <p:sp>
        <p:nvSpPr>
          <p:cNvPr id="68" name="Rectangle: Rounded Corners 67">
            <a:extLst>
              <a:ext uri="{FF2B5EF4-FFF2-40B4-BE49-F238E27FC236}">
                <a16:creationId xmlns:a16="http://schemas.microsoft.com/office/drawing/2014/main" id="{DB693764-34FE-71A6-F9A2-B9547DC61261}"/>
              </a:ext>
              <a:ext uri="{C183D7F6-B498-43B3-948B-1728B52AA6E4}">
                <adec:decorative xmlns:adec="http://schemas.microsoft.com/office/drawing/2017/decorative" val="1"/>
              </a:ext>
            </a:extLst>
          </p:cNvPr>
          <p:cNvSpPr/>
          <p:nvPr/>
        </p:nvSpPr>
        <p:spPr bwMode="auto">
          <a:xfrm>
            <a:off x="3233738" y="4197447"/>
            <a:ext cx="247651"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9" name="Title 1">
            <a:extLst>
              <a:ext uri="{FF2B5EF4-FFF2-40B4-BE49-F238E27FC236}">
                <a16:creationId xmlns:a16="http://schemas.microsoft.com/office/drawing/2014/main" id="{097E6DE5-C0E9-39E6-EE97-1D98D410EC26}"/>
              </a:ext>
            </a:extLst>
          </p:cNvPr>
          <p:cNvSpPr txBox="1">
            <a:spLocks/>
          </p:cNvSpPr>
          <p:nvPr/>
        </p:nvSpPr>
        <p:spPr>
          <a:xfrm>
            <a:off x="2962275" y="4729076"/>
            <a:ext cx="3662363"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Condensed Work/Web to icons</a:t>
            </a:r>
          </a:p>
        </p:txBody>
      </p:sp>
      <p:sp>
        <p:nvSpPr>
          <p:cNvPr id="70" name="Rectangle: Rounded Corners 69">
            <a:extLst>
              <a:ext uri="{FF2B5EF4-FFF2-40B4-BE49-F238E27FC236}">
                <a16:creationId xmlns:a16="http://schemas.microsoft.com/office/drawing/2014/main" id="{F1A93EAD-773E-C730-F7AC-5DFDEB7B1688}"/>
              </a:ext>
              <a:ext uri="{C183D7F6-B498-43B3-948B-1728B52AA6E4}">
                <adec:decorative xmlns:adec="http://schemas.microsoft.com/office/drawing/2017/decorative" val="1"/>
              </a:ext>
            </a:extLst>
          </p:cNvPr>
          <p:cNvSpPr/>
          <p:nvPr/>
        </p:nvSpPr>
        <p:spPr bwMode="auto">
          <a:xfrm>
            <a:off x="4381500" y="5007379"/>
            <a:ext cx="728663"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1" name="Rectangle 70">
            <a:extLst>
              <a:ext uri="{FF2B5EF4-FFF2-40B4-BE49-F238E27FC236}">
                <a16:creationId xmlns:a16="http://schemas.microsoft.com/office/drawing/2014/main" id="{0BD28C9D-1D6E-A4D2-DB40-E8E67C027D70}"/>
              </a:ext>
              <a:ext uri="{C183D7F6-B498-43B3-948B-1728B52AA6E4}">
                <adec:decorative xmlns:adec="http://schemas.microsoft.com/office/drawing/2017/decorative" val="1"/>
              </a:ext>
            </a:extLst>
          </p:cNvPr>
          <p:cNvSpPr/>
          <p:nvPr/>
        </p:nvSpPr>
        <p:spPr bwMode="auto">
          <a:xfrm>
            <a:off x="4410075" y="5836363"/>
            <a:ext cx="390526" cy="304506"/>
          </a:xfrm>
          <a:prstGeom prst="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2" name="Title 1">
            <a:extLst>
              <a:ext uri="{FF2B5EF4-FFF2-40B4-BE49-F238E27FC236}">
                <a16:creationId xmlns:a16="http://schemas.microsoft.com/office/drawing/2014/main" id="{FA62D58C-8CC2-CC27-C983-7F78A97525B4}"/>
              </a:ext>
            </a:extLst>
          </p:cNvPr>
          <p:cNvSpPr txBox="1">
            <a:spLocks/>
          </p:cNvSpPr>
          <p:nvPr/>
        </p:nvSpPr>
        <p:spPr>
          <a:xfrm>
            <a:off x="2962275" y="5538701"/>
            <a:ext cx="3662363"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srgbClr val="000000"/>
                </a:solidFill>
                <a:effectLst/>
                <a:uLnTx/>
                <a:uFillTx/>
                <a:latin typeface="Segoe UI"/>
                <a:ea typeface="+mn-ea"/>
                <a:cs typeface="Segoe UI" pitchFamily="34" charset="0"/>
              </a:rPr>
              <a:t>Move temporary chat option to more options</a:t>
            </a:r>
          </a:p>
        </p:txBody>
      </p:sp>
      <p:sp>
        <p:nvSpPr>
          <p:cNvPr id="49" name="Title 1">
            <a:extLst>
              <a:ext uri="{FF2B5EF4-FFF2-40B4-BE49-F238E27FC236}">
                <a16:creationId xmlns:a16="http://schemas.microsoft.com/office/drawing/2014/main" id="{7F70795D-B4CD-040F-DD31-0218191D1762}"/>
              </a:ext>
            </a:extLst>
          </p:cNvPr>
          <p:cNvSpPr txBox="1">
            <a:spLocks/>
          </p:cNvSpPr>
          <p:nvPr/>
        </p:nvSpPr>
        <p:spPr>
          <a:xfrm>
            <a:off x="750962" y="2590800"/>
            <a:ext cx="753988" cy="21153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0" normalizeH="0" baseline="0" noProof="0">
                <a:ln w="3175">
                  <a:noFill/>
                </a:ln>
                <a:solidFill>
                  <a:srgbClr val="000000"/>
                </a:solidFill>
                <a:effectLst/>
                <a:uLnTx/>
                <a:uFillTx/>
                <a:latin typeface="Segoe UI Semibold"/>
                <a:ea typeface="+mn-ea"/>
                <a:cs typeface="Segoe UI" pitchFamily="34" charset="0"/>
              </a:rPr>
              <a:t>Full width</a:t>
            </a:r>
          </a:p>
        </p:txBody>
      </p:sp>
      <p:sp>
        <p:nvSpPr>
          <p:cNvPr id="50" name="Title 1">
            <a:extLst>
              <a:ext uri="{FF2B5EF4-FFF2-40B4-BE49-F238E27FC236}">
                <a16:creationId xmlns:a16="http://schemas.microsoft.com/office/drawing/2014/main" id="{6ED12E5A-D19F-B637-01A4-7B193F26409C}"/>
              </a:ext>
            </a:extLst>
          </p:cNvPr>
          <p:cNvSpPr txBox="1">
            <a:spLocks/>
          </p:cNvSpPr>
          <p:nvPr/>
        </p:nvSpPr>
        <p:spPr>
          <a:xfrm>
            <a:off x="666750" y="5989237"/>
            <a:ext cx="838200" cy="21153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0" normalizeH="0" baseline="0" noProof="0">
                <a:ln w="3175">
                  <a:noFill/>
                </a:ln>
                <a:solidFill>
                  <a:srgbClr val="000000"/>
                </a:solidFill>
                <a:effectLst/>
                <a:uLnTx/>
                <a:uFillTx/>
                <a:latin typeface="Segoe UI Semibold"/>
                <a:ea typeface="+mn-ea"/>
                <a:cs typeface="Segoe UI" pitchFamily="34" charset="0"/>
              </a:rPr>
              <a:t>Min width</a:t>
            </a:r>
          </a:p>
        </p:txBody>
      </p:sp>
      <p:sp>
        <p:nvSpPr>
          <p:cNvPr id="88" name="Arrow: Up 87">
            <a:extLst>
              <a:ext uri="{FF2B5EF4-FFF2-40B4-BE49-F238E27FC236}">
                <a16:creationId xmlns:a16="http://schemas.microsoft.com/office/drawing/2014/main" id="{C166D343-F347-15D4-C00C-C6A6EEE0651F}"/>
              </a:ext>
              <a:ext uri="{C183D7F6-B498-43B3-948B-1728B52AA6E4}">
                <adec:decorative xmlns:adec="http://schemas.microsoft.com/office/drawing/2017/decorative" val="1"/>
              </a:ext>
            </a:extLst>
          </p:cNvPr>
          <p:cNvSpPr/>
          <p:nvPr/>
        </p:nvSpPr>
        <p:spPr bwMode="auto">
          <a:xfrm>
            <a:off x="1609725" y="2133600"/>
            <a:ext cx="571923" cy="4215628"/>
          </a:xfrm>
          <a:prstGeom prst="upArrow">
            <a:avLst/>
          </a:prstGeom>
          <a:gradFill flip="none" rotWithShape="1">
            <a:gsLst>
              <a:gs pos="100000">
                <a:srgbClr val="0078D4"/>
              </a:gs>
              <a:gs pos="29000">
                <a:srgbClr val="8661C5"/>
              </a:gs>
              <a:gs pos="0">
                <a:srgbClr val="C03BC4"/>
              </a:gs>
            </a:gsLst>
            <a:path path="circle">
              <a:fillToRect t="100000" r="100000"/>
            </a:path>
            <a:tileRect l="-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err="1">
              <a:ln>
                <a:noFill/>
              </a:ln>
              <a:solidFill>
                <a:srgbClr val="FFFFFF"/>
              </a:solidFill>
              <a:effectLst/>
              <a:uLnTx/>
              <a:uFillTx/>
              <a:latin typeface="Segoe UI Semibold"/>
              <a:ea typeface="+mn-ea"/>
              <a:cs typeface="Segoe UI" panose="020B0502040204020203" pitchFamily="34" charset="0"/>
            </a:endParaRPr>
          </a:p>
        </p:txBody>
      </p:sp>
      <p:cxnSp>
        <p:nvCxnSpPr>
          <p:cNvPr id="90" name="Straight Connector 89">
            <a:extLst>
              <a:ext uri="{FF2B5EF4-FFF2-40B4-BE49-F238E27FC236}">
                <a16:creationId xmlns:a16="http://schemas.microsoft.com/office/drawing/2014/main" id="{4EC367C7-467B-9D10-ABA1-662982B838C5}"/>
              </a:ext>
              <a:ext uri="{C183D7F6-B498-43B3-948B-1728B52AA6E4}">
                <adec:decorative xmlns:adec="http://schemas.microsoft.com/office/drawing/2017/decorative" val="1"/>
              </a:ext>
            </a:extLst>
          </p:cNvPr>
          <p:cNvCxnSpPr>
            <a:cxnSpLocks/>
          </p:cNvCxnSpPr>
          <p:nvPr/>
        </p:nvCxnSpPr>
        <p:spPr>
          <a:xfrm>
            <a:off x="1623102" y="2514600"/>
            <a:ext cx="0" cy="3762375"/>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67308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E4381C9-B15D-69E3-D176-31C707885040}"/>
              </a:ext>
            </a:extLst>
          </p:cNvPr>
          <p:cNvSpPr>
            <a:spLocks noGrp="1"/>
          </p:cNvSpPr>
          <p:nvPr>
            <p:ph type="title"/>
          </p:nvPr>
        </p:nvSpPr>
        <p:spPr>
          <a:xfrm>
            <a:off x="87869" y="-679689"/>
            <a:ext cx="11011601" cy="553998"/>
          </a:xfrm>
        </p:spPr>
        <p:txBody>
          <a:bodyPr/>
          <a:lstStyle/>
          <a:p>
            <a:pPr lvl="0">
              <a:defRPr/>
            </a:pPr>
            <a:r>
              <a:rPr lang="en-US" dirty="0">
                <a:solidFill>
                  <a:srgbClr val="000000"/>
                </a:solidFill>
              </a:rPr>
              <a:t>Copilot Chat in Excel demo Analyst</a:t>
            </a:r>
          </a:p>
        </p:txBody>
      </p:sp>
      <p:pic>
        <p:nvPicPr>
          <p:cNvPr id="3" name="1190-ExcelPaid-1080" descr="Copilot Chat video">
            <a:hlinkClick r:id="" action="ppaction://media"/>
            <a:extLst>
              <a:ext uri="{FF2B5EF4-FFF2-40B4-BE49-F238E27FC236}">
                <a16:creationId xmlns:a16="http://schemas.microsoft.com/office/drawing/2014/main" id="{0F226C29-24A5-E8F3-2BD2-A9B800FB0BD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31402796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70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2428B-06B0-C869-0A04-8D2508010461}"/>
            </a:ext>
          </a:extLst>
        </p:cNvPr>
        <p:cNvGrpSpPr/>
        <p:nvPr/>
      </p:nvGrpSpPr>
      <p:grpSpPr>
        <a:xfrm>
          <a:off x="0" y="0"/>
          <a:ext cx="0" cy="0"/>
          <a:chOff x="0" y="0"/>
          <a:chExt cx="0" cy="0"/>
        </a:xfrm>
      </p:grpSpPr>
      <p:pic>
        <p:nvPicPr>
          <p:cNvPr id="93" name="Picture 92">
            <a:extLst>
              <a:ext uri="{FF2B5EF4-FFF2-40B4-BE49-F238E27FC236}">
                <a16:creationId xmlns:a16="http://schemas.microsoft.com/office/drawing/2014/main" id="{8B113E8C-B93D-2F41-D423-CB3131E19C2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52239" y="4193755"/>
            <a:ext cx="722000" cy="875273"/>
          </a:xfrm>
          <a:prstGeom prst="rect">
            <a:avLst/>
          </a:prstGeom>
        </p:spPr>
      </p:pic>
      <p:pic>
        <p:nvPicPr>
          <p:cNvPr id="17" name="Picture 16" descr="App Skills UI">
            <a:extLst>
              <a:ext uri="{FF2B5EF4-FFF2-40B4-BE49-F238E27FC236}">
                <a16:creationId xmlns:a16="http://schemas.microsoft.com/office/drawing/2014/main" id="{7E497867-4437-CCDF-A999-E115ED1F748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131390" y="2077497"/>
            <a:ext cx="6690358" cy="4150808"/>
          </a:xfrm>
          <a:prstGeom prst="roundRect">
            <a:avLst>
              <a:gd name="adj" fmla="val 1522"/>
            </a:avLst>
          </a:prstGeom>
        </p:spPr>
      </p:pic>
      <p:pic>
        <p:nvPicPr>
          <p:cNvPr id="8" name="Picture 7">
            <a:extLst>
              <a:ext uri="{FF2B5EF4-FFF2-40B4-BE49-F238E27FC236}">
                <a16:creationId xmlns:a16="http://schemas.microsoft.com/office/drawing/2014/main" id="{F29DFB4C-94C3-A682-B3D0-9BFD182B0D9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64204" y="3156761"/>
            <a:ext cx="1657217" cy="2792102"/>
          </a:xfrm>
          <a:prstGeom prst="rect">
            <a:avLst/>
          </a:prstGeom>
        </p:spPr>
      </p:pic>
      <p:sp>
        <p:nvSpPr>
          <p:cNvPr id="5" name="Title 4">
            <a:extLst>
              <a:ext uri="{FF2B5EF4-FFF2-40B4-BE49-F238E27FC236}">
                <a16:creationId xmlns:a16="http://schemas.microsoft.com/office/drawing/2014/main" id="{EDF7B249-5FF6-CC77-624D-ECA8446B1EB5}"/>
              </a:ext>
            </a:extLst>
          </p:cNvPr>
          <p:cNvSpPr>
            <a:spLocks noGrp="1"/>
          </p:cNvSpPr>
          <p:nvPr>
            <p:ph type="title"/>
          </p:nvPr>
        </p:nvSpPr>
        <p:spPr/>
        <p:txBody>
          <a:bodyPr/>
          <a:lstStyle/>
          <a:p>
            <a:r>
              <a:rPr lang="en-US" dirty="0"/>
              <a:t>Access App Skills in Excel</a:t>
            </a:r>
          </a:p>
        </p:txBody>
      </p:sp>
      <p:sp>
        <p:nvSpPr>
          <p:cNvPr id="6" name="Rectangle: Rounded Corners 5">
            <a:extLst>
              <a:ext uri="{FF2B5EF4-FFF2-40B4-BE49-F238E27FC236}">
                <a16:creationId xmlns:a16="http://schemas.microsoft.com/office/drawing/2014/main" id="{5DDDB94D-759F-815F-4DE1-F9B73F000A68}"/>
              </a:ext>
              <a:ext uri="{C183D7F6-B498-43B3-948B-1728B52AA6E4}">
                <adec:decorative xmlns:adec="http://schemas.microsoft.com/office/drawing/2017/decorative" val="1"/>
              </a:ext>
            </a:extLst>
          </p:cNvPr>
          <p:cNvSpPr>
            <a:spLocks noChangeAspect="1"/>
          </p:cNvSpPr>
          <p:nvPr/>
        </p:nvSpPr>
        <p:spPr bwMode="auto">
          <a:xfrm>
            <a:off x="9245880" y="5248274"/>
            <a:ext cx="781050" cy="647701"/>
          </a:xfrm>
          <a:prstGeom prst="roundRect">
            <a:avLst>
              <a:gd name="adj" fmla="val 615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 name="Rectangle: Rounded Corners 14">
            <a:extLst>
              <a:ext uri="{FF2B5EF4-FFF2-40B4-BE49-F238E27FC236}">
                <a16:creationId xmlns:a16="http://schemas.microsoft.com/office/drawing/2014/main" id="{CDB9BF2C-AB85-C660-4116-CC1CAC8F4B40}"/>
              </a:ext>
              <a:ext uri="{C183D7F6-B498-43B3-948B-1728B52AA6E4}">
                <adec:decorative xmlns:adec="http://schemas.microsoft.com/office/drawing/2017/decorative" val="1"/>
              </a:ext>
            </a:extLst>
          </p:cNvPr>
          <p:cNvSpPr/>
          <p:nvPr/>
        </p:nvSpPr>
        <p:spPr bwMode="auto">
          <a:xfrm>
            <a:off x="9518955" y="282735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 name="Rectangle: Rounded Corners 21">
            <a:extLst>
              <a:ext uri="{FF2B5EF4-FFF2-40B4-BE49-F238E27FC236}">
                <a16:creationId xmlns:a16="http://schemas.microsoft.com/office/drawing/2014/main" id="{3323C63C-07CA-56F3-D0D0-F9B04408AD01}"/>
              </a:ext>
              <a:ext uri="{C183D7F6-B498-43B3-948B-1728B52AA6E4}">
                <adec:decorative xmlns:adec="http://schemas.microsoft.com/office/drawing/2017/decorative" val="1"/>
              </a:ext>
            </a:extLst>
          </p:cNvPr>
          <p:cNvSpPr/>
          <p:nvPr/>
        </p:nvSpPr>
        <p:spPr bwMode="auto">
          <a:xfrm>
            <a:off x="7438718" y="2443161"/>
            <a:ext cx="338138" cy="347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3" name="Rectangle: Rounded Corners 22">
            <a:extLst>
              <a:ext uri="{FF2B5EF4-FFF2-40B4-BE49-F238E27FC236}">
                <a16:creationId xmlns:a16="http://schemas.microsoft.com/office/drawing/2014/main" id="{0F0A757E-7DD0-58B4-2A80-5479BEB8D13A}"/>
              </a:ext>
              <a:ext uri="{C183D7F6-B498-43B3-948B-1728B52AA6E4}">
                <adec:decorative xmlns:adec="http://schemas.microsoft.com/office/drawing/2017/decorative" val="1"/>
              </a:ext>
            </a:extLst>
          </p:cNvPr>
          <p:cNvSpPr/>
          <p:nvPr/>
        </p:nvSpPr>
        <p:spPr bwMode="auto">
          <a:xfrm>
            <a:off x="7264887" y="3119914"/>
            <a:ext cx="1504156" cy="251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 name="Rectangle: Rounded Corners 23">
            <a:extLst>
              <a:ext uri="{FF2B5EF4-FFF2-40B4-BE49-F238E27FC236}">
                <a16:creationId xmlns:a16="http://schemas.microsoft.com/office/drawing/2014/main" id="{0E694C11-C67D-232D-843E-5217EF11A7F9}"/>
              </a:ext>
              <a:ext uri="{C183D7F6-B498-43B3-948B-1728B52AA6E4}">
                <adec:decorative xmlns:adec="http://schemas.microsoft.com/office/drawing/2017/decorative" val="1"/>
              </a:ext>
            </a:extLst>
          </p:cNvPr>
          <p:cNvSpPr/>
          <p:nvPr/>
        </p:nvSpPr>
        <p:spPr bwMode="auto">
          <a:xfrm>
            <a:off x="7074387" y="5598793"/>
            <a:ext cx="1664494" cy="251937"/>
          </a:xfrm>
          <a:prstGeom prst="roundRect">
            <a:avLst>
              <a:gd name="adj" fmla="val 3764"/>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5" name="Rectangle: Rounded Corners 26">
            <a:extLst>
              <a:ext uri="{FF2B5EF4-FFF2-40B4-BE49-F238E27FC236}">
                <a16:creationId xmlns:a16="http://schemas.microsoft.com/office/drawing/2014/main" id="{59DEC216-BD5E-41B1-24AC-83575680069B}"/>
              </a:ext>
            </a:extLst>
          </p:cNvPr>
          <p:cNvSpPr/>
          <p:nvPr/>
        </p:nvSpPr>
        <p:spPr bwMode="auto">
          <a:xfrm>
            <a:off x="588262" y="4450061"/>
            <a:ext cx="1004318" cy="10772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t>Sample prompts</a:t>
            </a:r>
            <a:b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a:rPr>
              <a:t>Suggested prompts that are tailored to your document with option to expand and see more</a:t>
            </a:r>
          </a:p>
        </p:txBody>
      </p:sp>
      <p:cxnSp>
        <p:nvCxnSpPr>
          <p:cNvPr id="26" name="Straight Connector 25">
            <a:extLst>
              <a:ext uri="{FF2B5EF4-FFF2-40B4-BE49-F238E27FC236}">
                <a16:creationId xmlns:a16="http://schemas.microsoft.com/office/drawing/2014/main" id="{025B1CEA-312C-06B1-BC85-3006DC4898AB}"/>
              </a:ext>
              <a:ext uri="{C183D7F6-B498-43B3-948B-1728B52AA6E4}">
                <adec:decorative xmlns:adec="http://schemas.microsoft.com/office/drawing/2017/decorative" val="1"/>
              </a:ext>
            </a:extLst>
          </p:cNvPr>
          <p:cNvCxnSpPr>
            <a:cxnSpLocks/>
            <a:stCxn id="27" idx="3"/>
            <a:endCxn id="8" idx="1"/>
          </p:cNvCxnSpPr>
          <p:nvPr/>
        </p:nvCxnSpPr>
        <p:spPr>
          <a:xfrm>
            <a:off x="1704488" y="4549348"/>
            <a:ext cx="5359716" cy="3464"/>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27" name="Rectangle: Rounded Corners 26">
            <a:extLst>
              <a:ext uri="{FF2B5EF4-FFF2-40B4-BE49-F238E27FC236}">
                <a16:creationId xmlns:a16="http://schemas.microsoft.com/office/drawing/2014/main" id="{8238FE3D-4BEF-229B-E24B-9676A95D62F9}"/>
              </a:ext>
              <a:ext uri="{C183D7F6-B498-43B3-948B-1728B52AA6E4}">
                <adec:decorative xmlns:adec="http://schemas.microsoft.com/office/drawing/2017/decorative" val="1"/>
              </a:ext>
            </a:extLst>
          </p:cNvPr>
          <p:cNvSpPr/>
          <p:nvPr/>
        </p:nvSpPr>
        <p:spPr bwMode="auto">
          <a:xfrm>
            <a:off x="1677056" y="443978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32" name="Rectangle: Rounded Corners 26">
            <a:extLst>
              <a:ext uri="{FF2B5EF4-FFF2-40B4-BE49-F238E27FC236}">
                <a16:creationId xmlns:a16="http://schemas.microsoft.com/office/drawing/2014/main" id="{AA985574-0D9A-390C-4E5C-6D872A7C42D3}"/>
              </a:ext>
            </a:extLst>
          </p:cNvPr>
          <p:cNvSpPr/>
          <p:nvPr/>
        </p:nvSpPr>
        <p:spPr bwMode="auto">
          <a:xfrm>
            <a:off x="7530968" y="971335"/>
            <a:ext cx="1371530" cy="769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t>Copilot</a:t>
            </a:r>
            <a:b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a:rPr>
              <a:t>Open Apps Skills from the ribbon. You will also see the option to open Analyst agent, and Chat.</a:t>
            </a:r>
          </a:p>
        </p:txBody>
      </p:sp>
      <p:sp>
        <p:nvSpPr>
          <p:cNvPr id="34" name="Freeform: Shape 33">
            <a:extLst>
              <a:ext uri="{FF2B5EF4-FFF2-40B4-BE49-F238E27FC236}">
                <a16:creationId xmlns:a16="http://schemas.microsoft.com/office/drawing/2014/main" id="{41F54A49-F1C4-ED5A-C2B2-F5232650D1AB}"/>
              </a:ext>
              <a:ext uri="{C183D7F6-B498-43B3-948B-1728B52AA6E4}">
                <adec:decorative xmlns:adec="http://schemas.microsoft.com/office/drawing/2017/decorative" val="1"/>
              </a:ext>
            </a:extLst>
          </p:cNvPr>
          <p:cNvSpPr/>
          <p:nvPr/>
        </p:nvSpPr>
        <p:spPr bwMode="auto">
          <a:xfrm>
            <a:off x="6280149" y="1439863"/>
            <a:ext cx="854075" cy="1677988"/>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35" name="Rectangle: Rounded Corners 34">
            <a:extLst>
              <a:ext uri="{FF2B5EF4-FFF2-40B4-BE49-F238E27FC236}">
                <a16:creationId xmlns:a16="http://schemas.microsoft.com/office/drawing/2014/main" id="{0F19E221-45BE-F2CB-2ED9-AFF4C97E3677}"/>
              </a:ext>
              <a:ext uri="{C183D7F6-B498-43B3-948B-1728B52AA6E4}">
                <adec:decorative xmlns:adec="http://schemas.microsoft.com/office/drawing/2017/decorative" val="1"/>
              </a:ext>
            </a:extLst>
          </p:cNvPr>
          <p:cNvSpPr/>
          <p:nvPr/>
        </p:nvSpPr>
        <p:spPr bwMode="auto">
          <a:xfrm>
            <a:off x="7052956" y="3119914"/>
            <a:ext cx="161925" cy="251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36" name="Straight Connector 35">
            <a:extLst>
              <a:ext uri="{FF2B5EF4-FFF2-40B4-BE49-F238E27FC236}">
                <a16:creationId xmlns:a16="http://schemas.microsoft.com/office/drawing/2014/main" id="{6D3A419B-4C7D-C87A-B2B5-2F37589F6FE6}"/>
              </a:ext>
              <a:ext uri="{C183D7F6-B498-43B3-948B-1728B52AA6E4}">
                <adec:decorative xmlns:adec="http://schemas.microsoft.com/office/drawing/2017/decorative" val="1"/>
              </a:ext>
            </a:extLst>
          </p:cNvPr>
          <p:cNvCxnSpPr>
            <a:cxnSpLocks/>
            <a:stCxn id="37" idx="3"/>
          </p:cNvCxnSpPr>
          <p:nvPr/>
        </p:nvCxnSpPr>
        <p:spPr>
          <a:xfrm>
            <a:off x="7607787" y="1870873"/>
            <a:ext cx="0" cy="572288"/>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37" name="Rectangle: Rounded Corners 36">
            <a:extLst>
              <a:ext uri="{FF2B5EF4-FFF2-40B4-BE49-F238E27FC236}">
                <a16:creationId xmlns:a16="http://schemas.microsoft.com/office/drawing/2014/main" id="{7A070CD0-20D2-C376-1318-C0CB908DDBFB}"/>
              </a:ext>
              <a:ext uri="{C183D7F6-B498-43B3-948B-1728B52AA6E4}">
                <adec:decorative xmlns:adec="http://schemas.microsoft.com/office/drawing/2017/decorative" val="1"/>
              </a:ext>
            </a:extLst>
          </p:cNvPr>
          <p:cNvSpPr/>
          <p:nvPr/>
        </p:nvSpPr>
        <p:spPr bwMode="auto">
          <a:xfrm rot="16200000">
            <a:off x="7594071" y="177502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38" name="Freeform: Shape 37">
            <a:extLst>
              <a:ext uri="{FF2B5EF4-FFF2-40B4-BE49-F238E27FC236}">
                <a16:creationId xmlns:a16="http://schemas.microsoft.com/office/drawing/2014/main" id="{93EC901A-98FA-A2D8-9CCE-6935AF59DE80}"/>
              </a:ext>
              <a:ext uri="{C183D7F6-B498-43B3-948B-1728B52AA6E4}">
                <adec:decorative xmlns:adec="http://schemas.microsoft.com/office/drawing/2017/decorative" val="1"/>
              </a:ext>
            </a:extLst>
          </p:cNvPr>
          <p:cNvSpPr/>
          <p:nvPr/>
        </p:nvSpPr>
        <p:spPr bwMode="auto">
          <a:xfrm rot="5400000">
            <a:off x="8631606" y="2063133"/>
            <a:ext cx="1320189" cy="1045319"/>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pic>
        <p:nvPicPr>
          <p:cNvPr id="48" name="Picture 47">
            <a:extLst>
              <a:ext uri="{FF2B5EF4-FFF2-40B4-BE49-F238E27FC236}">
                <a16:creationId xmlns:a16="http://schemas.microsoft.com/office/drawing/2014/main" id="{956416AD-A1CF-027F-3EA5-E636B14937B3}"/>
              </a:ext>
              <a:ext uri="{C183D7F6-B498-43B3-948B-1728B52AA6E4}">
                <adec:decorative xmlns:adec="http://schemas.microsoft.com/office/drawing/2017/decorative" val="1"/>
              </a:ext>
            </a:extLst>
          </p:cNvPr>
          <p:cNvPicPr>
            <a:picLocks noChangeAspect="1"/>
          </p:cNvPicPr>
          <p:nvPr/>
        </p:nvPicPr>
        <p:blipFill>
          <a:blip r:embed="rId6"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438609" y="2810256"/>
            <a:ext cx="255641" cy="279487"/>
          </a:xfrm>
          <a:prstGeom prst="rect">
            <a:avLst/>
          </a:prstGeom>
        </p:spPr>
      </p:pic>
      <p:sp>
        <p:nvSpPr>
          <p:cNvPr id="50" name="Rectangle: Rounded Corners 49">
            <a:extLst>
              <a:ext uri="{FF2B5EF4-FFF2-40B4-BE49-F238E27FC236}">
                <a16:creationId xmlns:a16="http://schemas.microsoft.com/office/drawing/2014/main" id="{DAABC62A-7EC0-4658-EFD4-94AF9962B111}"/>
              </a:ext>
              <a:ext uri="{C183D7F6-B498-43B3-948B-1728B52AA6E4}">
                <adec:decorative xmlns:adec="http://schemas.microsoft.com/office/drawing/2017/decorative" val="1"/>
              </a:ext>
            </a:extLst>
          </p:cNvPr>
          <p:cNvSpPr/>
          <p:nvPr/>
        </p:nvSpPr>
        <p:spPr bwMode="auto">
          <a:xfrm>
            <a:off x="9801217" y="282735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1" name="Rectangle: Rounded Corners 50">
            <a:extLst>
              <a:ext uri="{FF2B5EF4-FFF2-40B4-BE49-F238E27FC236}">
                <a16:creationId xmlns:a16="http://schemas.microsoft.com/office/drawing/2014/main" id="{67CF293D-9410-3263-5836-1C0149DAA8C1}"/>
              </a:ext>
              <a:ext uri="{C183D7F6-B498-43B3-948B-1728B52AA6E4}">
                <adec:decorative xmlns:adec="http://schemas.microsoft.com/office/drawing/2017/decorative" val="1"/>
              </a:ext>
            </a:extLst>
          </p:cNvPr>
          <p:cNvSpPr/>
          <p:nvPr/>
        </p:nvSpPr>
        <p:spPr bwMode="auto">
          <a:xfrm>
            <a:off x="9801217" y="231948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2" name="Rectangle: Rounded Corners 51">
            <a:extLst>
              <a:ext uri="{FF2B5EF4-FFF2-40B4-BE49-F238E27FC236}">
                <a16:creationId xmlns:a16="http://schemas.microsoft.com/office/drawing/2014/main" id="{0ADBE6ED-A784-4CCB-ABBD-7EAA491C23FE}"/>
              </a:ext>
              <a:ext uri="{C183D7F6-B498-43B3-948B-1728B52AA6E4}">
                <adec:decorative xmlns:adec="http://schemas.microsoft.com/office/drawing/2017/decorative" val="1"/>
              </a:ext>
            </a:extLst>
          </p:cNvPr>
          <p:cNvSpPr/>
          <p:nvPr/>
        </p:nvSpPr>
        <p:spPr bwMode="auto">
          <a:xfrm>
            <a:off x="9801217" y="1932881"/>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7" name="Rectangle: Rounded Corners 26">
            <a:extLst>
              <a:ext uri="{FF2B5EF4-FFF2-40B4-BE49-F238E27FC236}">
                <a16:creationId xmlns:a16="http://schemas.microsoft.com/office/drawing/2014/main" id="{9E058194-F54D-7978-3030-4F90B91A4964}"/>
              </a:ext>
            </a:extLst>
          </p:cNvPr>
          <p:cNvSpPr/>
          <p:nvPr/>
        </p:nvSpPr>
        <p:spPr bwMode="auto">
          <a:xfrm>
            <a:off x="9931681" y="1965498"/>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Start a new conversation</a:t>
            </a:r>
          </a:p>
        </p:txBody>
      </p:sp>
      <p:sp>
        <p:nvSpPr>
          <p:cNvPr id="58" name="Rectangle: Rounded Corners 26">
            <a:extLst>
              <a:ext uri="{FF2B5EF4-FFF2-40B4-BE49-F238E27FC236}">
                <a16:creationId xmlns:a16="http://schemas.microsoft.com/office/drawing/2014/main" id="{C9BD9B60-2206-C41C-6ECD-489209777771}"/>
              </a:ext>
            </a:extLst>
          </p:cNvPr>
          <p:cNvSpPr/>
          <p:nvPr/>
        </p:nvSpPr>
        <p:spPr bwMode="auto">
          <a:xfrm>
            <a:off x="9931681" y="2352099"/>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Options </a:t>
            </a: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 disconnect the App Skills pane from the Excel window</a:t>
            </a:r>
          </a:p>
        </p:txBody>
      </p:sp>
      <p:sp>
        <p:nvSpPr>
          <p:cNvPr id="59" name="Rectangle: Rounded Corners 26">
            <a:extLst>
              <a:ext uri="{FF2B5EF4-FFF2-40B4-BE49-F238E27FC236}">
                <a16:creationId xmlns:a16="http://schemas.microsoft.com/office/drawing/2014/main" id="{DE2B9BF7-9B58-E147-BBFF-1F78D0045D5A}"/>
              </a:ext>
            </a:extLst>
          </p:cNvPr>
          <p:cNvSpPr/>
          <p:nvPr/>
        </p:nvSpPr>
        <p:spPr bwMode="auto">
          <a:xfrm>
            <a:off x="9931681" y="2859974"/>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Close App Skills</a:t>
            </a:r>
          </a:p>
        </p:txBody>
      </p:sp>
      <p:sp>
        <p:nvSpPr>
          <p:cNvPr id="67" name="Rectangle: Rounded Corners 66">
            <a:extLst>
              <a:ext uri="{FF2B5EF4-FFF2-40B4-BE49-F238E27FC236}">
                <a16:creationId xmlns:a16="http://schemas.microsoft.com/office/drawing/2014/main" id="{2E6F9F93-1878-53C6-46D8-281367C2F4E0}"/>
              </a:ext>
              <a:ext uri="{C183D7F6-B498-43B3-948B-1728B52AA6E4}">
                <adec:decorative xmlns:adec="http://schemas.microsoft.com/office/drawing/2017/decorative" val="1"/>
              </a:ext>
            </a:extLst>
          </p:cNvPr>
          <p:cNvSpPr/>
          <p:nvPr/>
        </p:nvSpPr>
        <p:spPr bwMode="auto">
          <a:xfrm>
            <a:off x="9455660" y="4901580"/>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69" name="Group 68">
            <a:extLst>
              <a:ext uri="{FF2B5EF4-FFF2-40B4-BE49-F238E27FC236}">
                <a16:creationId xmlns:a16="http://schemas.microsoft.com/office/drawing/2014/main" id="{E2B8A68E-2671-AFE5-071E-80459CE8AD43}"/>
              </a:ext>
              <a:ext uri="{C183D7F6-B498-43B3-948B-1728B52AA6E4}">
                <adec:decorative xmlns:adec="http://schemas.microsoft.com/office/drawing/2017/decorative" val="1"/>
              </a:ext>
            </a:extLst>
          </p:cNvPr>
          <p:cNvGrpSpPr/>
          <p:nvPr/>
        </p:nvGrpSpPr>
        <p:grpSpPr>
          <a:xfrm>
            <a:off x="10089347" y="4519612"/>
            <a:ext cx="1752890" cy="615553"/>
            <a:chOff x="9846973" y="4519612"/>
            <a:chExt cx="1752890" cy="615553"/>
          </a:xfrm>
        </p:grpSpPr>
        <p:sp>
          <p:nvSpPr>
            <p:cNvPr id="70" name="Rectangle: Rounded Corners 69">
              <a:extLst>
                <a:ext uri="{FF2B5EF4-FFF2-40B4-BE49-F238E27FC236}">
                  <a16:creationId xmlns:a16="http://schemas.microsoft.com/office/drawing/2014/main" id="{BE883B01-F6DF-0D76-8727-FCFEBAA8696A}"/>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71" name="Rectangle: Rounded Corners 26">
              <a:extLst>
                <a:ext uri="{FF2B5EF4-FFF2-40B4-BE49-F238E27FC236}">
                  <a16:creationId xmlns:a16="http://schemas.microsoft.com/office/drawing/2014/main" id="{391CA597-6E6D-72BB-7C78-511B25AD98A3}"/>
                </a:ext>
              </a:extLst>
            </p:cNvPr>
            <p:cNvSpPr/>
            <p:nvPr/>
          </p:nvSpPr>
          <p:spPr bwMode="auto">
            <a:xfrm>
              <a:off x="9977437" y="4519612"/>
              <a:ext cx="1622426"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Add</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Add an image or an agent to the conversation or open Prompt Gallery</a:t>
              </a:r>
            </a:p>
          </p:txBody>
        </p:sp>
      </p:grpSp>
      <p:grpSp>
        <p:nvGrpSpPr>
          <p:cNvPr id="72" name="Group 71">
            <a:extLst>
              <a:ext uri="{FF2B5EF4-FFF2-40B4-BE49-F238E27FC236}">
                <a16:creationId xmlns:a16="http://schemas.microsoft.com/office/drawing/2014/main" id="{435C2785-2F7F-8B56-D76E-F4AFAB5FE584}"/>
              </a:ext>
              <a:ext uri="{C183D7F6-B498-43B3-948B-1728B52AA6E4}">
                <adec:decorative xmlns:adec="http://schemas.microsoft.com/office/drawing/2017/decorative" val="1"/>
              </a:ext>
            </a:extLst>
          </p:cNvPr>
          <p:cNvGrpSpPr/>
          <p:nvPr/>
        </p:nvGrpSpPr>
        <p:grpSpPr>
          <a:xfrm>
            <a:off x="10089347" y="5276077"/>
            <a:ext cx="1752890" cy="307777"/>
            <a:chOff x="9846973" y="4519612"/>
            <a:chExt cx="1752890" cy="307777"/>
          </a:xfrm>
        </p:grpSpPr>
        <p:sp>
          <p:nvSpPr>
            <p:cNvPr id="73" name="Rectangle: Rounded Corners 72">
              <a:extLst>
                <a:ext uri="{FF2B5EF4-FFF2-40B4-BE49-F238E27FC236}">
                  <a16:creationId xmlns:a16="http://schemas.microsoft.com/office/drawing/2014/main" id="{4093C69D-28D2-ACBE-F25B-10ADA81DE65C}"/>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74" name="Rectangle: Rounded Corners 26">
              <a:extLst>
                <a:ext uri="{FF2B5EF4-FFF2-40B4-BE49-F238E27FC236}">
                  <a16:creationId xmlns:a16="http://schemas.microsoft.com/office/drawing/2014/main" id="{7F102BFE-10FF-D80C-9577-32B001875BAA}"/>
                </a:ext>
              </a:extLst>
            </p:cNvPr>
            <p:cNvSpPr/>
            <p:nvPr/>
          </p:nvSpPr>
          <p:spPr bwMode="auto">
            <a:xfrm>
              <a:off x="9977437" y="4519612"/>
              <a:ext cx="162242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Content preferences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Disable access to the web</a:t>
              </a:r>
            </a:p>
          </p:txBody>
        </p:sp>
      </p:grpSp>
      <p:sp>
        <p:nvSpPr>
          <p:cNvPr id="75" name="Rectangle: Rounded Corners 74">
            <a:extLst>
              <a:ext uri="{FF2B5EF4-FFF2-40B4-BE49-F238E27FC236}">
                <a16:creationId xmlns:a16="http://schemas.microsoft.com/office/drawing/2014/main" id="{189353BE-87F1-2BDF-701C-13E7903E178D}"/>
              </a:ext>
              <a:ext uri="{C183D7F6-B498-43B3-948B-1728B52AA6E4}">
                <adec:decorative xmlns:adec="http://schemas.microsoft.com/office/drawing/2017/decorative" val="1"/>
              </a:ext>
            </a:extLst>
          </p:cNvPr>
          <p:cNvSpPr/>
          <p:nvPr/>
        </p:nvSpPr>
        <p:spPr bwMode="auto">
          <a:xfrm>
            <a:off x="9540338" y="5975608"/>
            <a:ext cx="486592" cy="345628"/>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6" name="Picture 75">
            <a:extLst>
              <a:ext uri="{FF2B5EF4-FFF2-40B4-BE49-F238E27FC236}">
                <a16:creationId xmlns:a16="http://schemas.microsoft.com/office/drawing/2014/main" id="{BB21CE0A-3EC4-CBEF-491F-F7F6B8D47E62}"/>
              </a:ext>
              <a:ext uri="{C183D7F6-B498-43B3-948B-1728B52AA6E4}">
                <adec:decorative xmlns:adec="http://schemas.microsoft.com/office/drawing/2017/decorative" val="1"/>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9574737" y="5914926"/>
            <a:ext cx="441441" cy="389504"/>
          </a:xfrm>
          <a:prstGeom prst="rect">
            <a:avLst/>
          </a:prstGeom>
        </p:spPr>
      </p:pic>
      <p:sp>
        <p:nvSpPr>
          <p:cNvPr id="77" name="Rectangle: Rounded Corners 76">
            <a:extLst>
              <a:ext uri="{FF2B5EF4-FFF2-40B4-BE49-F238E27FC236}">
                <a16:creationId xmlns:a16="http://schemas.microsoft.com/office/drawing/2014/main" id="{19C6D952-7152-21EC-F12E-38DAB3A30E42}"/>
              </a:ext>
              <a:ext uri="{C183D7F6-B498-43B3-948B-1728B52AA6E4}">
                <adec:decorative xmlns:adec="http://schemas.microsoft.com/office/drawing/2017/decorative" val="1"/>
              </a:ext>
            </a:extLst>
          </p:cNvPr>
          <p:cNvSpPr/>
          <p:nvPr/>
        </p:nvSpPr>
        <p:spPr bwMode="auto">
          <a:xfrm>
            <a:off x="9667602" y="5964560"/>
            <a:ext cx="290628" cy="326888"/>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78" name="Group 77">
            <a:extLst>
              <a:ext uri="{FF2B5EF4-FFF2-40B4-BE49-F238E27FC236}">
                <a16:creationId xmlns:a16="http://schemas.microsoft.com/office/drawing/2014/main" id="{22CCB7D1-93A3-63C6-6C5A-F87C23DA8E83}"/>
              </a:ext>
              <a:ext uri="{C183D7F6-B498-43B3-948B-1728B52AA6E4}">
                <adec:decorative xmlns:adec="http://schemas.microsoft.com/office/drawing/2017/decorative" val="1"/>
              </a:ext>
            </a:extLst>
          </p:cNvPr>
          <p:cNvGrpSpPr/>
          <p:nvPr/>
        </p:nvGrpSpPr>
        <p:grpSpPr>
          <a:xfrm>
            <a:off x="10098081" y="6032542"/>
            <a:ext cx="1752890" cy="461665"/>
            <a:chOff x="9846973" y="4519612"/>
            <a:chExt cx="1752890" cy="461665"/>
          </a:xfrm>
        </p:grpSpPr>
        <p:sp>
          <p:nvSpPr>
            <p:cNvPr id="79" name="Rectangle: Rounded Corners 78">
              <a:extLst>
                <a:ext uri="{FF2B5EF4-FFF2-40B4-BE49-F238E27FC236}">
                  <a16:creationId xmlns:a16="http://schemas.microsoft.com/office/drawing/2014/main" id="{32B45E26-A941-EEA1-EE9F-72F40FFF5652}"/>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0" name="Rectangle: Rounded Corners 26">
              <a:extLst>
                <a:ext uri="{FF2B5EF4-FFF2-40B4-BE49-F238E27FC236}">
                  <a16:creationId xmlns:a16="http://schemas.microsoft.com/office/drawing/2014/main" id="{48140DCE-5D0D-9A08-B8A8-CBCC5840C849}"/>
                </a:ext>
              </a:extLst>
            </p:cNvPr>
            <p:cNvSpPr/>
            <p:nvPr/>
          </p:nvSpPr>
          <p:spPr bwMode="auto">
            <a:xfrm>
              <a:off x="9977437" y="4519612"/>
              <a:ext cx="162242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Start dictation</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Semibold" panose="020B0702040204020203" pitchFamily="34" charset="0"/>
                </a:rPr>
                <a:t>Interact with Copilot using your voice</a:t>
              </a:r>
            </a:p>
          </p:txBody>
        </p:sp>
      </p:grpSp>
      <p:sp>
        <p:nvSpPr>
          <p:cNvPr id="81" name="Freeform: Shape 80">
            <a:extLst>
              <a:ext uri="{FF2B5EF4-FFF2-40B4-BE49-F238E27FC236}">
                <a16:creationId xmlns:a16="http://schemas.microsoft.com/office/drawing/2014/main" id="{584A25D8-48F9-2801-E167-219C2544EFA8}"/>
              </a:ext>
              <a:ext uri="{C183D7F6-B498-43B3-948B-1728B52AA6E4}">
                <adec:decorative xmlns:adec="http://schemas.microsoft.com/office/drawing/2017/decorative" val="1"/>
              </a:ext>
            </a:extLst>
          </p:cNvPr>
          <p:cNvSpPr/>
          <p:nvPr/>
        </p:nvSpPr>
        <p:spPr bwMode="auto">
          <a:xfrm>
            <a:off x="8747230" y="3921938"/>
            <a:ext cx="415783" cy="1804558"/>
          </a:xfrm>
          <a:custGeom>
            <a:avLst/>
            <a:gdLst>
              <a:gd name="connsiteX0" fmla="*/ 0 w 871538"/>
              <a:gd name="connsiteY0" fmla="*/ 500062 h 500062"/>
              <a:gd name="connsiteX1" fmla="*/ 723900 w 871538"/>
              <a:gd name="connsiteY1" fmla="*/ 500062 h 500062"/>
              <a:gd name="connsiteX2" fmla="*/ 723900 w 871538"/>
              <a:gd name="connsiteY2" fmla="*/ 0 h 500062"/>
              <a:gd name="connsiteX3" fmla="*/ 871538 w 871538"/>
              <a:gd name="connsiteY3" fmla="*/ 0 h 500062"/>
            </a:gdLst>
            <a:ahLst/>
            <a:cxnLst>
              <a:cxn ang="0">
                <a:pos x="connsiteX0" y="connsiteY0"/>
              </a:cxn>
              <a:cxn ang="0">
                <a:pos x="connsiteX1" y="connsiteY1"/>
              </a:cxn>
              <a:cxn ang="0">
                <a:pos x="connsiteX2" y="connsiteY2"/>
              </a:cxn>
              <a:cxn ang="0">
                <a:pos x="connsiteX3" y="connsiteY3"/>
              </a:cxn>
            </a:cxnLst>
            <a:rect l="l" t="t" r="r" b="b"/>
            <a:pathLst>
              <a:path w="871538" h="500062">
                <a:moveTo>
                  <a:pt x="0" y="500062"/>
                </a:moveTo>
                <a:lnTo>
                  <a:pt x="723900" y="500062"/>
                </a:lnTo>
                <a:lnTo>
                  <a:pt x="723900" y="0"/>
                </a:lnTo>
                <a:lnTo>
                  <a:pt x="871538" y="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nvGrpSpPr>
          <p:cNvPr id="82" name="Group 81">
            <a:extLst>
              <a:ext uri="{FF2B5EF4-FFF2-40B4-BE49-F238E27FC236}">
                <a16:creationId xmlns:a16="http://schemas.microsoft.com/office/drawing/2014/main" id="{724799EE-1497-7B21-BE75-3CC4B7FEB742}"/>
              </a:ext>
              <a:ext uri="{C183D7F6-B498-43B3-948B-1728B52AA6E4}">
                <adec:decorative xmlns:adec="http://schemas.microsoft.com/office/drawing/2017/decorative" val="1"/>
              </a:ext>
            </a:extLst>
          </p:cNvPr>
          <p:cNvGrpSpPr/>
          <p:nvPr/>
        </p:nvGrpSpPr>
        <p:grpSpPr>
          <a:xfrm>
            <a:off x="9159747" y="3825239"/>
            <a:ext cx="2055307" cy="322307"/>
            <a:chOff x="9544556" y="3599630"/>
            <a:chExt cx="2055307" cy="322307"/>
          </a:xfrm>
        </p:grpSpPr>
        <p:sp>
          <p:nvSpPr>
            <p:cNvPr id="83" name="Rectangle: Rounded Corners 82">
              <a:extLst>
                <a:ext uri="{FF2B5EF4-FFF2-40B4-BE49-F238E27FC236}">
                  <a16:creationId xmlns:a16="http://schemas.microsoft.com/office/drawing/2014/main" id="{A04A3BB0-2B85-BE97-EAB2-1DBF58778D77}"/>
                </a:ext>
              </a:extLst>
            </p:cNvPr>
            <p:cNvSpPr/>
            <p:nvPr/>
          </p:nvSpPr>
          <p:spPr bwMode="auto">
            <a:xfrm>
              <a:off x="9544556" y="3599630"/>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4" name="Rectangle: Rounded Corners 26">
              <a:extLst>
                <a:ext uri="{FF2B5EF4-FFF2-40B4-BE49-F238E27FC236}">
                  <a16:creationId xmlns:a16="http://schemas.microsoft.com/office/drawing/2014/main" id="{77D695DE-8FF2-70FC-F0D9-1F37A19925FF}"/>
                </a:ext>
              </a:extLst>
            </p:cNvPr>
            <p:cNvSpPr/>
            <p:nvPr/>
          </p:nvSpPr>
          <p:spPr bwMode="auto">
            <a:xfrm>
              <a:off x="9689307" y="3614160"/>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Prompt Box</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Start your chat here</a:t>
              </a:r>
            </a:p>
          </p:txBody>
        </p:sp>
      </p:grpSp>
      <p:sp>
        <p:nvSpPr>
          <p:cNvPr id="86" name="Rectangle: Rounded Corners 85">
            <a:extLst>
              <a:ext uri="{FF2B5EF4-FFF2-40B4-BE49-F238E27FC236}">
                <a16:creationId xmlns:a16="http://schemas.microsoft.com/office/drawing/2014/main" id="{EBFDA74D-E27A-204F-B5CF-7358DE66C399}"/>
              </a:ext>
              <a:ext uri="{C183D7F6-B498-43B3-948B-1728B52AA6E4}">
                <adec:decorative xmlns:adec="http://schemas.microsoft.com/office/drawing/2017/decorative" val="1"/>
              </a:ext>
            </a:extLst>
          </p:cNvPr>
          <p:cNvSpPr/>
          <p:nvPr/>
        </p:nvSpPr>
        <p:spPr bwMode="auto">
          <a:xfrm>
            <a:off x="7083913" y="3804375"/>
            <a:ext cx="1612106" cy="1662181"/>
          </a:xfrm>
          <a:prstGeom prst="roundRect">
            <a:avLst>
              <a:gd name="adj" fmla="val 2647"/>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87" name="Group 86">
            <a:extLst>
              <a:ext uri="{FF2B5EF4-FFF2-40B4-BE49-F238E27FC236}">
                <a16:creationId xmlns:a16="http://schemas.microsoft.com/office/drawing/2014/main" id="{EC55FCD4-08A7-89A1-C548-9B7FADE1EC7E}"/>
              </a:ext>
              <a:ext uri="{C183D7F6-B498-43B3-948B-1728B52AA6E4}">
                <adec:decorative xmlns:adec="http://schemas.microsoft.com/office/drawing/2017/decorative" val="1"/>
              </a:ext>
            </a:extLst>
          </p:cNvPr>
          <p:cNvGrpSpPr/>
          <p:nvPr/>
        </p:nvGrpSpPr>
        <p:grpSpPr>
          <a:xfrm>
            <a:off x="5010730" y="1331867"/>
            <a:ext cx="1282120" cy="461665"/>
            <a:chOff x="5010730" y="1331867"/>
            <a:chExt cx="1282120" cy="461665"/>
          </a:xfrm>
        </p:grpSpPr>
        <p:sp>
          <p:nvSpPr>
            <p:cNvPr id="88" name="Rectangle: Rounded Corners 26">
              <a:extLst>
                <a:ext uri="{FF2B5EF4-FFF2-40B4-BE49-F238E27FC236}">
                  <a16:creationId xmlns:a16="http://schemas.microsoft.com/office/drawing/2014/main" id="{9832D707-2195-D38F-5CC7-C2BF82D11CAD}"/>
                </a:ext>
              </a:extLst>
            </p:cNvPr>
            <p:cNvSpPr/>
            <p:nvPr/>
          </p:nvSpPr>
          <p:spPr bwMode="auto">
            <a:xfrm>
              <a:off x="5010730" y="1331867"/>
              <a:ext cx="1282120"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t>Navigation panel</a:t>
              </a:r>
              <a:br>
                <a:rPr kumimoji="0" lang="en-US" sz="1000" b="0" i="0" u="none" strike="noStrike" kern="1200" cap="none" spc="0" normalizeH="0" baseline="0" noProof="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a:ln>
                    <a:noFill/>
                  </a:ln>
                  <a:solidFill>
                    <a:srgbClr val="000000"/>
                  </a:solidFill>
                  <a:effectLst/>
                  <a:uLnTx/>
                  <a:uFillTx/>
                  <a:latin typeface="Segoe UI"/>
                  <a:ea typeface="+mn-ea"/>
                  <a:cs typeface="Segoe UI"/>
                </a:rPr>
                <a:t>Access agents and conversation history</a:t>
              </a:r>
            </a:p>
          </p:txBody>
        </p:sp>
        <p:sp>
          <p:nvSpPr>
            <p:cNvPr id="89" name="Rectangle: Rounded Corners 88">
              <a:extLst>
                <a:ext uri="{FF2B5EF4-FFF2-40B4-BE49-F238E27FC236}">
                  <a16:creationId xmlns:a16="http://schemas.microsoft.com/office/drawing/2014/main" id="{5B191515-3BA7-678C-6DC0-9E06834F4344}"/>
                </a:ext>
              </a:extLst>
            </p:cNvPr>
            <p:cNvSpPr/>
            <p:nvPr/>
          </p:nvSpPr>
          <p:spPr bwMode="auto">
            <a:xfrm>
              <a:off x="6265418" y="133186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pic>
        <p:nvPicPr>
          <p:cNvPr id="21" name="Picture 20">
            <a:extLst>
              <a:ext uri="{FF2B5EF4-FFF2-40B4-BE49-F238E27FC236}">
                <a16:creationId xmlns:a16="http://schemas.microsoft.com/office/drawing/2014/main" id="{BCBE7995-138B-946A-D9FC-DCC0405DA434}"/>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9378073" y="2292352"/>
            <a:ext cx="371628" cy="307554"/>
          </a:xfrm>
          <a:prstGeom prst="rect">
            <a:avLst/>
          </a:prstGeom>
        </p:spPr>
      </p:pic>
      <p:pic>
        <p:nvPicPr>
          <p:cNvPr id="91" name="Picture 90">
            <a:extLst>
              <a:ext uri="{FF2B5EF4-FFF2-40B4-BE49-F238E27FC236}">
                <a16:creationId xmlns:a16="http://schemas.microsoft.com/office/drawing/2014/main" id="{EB0E9AF5-808C-2A5B-7E33-02621EBB53E4}"/>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9430045" y="1925698"/>
            <a:ext cx="304843" cy="257211"/>
          </a:xfrm>
          <a:prstGeom prst="rect">
            <a:avLst/>
          </a:prstGeom>
        </p:spPr>
      </p:pic>
      <p:pic>
        <p:nvPicPr>
          <p:cNvPr id="95" name="Picture 94">
            <a:extLst>
              <a:ext uri="{FF2B5EF4-FFF2-40B4-BE49-F238E27FC236}">
                <a16:creationId xmlns:a16="http://schemas.microsoft.com/office/drawing/2014/main" id="{64976E9B-79E0-6DE6-9D1B-79B12F86F17C}"/>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9651811" y="5248274"/>
            <a:ext cx="280597" cy="246925"/>
          </a:xfrm>
          <a:prstGeom prst="rect">
            <a:avLst/>
          </a:prstGeom>
        </p:spPr>
      </p:pic>
      <p:sp>
        <p:nvSpPr>
          <p:cNvPr id="96" name="Rectangle: Rounded Corners 95">
            <a:extLst>
              <a:ext uri="{FF2B5EF4-FFF2-40B4-BE49-F238E27FC236}">
                <a16:creationId xmlns:a16="http://schemas.microsoft.com/office/drawing/2014/main" id="{163EDBDA-2641-8FD8-C0A7-12A900CD19CA}"/>
              </a:ext>
              <a:ext uri="{C183D7F6-B498-43B3-948B-1728B52AA6E4}">
                <adec:decorative xmlns:adec="http://schemas.microsoft.com/office/drawing/2017/decorative" val="1"/>
              </a:ext>
            </a:extLst>
          </p:cNvPr>
          <p:cNvSpPr/>
          <p:nvPr/>
        </p:nvSpPr>
        <p:spPr bwMode="auto">
          <a:xfrm>
            <a:off x="9655903" y="5222194"/>
            <a:ext cx="290628" cy="326888"/>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75817638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9AD79-B692-384D-36EF-371E1F3C1625}"/>
              </a:ext>
            </a:extLst>
          </p:cNvPr>
          <p:cNvSpPr>
            <a:spLocks noGrp="1"/>
          </p:cNvSpPr>
          <p:nvPr>
            <p:ph type="title"/>
          </p:nvPr>
        </p:nvSpPr>
        <p:spPr/>
        <p:txBody>
          <a:bodyPr/>
          <a:lstStyle/>
          <a:p>
            <a:r>
              <a:rPr lang="en-US" dirty="0"/>
              <a:t>Copilot in-app capabilities for Excel</a:t>
            </a:r>
          </a:p>
        </p:txBody>
      </p:sp>
      <p:pic>
        <p:nvPicPr>
          <p:cNvPr id="9" name="Picture 8">
            <a:extLst>
              <a:ext uri="{FF2B5EF4-FFF2-40B4-BE49-F238E27FC236}">
                <a16:creationId xmlns:a16="http://schemas.microsoft.com/office/drawing/2014/main" id="{1B938813-1AA3-2F3C-6449-921726D7EEAC}"/>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pic>
        <p:nvPicPr>
          <p:cNvPr id="8" name="Picture 7" descr="In-app capabilities in Excel">
            <a:extLst>
              <a:ext uri="{FF2B5EF4-FFF2-40B4-BE49-F238E27FC236}">
                <a16:creationId xmlns:a16="http://schemas.microsoft.com/office/drawing/2014/main" id="{E70BD9E3-062B-4371-3FE3-0AC90CAA560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67" b="-167"/>
          <a:stretch>
            <a:fillRect/>
          </a:stretch>
        </p:blipFill>
        <p:spPr>
          <a:xfrm>
            <a:off x="5300877" y="1481465"/>
            <a:ext cx="6210614" cy="4699879"/>
          </a:xfrm>
          <a:prstGeom prst="roundRect">
            <a:avLst>
              <a:gd name="adj" fmla="val 1737"/>
            </a:avLst>
          </a:prstGeom>
        </p:spPr>
      </p:pic>
      <p:sp>
        <p:nvSpPr>
          <p:cNvPr id="11" name="Freeform: Shape 32">
            <a:extLst>
              <a:ext uri="{FF2B5EF4-FFF2-40B4-BE49-F238E27FC236}">
                <a16:creationId xmlns:a16="http://schemas.microsoft.com/office/drawing/2014/main" id="{AC1BB23F-587E-BCCB-BFF6-7772153B4332}"/>
              </a:ext>
              <a:ext uri="{C183D7F6-B498-43B3-948B-1728B52AA6E4}">
                <adec:decorative xmlns:adec="http://schemas.microsoft.com/office/drawing/2017/decorative" val="1"/>
              </a:ext>
            </a:extLst>
          </p:cNvPr>
          <p:cNvSpPr>
            <a:spLocks/>
          </p:cNvSpPr>
          <p:nvPr/>
        </p:nvSpPr>
        <p:spPr bwMode="auto">
          <a:xfrm>
            <a:off x="680509" y="1481465"/>
            <a:ext cx="4528928" cy="4699879"/>
          </a:xfrm>
          <a:prstGeom prst="roundRect">
            <a:avLst>
              <a:gd name="adj" fmla="val 2335"/>
            </a:avLst>
          </a:prstGeom>
          <a:solidFill>
            <a:schemeClr val="bg1">
              <a:alpha val="70000"/>
            </a:schemeClr>
          </a:solidFill>
          <a:ln>
            <a:no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3" name="Title 1">
            <a:extLst>
              <a:ext uri="{FF2B5EF4-FFF2-40B4-BE49-F238E27FC236}">
                <a16:creationId xmlns:a16="http://schemas.microsoft.com/office/drawing/2014/main" id="{C128886F-0568-A3C1-CF73-7CD857B863CA}"/>
              </a:ext>
            </a:extLst>
          </p:cNvPr>
          <p:cNvSpPr txBox="1">
            <a:spLocks/>
          </p:cNvSpPr>
          <p:nvPr/>
        </p:nvSpPr>
        <p:spPr>
          <a:xfrm>
            <a:off x="1447800" y="1647825"/>
            <a:ext cx="3590925" cy="92333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ts val="100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a:ea typeface="+mn-ea"/>
                <a:cs typeface="Segoe UI" pitchFamily="34" charset="0"/>
              </a:rPr>
              <a:t>Access Copilot skills from any cell or selection of cells in your spreadsheet</a:t>
            </a:r>
          </a:p>
        </p:txBody>
      </p:sp>
      <p:sp>
        <p:nvSpPr>
          <p:cNvPr id="18" name="Graphic 54" descr="Icon of 5 rectangles forming two columns">
            <a:extLst>
              <a:ext uri="{FF2B5EF4-FFF2-40B4-BE49-F238E27FC236}">
                <a16:creationId xmlns:a16="http://schemas.microsoft.com/office/drawing/2014/main" id="{E81B114A-CA65-D9CF-BA0B-783F493C068F}"/>
              </a:ext>
            </a:extLst>
          </p:cNvPr>
          <p:cNvSpPr>
            <a:spLocks noChangeAspect="1"/>
          </p:cNvSpPr>
          <p:nvPr/>
        </p:nvSpPr>
        <p:spPr>
          <a:xfrm>
            <a:off x="846869" y="1647825"/>
            <a:ext cx="370017" cy="370013"/>
          </a:xfrm>
          <a:custGeom>
            <a:avLst/>
            <a:gdLst>
              <a:gd name="connsiteX0" fmla="*/ 0 w 296790"/>
              <a:gd name="connsiteY0" fmla="*/ 18549 h 296790"/>
              <a:gd name="connsiteX1" fmla="*/ 18549 w 296790"/>
              <a:gd name="connsiteY1" fmla="*/ 0 h 296790"/>
              <a:gd name="connsiteX2" fmla="*/ 111296 w 296790"/>
              <a:gd name="connsiteY2" fmla="*/ 0 h 296790"/>
              <a:gd name="connsiteX3" fmla="*/ 129846 w 296790"/>
              <a:gd name="connsiteY3" fmla="*/ 18549 h 296790"/>
              <a:gd name="connsiteX4" fmla="*/ 129846 w 296790"/>
              <a:gd name="connsiteY4" fmla="*/ 55648 h 296790"/>
              <a:gd name="connsiteX5" fmla="*/ 111296 w 296790"/>
              <a:gd name="connsiteY5" fmla="*/ 74198 h 296790"/>
              <a:gd name="connsiteX6" fmla="*/ 18549 w 296790"/>
              <a:gd name="connsiteY6" fmla="*/ 74198 h 296790"/>
              <a:gd name="connsiteX7" fmla="*/ 0 w 296790"/>
              <a:gd name="connsiteY7" fmla="*/ 55648 h 296790"/>
              <a:gd name="connsiteX8" fmla="*/ 0 w 296790"/>
              <a:gd name="connsiteY8" fmla="*/ 18549 h 296790"/>
              <a:gd name="connsiteX9" fmla="*/ 111296 w 296790"/>
              <a:gd name="connsiteY9" fmla="*/ 18549 h 296790"/>
              <a:gd name="connsiteX10" fmla="*/ 18549 w 296790"/>
              <a:gd name="connsiteY10" fmla="*/ 18549 h 296790"/>
              <a:gd name="connsiteX11" fmla="*/ 18549 w 296790"/>
              <a:gd name="connsiteY11" fmla="*/ 55648 h 296790"/>
              <a:gd name="connsiteX12" fmla="*/ 111296 w 296790"/>
              <a:gd name="connsiteY12" fmla="*/ 55648 h 296790"/>
              <a:gd name="connsiteX13" fmla="*/ 111296 w 296790"/>
              <a:gd name="connsiteY13" fmla="*/ 18549 h 296790"/>
              <a:gd name="connsiteX14" fmla="*/ 0 w 296790"/>
              <a:gd name="connsiteY14" fmla="*/ 129846 h 296790"/>
              <a:gd name="connsiteX15" fmla="*/ 18549 w 296790"/>
              <a:gd name="connsiteY15" fmla="*/ 111296 h 296790"/>
              <a:gd name="connsiteX16" fmla="*/ 111296 w 296790"/>
              <a:gd name="connsiteY16" fmla="*/ 111296 h 296790"/>
              <a:gd name="connsiteX17" fmla="*/ 129846 w 296790"/>
              <a:gd name="connsiteY17" fmla="*/ 129846 h 296790"/>
              <a:gd name="connsiteX18" fmla="*/ 129846 w 296790"/>
              <a:gd name="connsiteY18" fmla="*/ 166945 h 296790"/>
              <a:gd name="connsiteX19" fmla="*/ 111296 w 296790"/>
              <a:gd name="connsiteY19" fmla="*/ 185494 h 296790"/>
              <a:gd name="connsiteX20" fmla="*/ 18549 w 296790"/>
              <a:gd name="connsiteY20" fmla="*/ 185494 h 296790"/>
              <a:gd name="connsiteX21" fmla="*/ 0 w 296790"/>
              <a:gd name="connsiteY21" fmla="*/ 166945 h 296790"/>
              <a:gd name="connsiteX22" fmla="*/ 0 w 296790"/>
              <a:gd name="connsiteY22" fmla="*/ 129846 h 296790"/>
              <a:gd name="connsiteX23" fmla="*/ 111296 w 296790"/>
              <a:gd name="connsiteY23" fmla="*/ 129846 h 296790"/>
              <a:gd name="connsiteX24" fmla="*/ 18549 w 296790"/>
              <a:gd name="connsiteY24" fmla="*/ 129846 h 296790"/>
              <a:gd name="connsiteX25" fmla="*/ 18549 w 296790"/>
              <a:gd name="connsiteY25" fmla="*/ 166945 h 296790"/>
              <a:gd name="connsiteX26" fmla="*/ 111296 w 296790"/>
              <a:gd name="connsiteY26" fmla="*/ 166945 h 296790"/>
              <a:gd name="connsiteX27" fmla="*/ 111296 w 296790"/>
              <a:gd name="connsiteY27" fmla="*/ 129846 h 296790"/>
              <a:gd name="connsiteX28" fmla="*/ 18549 w 296790"/>
              <a:gd name="connsiteY28" fmla="*/ 222593 h 296790"/>
              <a:gd name="connsiteX29" fmla="*/ 0 w 296790"/>
              <a:gd name="connsiteY29" fmla="*/ 241142 h 296790"/>
              <a:gd name="connsiteX30" fmla="*/ 0 w 296790"/>
              <a:gd name="connsiteY30" fmla="*/ 278241 h 296790"/>
              <a:gd name="connsiteX31" fmla="*/ 18549 w 296790"/>
              <a:gd name="connsiteY31" fmla="*/ 296790 h 296790"/>
              <a:gd name="connsiteX32" fmla="*/ 111296 w 296790"/>
              <a:gd name="connsiteY32" fmla="*/ 296790 h 296790"/>
              <a:gd name="connsiteX33" fmla="*/ 129846 w 296790"/>
              <a:gd name="connsiteY33" fmla="*/ 278241 h 296790"/>
              <a:gd name="connsiteX34" fmla="*/ 129846 w 296790"/>
              <a:gd name="connsiteY34" fmla="*/ 241142 h 296790"/>
              <a:gd name="connsiteX35" fmla="*/ 111296 w 296790"/>
              <a:gd name="connsiteY35" fmla="*/ 222593 h 296790"/>
              <a:gd name="connsiteX36" fmla="*/ 18549 w 296790"/>
              <a:gd name="connsiteY36" fmla="*/ 222593 h 296790"/>
              <a:gd name="connsiteX37" fmla="*/ 18549 w 296790"/>
              <a:gd name="connsiteY37" fmla="*/ 241142 h 296790"/>
              <a:gd name="connsiteX38" fmla="*/ 111296 w 296790"/>
              <a:gd name="connsiteY38" fmla="*/ 241142 h 296790"/>
              <a:gd name="connsiteX39" fmla="*/ 111296 w 296790"/>
              <a:gd name="connsiteY39" fmla="*/ 278241 h 296790"/>
              <a:gd name="connsiteX40" fmla="*/ 18549 w 296790"/>
              <a:gd name="connsiteY40" fmla="*/ 278241 h 296790"/>
              <a:gd name="connsiteX41" fmla="*/ 18549 w 296790"/>
              <a:gd name="connsiteY41" fmla="*/ 241142 h 296790"/>
              <a:gd name="connsiteX42" fmla="*/ 166945 w 296790"/>
              <a:gd name="connsiteY42" fmla="*/ 18549 h 296790"/>
              <a:gd name="connsiteX43" fmla="*/ 185494 w 296790"/>
              <a:gd name="connsiteY43" fmla="*/ 0 h 296790"/>
              <a:gd name="connsiteX44" fmla="*/ 278241 w 296790"/>
              <a:gd name="connsiteY44" fmla="*/ 0 h 296790"/>
              <a:gd name="connsiteX45" fmla="*/ 296790 w 296790"/>
              <a:gd name="connsiteY45" fmla="*/ 18549 h 296790"/>
              <a:gd name="connsiteX46" fmla="*/ 296790 w 296790"/>
              <a:gd name="connsiteY46" fmla="*/ 55648 h 296790"/>
              <a:gd name="connsiteX47" fmla="*/ 278241 w 296790"/>
              <a:gd name="connsiteY47" fmla="*/ 74198 h 296790"/>
              <a:gd name="connsiteX48" fmla="*/ 185494 w 296790"/>
              <a:gd name="connsiteY48" fmla="*/ 74198 h 296790"/>
              <a:gd name="connsiteX49" fmla="*/ 166945 w 296790"/>
              <a:gd name="connsiteY49" fmla="*/ 55648 h 296790"/>
              <a:gd name="connsiteX50" fmla="*/ 166945 w 296790"/>
              <a:gd name="connsiteY50" fmla="*/ 18549 h 296790"/>
              <a:gd name="connsiteX51" fmla="*/ 278241 w 296790"/>
              <a:gd name="connsiteY51" fmla="*/ 18549 h 296790"/>
              <a:gd name="connsiteX52" fmla="*/ 185494 w 296790"/>
              <a:gd name="connsiteY52" fmla="*/ 18549 h 296790"/>
              <a:gd name="connsiteX53" fmla="*/ 185494 w 296790"/>
              <a:gd name="connsiteY53" fmla="*/ 55648 h 296790"/>
              <a:gd name="connsiteX54" fmla="*/ 278241 w 296790"/>
              <a:gd name="connsiteY54" fmla="*/ 55648 h 296790"/>
              <a:gd name="connsiteX55" fmla="*/ 278241 w 296790"/>
              <a:gd name="connsiteY55" fmla="*/ 18549 h 296790"/>
              <a:gd name="connsiteX56" fmla="*/ 185494 w 296790"/>
              <a:gd name="connsiteY56" fmla="*/ 111296 h 296790"/>
              <a:gd name="connsiteX57" fmla="*/ 166945 w 296790"/>
              <a:gd name="connsiteY57" fmla="*/ 129846 h 296790"/>
              <a:gd name="connsiteX58" fmla="*/ 166945 w 296790"/>
              <a:gd name="connsiteY58" fmla="*/ 166945 h 296790"/>
              <a:gd name="connsiteX59" fmla="*/ 185494 w 296790"/>
              <a:gd name="connsiteY59" fmla="*/ 185494 h 296790"/>
              <a:gd name="connsiteX60" fmla="*/ 278241 w 296790"/>
              <a:gd name="connsiteY60" fmla="*/ 185494 h 296790"/>
              <a:gd name="connsiteX61" fmla="*/ 296790 w 296790"/>
              <a:gd name="connsiteY61" fmla="*/ 166945 h 296790"/>
              <a:gd name="connsiteX62" fmla="*/ 296790 w 296790"/>
              <a:gd name="connsiteY62" fmla="*/ 129846 h 296790"/>
              <a:gd name="connsiteX63" fmla="*/ 278241 w 296790"/>
              <a:gd name="connsiteY63" fmla="*/ 111296 h 296790"/>
              <a:gd name="connsiteX64" fmla="*/ 185494 w 296790"/>
              <a:gd name="connsiteY64" fmla="*/ 111296 h 296790"/>
              <a:gd name="connsiteX65" fmla="*/ 185494 w 296790"/>
              <a:gd name="connsiteY65" fmla="*/ 129846 h 296790"/>
              <a:gd name="connsiteX66" fmla="*/ 278241 w 296790"/>
              <a:gd name="connsiteY66" fmla="*/ 129846 h 296790"/>
              <a:gd name="connsiteX67" fmla="*/ 278241 w 296790"/>
              <a:gd name="connsiteY67" fmla="*/ 166945 h 296790"/>
              <a:gd name="connsiteX68" fmla="*/ 185494 w 296790"/>
              <a:gd name="connsiteY68" fmla="*/ 166945 h 296790"/>
              <a:gd name="connsiteX69" fmla="*/ 185494 w 296790"/>
              <a:gd name="connsiteY69" fmla="*/ 129846 h 2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96790" h="296790">
                <a:moveTo>
                  <a:pt x="0" y="18549"/>
                </a:moveTo>
                <a:cubicBezTo>
                  <a:pt x="0" y="8305"/>
                  <a:pt x="8305" y="0"/>
                  <a:pt x="18549" y="0"/>
                </a:cubicBezTo>
                <a:lnTo>
                  <a:pt x="111296" y="0"/>
                </a:lnTo>
                <a:cubicBezTo>
                  <a:pt x="121541" y="0"/>
                  <a:pt x="129846" y="8305"/>
                  <a:pt x="129846" y="18549"/>
                </a:cubicBezTo>
                <a:lnTo>
                  <a:pt x="129846" y="55648"/>
                </a:lnTo>
                <a:cubicBezTo>
                  <a:pt x="129846" y="65893"/>
                  <a:pt x="121541" y="74198"/>
                  <a:pt x="111296" y="74198"/>
                </a:cubicBezTo>
                <a:lnTo>
                  <a:pt x="18549" y="74198"/>
                </a:lnTo>
                <a:cubicBezTo>
                  <a:pt x="8305" y="74198"/>
                  <a:pt x="0" y="65893"/>
                  <a:pt x="0" y="55648"/>
                </a:cubicBezTo>
                <a:lnTo>
                  <a:pt x="0" y="18549"/>
                </a:lnTo>
                <a:close/>
                <a:moveTo>
                  <a:pt x="111296" y="18549"/>
                </a:moveTo>
                <a:lnTo>
                  <a:pt x="18549" y="18549"/>
                </a:lnTo>
                <a:lnTo>
                  <a:pt x="18549" y="55648"/>
                </a:lnTo>
                <a:lnTo>
                  <a:pt x="111296" y="55648"/>
                </a:lnTo>
                <a:lnTo>
                  <a:pt x="111296" y="18549"/>
                </a:lnTo>
                <a:close/>
                <a:moveTo>
                  <a:pt x="0" y="129846"/>
                </a:moveTo>
                <a:cubicBezTo>
                  <a:pt x="0" y="119601"/>
                  <a:pt x="8305" y="111296"/>
                  <a:pt x="18549" y="111296"/>
                </a:cubicBezTo>
                <a:lnTo>
                  <a:pt x="111296" y="111296"/>
                </a:lnTo>
                <a:cubicBezTo>
                  <a:pt x="121541" y="111296"/>
                  <a:pt x="129846" y="119601"/>
                  <a:pt x="129846" y="129846"/>
                </a:cubicBezTo>
                <a:lnTo>
                  <a:pt x="129846" y="166945"/>
                </a:lnTo>
                <a:cubicBezTo>
                  <a:pt x="129846" y="177189"/>
                  <a:pt x="121541" y="185494"/>
                  <a:pt x="111296" y="185494"/>
                </a:cubicBezTo>
                <a:lnTo>
                  <a:pt x="18549" y="185494"/>
                </a:lnTo>
                <a:cubicBezTo>
                  <a:pt x="8305" y="185494"/>
                  <a:pt x="0" y="177189"/>
                  <a:pt x="0" y="166945"/>
                </a:cubicBezTo>
                <a:lnTo>
                  <a:pt x="0" y="129846"/>
                </a:lnTo>
                <a:close/>
                <a:moveTo>
                  <a:pt x="111296" y="129846"/>
                </a:moveTo>
                <a:lnTo>
                  <a:pt x="18549" y="129846"/>
                </a:lnTo>
                <a:lnTo>
                  <a:pt x="18549" y="166945"/>
                </a:lnTo>
                <a:lnTo>
                  <a:pt x="111296" y="166945"/>
                </a:lnTo>
                <a:lnTo>
                  <a:pt x="111296" y="129846"/>
                </a:lnTo>
                <a:close/>
                <a:moveTo>
                  <a:pt x="18549" y="222593"/>
                </a:moveTo>
                <a:cubicBezTo>
                  <a:pt x="8305" y="222593"/>
                  <a:pt x="0" y="230897"/>
                  <a:pt x="0" y="241142"/>
                </a:cubicBezTo>
                <a:lnTo>
                  <a:pt x="0" y="278241"/>
                </a:lnTo>
                <a:cubicBezTo>
                  <a:pt x="0" y="288486"/>
                  <a:pt x="8305" y="296790"/>
                  <a:pt x="18549" y="296790"/>
                </a:cubicBezTo>
                <a:lnTo>
                  <a:pt x="111296" y="296790"/>
                </a:lnTo>
                <a:cubicBezTo>
                  <a:pt x="121541" y="296790"/>
                  <a:pt x="129846" y="288486"/>
                  <a:pt x="129846" y="278241"/>
                </a:cubicBezTo>
                <a:lnTo>
                  <a:pt x="129846" y="241142"/>
                </a:lnTo>
                <a:cubicBezTo>
                  <a:pt x="129846" y="230897"/>
                  <a:pt x="121541" y="222593"/>
                  <a:pt x="111296" y="222593"/>
                </a:cubicBezTo>
                <a:lnTo>
                  <a:pt x="18549" y="222593"/>
                </a:lnTo>
                <a:close/>
                <a:moveTo>
                  <a:pt x="18549" y="241142"/>
                </a:moveTo>
                <a:lnTo>
                  <a:pt x="111296" y="241142"/>
                </a:lnTo>
                <a:lnTo>
                  <a:pt x="111296" y="278241"/>
                </a:lnTo>
                <a:lnTo>
                  <a:pt x="18549" y="278241"/>
                </a:lnTo>
                <a:lnTo>
                  <a:pt x="18549" y="241142"/>
                </a:lnTo>
                <a:close/>
                <a:moveTo>
                  <a:pt x="166945" y="18549"/>
                </a:moveTo>
                <a:cubicBezTo>
                  <a:pt x="166945" y="8305"/>
                  <a:pt x="175249" y="0"/>
                  <a:pt x="185494" y="0"/>
                </a:cubicBezTo>
                <a:lnTo>
                  <a:pt x="278241" y="0"/>
                </a:lnTo>
                <a:cubicBezTo>
                  <a:pt x="288486" y="0"/>
                  <a:pt x="296790" y="8305"/>
                  <a:pt x="296790" y="18549"/>
                </a:cubicBezTo>
                <a:lnTo>
                  <a:pt x="296790" y="55648"/>
                </a:lnTo>
                <a:cubicBezTo>
                  <a:pt x="296790" y="65893"/>
                  <a:pt x="288486" y="74198"/>
                  <a:pt x="278241" y="74198"/>
                </a:cubicBezTo>
                <a:lnTo>
                  <a:pt x="185494" y="74198"/>
                </a:lnTo>
                <a:cubicBezTo>
                  <a:pt x="175249" y="74198"/>
                  <a:pt x="166945" y="65893"/>
                  <a:pt x="166945" y="55648"/>
                </a:cubicBezTo>
                <a:lnTo>
                  <a:pt x="166945" y="18549"/>
                </a:lnTo>
                <a:close/>
                <a:moveTo>
                  <a:pt x="278241" y="18549"/>
                </a:moveTo>
                <a:lnTo>
                  <a:pt x="185494" y="18549"/>
                </a:lnTo>
                <a:lnTo>
                  <a:pt x="185494" y="55648"/>
                </a:lnTo>
                <a:lnTo>
                  <a:pt x="278241" y="55648"/>
                </a:lnTo>
                <a:lnTo>
                  <a:pt x="278241" y="18549"/>
                </a:lnTo>
                <a:close/>
                <a:moveTo>
                  <a:pt x="185494" y="111296"/>
                </a:moveTo>
                <a:cubicBezTo>
                  <a:pt x="175249" y="111296"/>
                  <a:pt x="166945" y="119601"/>
                  <a:pt x="166945" y="129846"/>
                </a:cubicBezTo>
                <a:lnTo>
                  <a:pt x="166945" y="166945"/>
                </a:lnTo>
                <a:cubicBezTo>
                  <a:pt x="166945" y="177189"/>
                  <a:pt x="175249" y="185494"/>
                  <a:pt x="185494" y="185494"/>
                </a:cubicBezTo>
                <a:lnTo>
                  <a:pt x="278241" y="185494"/>
                </a:lnTo>
                <a:cubicBezTo>
                  <a:pt x="288486" y="185494"/>
                  <a:pt x="296790" y="177189"/>
                  <a:pt x="296790" y="166945"/>
                </a:cubicBezTo>
                <a:lnTo>
                  <a:pt x="296790" y="129846"/>
                </a:lnTo>
                <a:cubicBezTo>
                  <a:pt x="296790" y="119601"/>
                  <a:pt x="288486" y="111296"/>
                  <a:pt x="278241" y="111296"/>
                </a:cubicBezTo>
                <a:lnTo>
                  <a:pt x="185494" y="111296"/>
                </a:lnTo>
                <a:close/>
                <a:moveTo>
                  <a:pt x="185494" y="129846"/>
                </a:moveTo>
                <a:lnTo>
                  <a:pt x="278241" y="129846"/>
                </a:lnTo>
                <a:lnTo>
                  <a:pt x="278241" y="166945"/>
                </a:lnTo>
                <a:lnTo>
                  <a:pt x="185494" y="166945"/>
                </a:lnTo>
                <a:lnTo>
                  <a:pt x="185494" y="129846"/>
                </a:ln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91440" numCol="1" spcCol="0" rtlCol="0" fromWordArt="0" anchor="b"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w="3175">
                <a:noFill/>
              </a:ln>
              <a:gradFill>
                <a:gsLst>
                  <a:gs pos="76437">
                    <a:srgbClr val="FFFFFF"/>
                  </a:gs>
                  <a:gs pos="55747">
                    <a:srgbClr val="FFFFFF"/>
                  </a:gs>
                </a:gsLst>
                <a:path path="circle">
                  <a:fillToRect l="100000" b="100000"/>
                </a:path>
              </a:gradFill>
              <a:effectLst/>
              <a:uLnTx/>
              <a:uFillTx/>
              <a:latin typeface="Segoe UI Semibold"/>
              <a:ea typeface="+mn-ea"/>
              <a:cs typeface="Segoe UI" pitchFamily="34" charset="0"/>
            </a:endParaRPr>
          </a:p>
        </p:txBody>
      </p:sp>
      <p:sp>
        <p:nvSpPr>
          <p:cNvPr id="19" name="Graphic 12" descr="Icon of an eyeball">
            <a:extLst>
              <a:ext uri="{FF2B5EF4-FFF2-40B4-BE49-F238E27FC236}">
                <a16:creationId xmlns:a16="http://schemas.microsoft.com/office/drawing/2014/main" id="{47A24526-AFD2-5E4F-7D3F-D2309B7D78A9}"/>
              </a:ext>
            </a:extLst>
          </p:cNvPr>
          <p:cNvSpPr>
            <a:spLocks noChangeAspect="1"/>
          </p:cNvSpPr>
          <p:nvPr/>
        </p:nvSpPr>
        <p:spPr>
          <a:xfrm>
            <a:off x="831836" y="3438525"/>
            <a:ext cx="400082" cy="236662"/>
          </a:xfrm>
          <a:custGeom>
            <a:avLst/>
            <a:gdLst>
              <a:gd name="connsiteX0" fmla="*/ 163224 w 326425"/>
              <a:gd name="connsiteY0" fmla="*/ 58821 h 193092"/>
              <a:gd name="connsiteX1" fmla="*/ 230359 w 326425"/>
              <a:gd name="connsiteY1" fmla="*/ 125957 h 193092"/>
              <a:gd name="connsiteX2" fmla="*/ 163224 w 326425"/>
              <a:gd name="connsiteY2" fmla="*/ 193092 h 193092"/>
              <a:gd name="connsiteX3" fmla="*/ 96087 w 326425"/>
              <a:gd name="connsiteY3" fmla="*/ 125957 h 193092"/>
              <a:gd name="connsiteX4" fmla="*/ 163224 w 326425"/>
              <a:gd name="connsiteY4" fmla="*/ 58821 h 193092"/>
              <a:gd name="connsiteX5" fmla="*/ 163224 w 326425"/>
              <a:gd name="connsiteY5" fmla="*/ 83997 h 193092"/>
              <a:gd name="connsiteX6" fmla="*/ 121263 w 326425"/>
              <a:gd name="connsiteY6" fmla="*/ 125957 h 193092"/>
              <a:gd name="connsiteX7" fmla="*/ 163224 w 326425"/>
              <a:gd name="connsiteY7" fmla="*/ 167916 h 193092"/>
              <a:gd name="connsiteX8" fmla="*/ 205183 w 326425"/>
              <a:gd name="connsiteY8" fmla="*/ 125957 h 193092"/>
              <a:gd name="connsiteX9" fmla="*/ 163224 w 326425"/>
              <a:gd name="connsiteY9" fmla="*/ 83997 h 193092"/>
              <a:gd name="connsiteX10" fmla="*/ 163224 w 326425"/>
              <a:gd name="connsiteY10" fmla="*/ 0 h 193092"/>
              <a:gd name="connsiteX11" fmla="*/ 326046 w 326425"/>
              <a:gd name="connsiteY11" fmla="*/ 126960 h 193092"/>
              <a:gd name="connsiteX12" fmla="*/ 316892 w 326425"/>
              <a:gd name="connsiteY12" fmla="*/ 142229 h 193092"/>
              <a:gd name="connsiteX13" fmla="*/ 301624 w 326425"/>
              <a:gd name="connsiteY13" fmla="*/ 133073 h 193092"/>
              <a:gd name="connsiteX14" fmla="*/ 163224 w 326425"/>
              <a:gd name="connsiteY14" fmla="*/ 25176 h 193092"/>
              <a:gd name="connsiteX15" fmla="*/ 24804 w 326425"/>
              <a:gd name="connsiteY15" fmla="*/ 133150 h 193092"/>
              <a:gd name="connsiteX16" fmla="*/ 9541 w 326425"/>
              <a:gd name="connsiteY16" fmla="*/ 142313 h 193092"/>
              <a:gd name="connsiteX17" fmla="*/ 378 w 326425"/>
              <a:gd name="connsiteY17" fmla="*/ 127049 h 193092"/>
              <a:gd name="connsiteX18" fmla="*/ 163224 w 326425"/>
              <a:gd name="connsiteY18" fmla="*/ 0 h 19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6425" h="193092">
                <a:moveTo>
                  <a:pt x="163224" y="58821"/>
                </a:moveTo>
                <a:cubicBezTo>
                  <a:pt x="200301" y="58821"/>
                  <a:pt x="230359" y="88879"/>
                  <a:pt x="230359" y="125957"/>
                </a:cubicBezTo>
                <a:cubicBezTo>
                  <a:pt x="230359" y="163036"/>
                  <a:pt x="200301" y="193092"/>
                  <a:pt x="163224" y="193092"/>
                </a:cubicBezTo>
                <a:cubicBezTo>
                  <a:pt x="126145" y="193092"/>
                  <a:pt x="96087" y="163036"/>
                  <a:pt x="96087" y="125957"/>
                </a:cubicBezTo>
                <a:cubicBezTo>
                  <a:pt x="96087" y="88879"/>
                  <a:pt x="126145" y="58821"/>
                  <a:pt x="163224" y="58821"/>
                </a:cubicBezTo>
                <a:close/>
                <a:moveTo>
                  <a:pt x="163224" y="83997"/>
                </a:moveTo>
                <a:cubicBezTo>
                  <a:pt x="140050" y="83997"/>
                  <a:pt x="121263" y="102783"/>
                  <a:pt x="121263" y="125957"/>
                </a:cubicBezTo>
                <a:cubicBezTo>
                  <a:pt x="121263" y="149130"/>
                  <a:pt x="140050" y="167916"/>
                  <a:pt x="163224" y="167916"/>
                </a:cubicBezTo>
                <a:cubicBezTo>
                  <a:pt x="186397" y="167916"/>
                  <a:pt x="205183" y="149130"/>
                  <a:pt x="205183" y="125957"/>
                </a:cubicBezTo>
                <a:cubicBezTo>
                  <a:pt x="205183" y="102783"/>
                  <a:pt x="186397" y="83997"/>
                  <a:pt x="163224" y="83997"/>
                </a:cubicBezTo>
                <a:close/>
                <a:moveTo>
                  <a:pt x="163224" y="0"/>
                </a:moveTo>
                <a:cubicBezTo>
                  <a:pt x="240656" y="0"/>
                  <a:pt x="307500" y="52870"/>
                  <a:pt x="326046" y="126960"/>
                </a:cubicBezTo>
                <a:cubicBezTo>
                  <a:pt x="327734" y="133704"/>
                  <a:pt x="323636" y="140540"/>
                  <a:pt x="316892" y="142229"/>
                </a:cubicBezTo>
                <a:cubicBezTo>
                  <a:pt x="310147" y="143915"/>
                  <a:pt x="303312" y="139818"/>
                  <a:pt x="301624" y="133073"/>
                </a:cubicBezTo>
                <a:cubicBezTo>
                  <a:pt x="285865" y="70123"/>
                  <a:pt x="229038" y="25176"/>
                  <a:pt x="163224" y="25176"/>
                </a:cubicBezTo>
                <a:cubicBezTo>
                  <a:pt x="97379" y="25176"/>
                  <a:pt x="40534" y="70161"/>
                  <a:pt x="24804" y="133150"/>
                </a:cubicBezTo>
                <a:cubicBezTo>
                  <a:pt x="23119" y="139894"/>
                  <a:pt x="16286" y="143996"/>
                  <a:pt x="9541" y="142313"/>
                </a:cubicBezTo>
                <a:cubicBezTo>
                  <a:pt x="2796" y="140627"/>
                  <a:pt x="-1306" y="133795"/>
                  <a:pt x="378" y="127049"/>
                </a:cubicBezTo>
                <a:cubicBezTo>
                  <a:pt x="18892" y="52915"/>
                  <a:pt x="85757" y="0"/>
                  <a:pt x="163224" y="0"/>
                </a:cubicBez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91440" numCol="1" spcCol="0" rtlCol="0" fromWordArt="0" anchor="b" anchorCtr="0" forceAA="0" compatLnSpc="1">
            <a:prstTxWarp prst="textNoShape">
              <a:avLst/>
            </a:prstTxWarp>
            <a:no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endParaRPr kumimoji="0" lang="en-US" sz="1600" b="1" i="0" u="none" strike="noStrike" kern="1200" cap="none" spc="0" normalizeH="0" baseline="0" noProof="0">
              <a:ln w="3175">
                <a:noFill/>
              </a:ln>
              <a:gradFill>
                <a:gsLst>
                  <a:gs pos="76437">
                    <a:srgbClr val="FFFFFF"/>
                  </a:gs>
                  <a:gs pos="55747">
                    <a:srgbClr val="FFFFFF"/>
                  </a:gs>
                </a:gsLst>
                <a:path path="circle">
                  <a:fillToRect l="100000" b="100000"/>
                </a:path>
              </a:gradFill>
              <a:effectLst/>
              <a:uLnTx/>
              <a:uFillTx/>
              <a:latin typeface="Segoe UI Semibold"/>
              <a:ea typeface="+mn-ea"/>
              <a:cs typeface="Segoe UI" pitchFamily="34" charset="0"/>
            </a:endParaRPr>
          </a:p>
        </p:txBody>
      </p:sp>
      <p:sp>
        <p:nvSpPr>
          <p:cNvPr id="12" name="Title 1">
            <a:extLst>
              <a:ext uri="{FF2B5EF4-FFF2-40B4-BE49-F238E27FC236}">
                <a16:creationId xmlns:a16="http://schemas.microsoft.com/office/drawing/2014/main" id="{33E65442-C538-B2E5-B7B3-5026769AA4D8}"/>
              </a:ext>
            </a:extLst>
          </p:cNvPr>
          <p:cNvSpPr txBox="1">
            <a:spLocks/>
          </p:cNvSpPr>
          <p:nvPr/>
        </p:nvSpPr>
        <p:spPr>
          <a:xfrm>
            <a:off x="1447800" y="3371850"/>
            <a:ext cx="3590925" cy="153888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ts val="100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a:ea typeface="+mn-ea"/>
                <a:cs typeface="Segoe UI" pitchFamily="34" charset="0"/>
              </a:rPr>
              <a:t>These built-in skills use AI to help you work in your spreadsheet. Get analysis suggestions or create a visualization</a:t>
            </a:r>
          </a:p>
        </p:txBody>
      </p:sp>
      <p:cxnSp>
        <p:nvCxnSpPr>
          <p:cNvPr id="21" name="Straight Connector 20">
            <a:extLst>
              <a:ext uri="{FF2B5EF4-FFF2-40B4-BE49-F238E27FC236}">
                <a16:creationId xmlns:a16="http://schemas.microsoft.com/office/drawing/2014/main" id="{AD375867-EBE9-F7B7-8CE3-AB5FAC3A5A9F}"/>
              </a:ext>
              <a:ext uri="{C183D7F6-B498-43B3-948B-1728B52AA6E4}">
                <adec:decorative xmlns:adec="http://schemas.microsoft.com/office/drawing/2017/decorative" val="1"/>
              </a:ext>
            </a:extLst>
          </p:cNvPr>
          <p:cNvCxnSpPr>
            <a:cxnSpLocks/>
          </p:cNvCxnSpPr>
          <p:nvPr/>
        </p:nvCxnSpPr>
        <p:spPr>
          <a:xfrm>
            <a:off x="1447800" y="3004396"/>
            <a:ext cx="3590925" cy="0"/>
          </a:xfrm>
          <a:prstGeom prst="line">
            <a:avLst/>
          </a:prstGeom>
          <a:ln w="6350">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792617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C3E0E-A8D2-CE03-1F3B-DB87EC3C99E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9B715C9-E9AE-AE68-B17B-8FF872ED6A57}"/>
              </a:ext>
            </a:extLst>
          </p:cNvPr>
          <p:cNvSpPr>
            <a:spLocks noGrp="1"/>
          </p:cNvSpPr>
          <p:nvPr>
            <p:ph type="title"/>
          </p:nvPr>
        </p:nvSpPr>
        <p:spPr>
          <a:xfrm>
            <a:off x="588261" y="585216"/>
            <a:ext cx="11011601" cy="553998"/>
          </a:xfrm>
        </p:spPr>
        <p:txBody>
          <a:bodyPr/>
          <a:lstStyle/>
          <a:p>
            <a:r>
              <a:rPr lang="en-US"/>
              <a:t>Getting started</a:t>
            </a:r>
          </a:p>
        </p:txBody>
      </p:sp>
      <p:pic>
        <p:nvPicPr>
          <p:cNvPr id="15" name="Picture 14">
            <a:extLst>
              <a:ext uri="{FF2B5EF4-FFF2-40B4-BE49-F238E27FC236}">
                <a16:creationId xmlns:a16="http://schemas.microsoft.com/office/drawing/2014/main" id="{ABC32BB5-4CBC-85B5-3F6B-4D04CA2AE5A7}"/>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7" name="Freeform: Shape 32">
            <a:extLst>
              <a:ext uri="{FF2B5EF4-FFF2-40B4-BE49-F238E27FC236}">
                <a16:creationId xmlns:a16="http://schemas.microsoft.com/office/drawing/2014/main" id="{CAB6E56B-92C4-83D9-607F-D11DBCA56802}"/>
              </a:ext>
              <a:ext uri="{C183D7F6-B498-43B3-948B-1728B52AA6E4}">
                <adec:decorative xmlns:adec="http://schemas.microsoft.com/office/drawing/2017/decorative" val="1"/>
              </a:ext>
            </a:extLst>
          </p:cNvPr>
          <p:cNvSpPr>
            <a:spLocks/>
          </p:cNvSpPr>
          <p:nvPr/>
        </p:nvSpPr>
        <p:spPr bwMode="auto">
          <a:xfrm>
            <a:off x="680509" y="1481465"/>
            <a:ext cx="3540479" cy="4699879"/>
          </a:xfrm>
          <a:prstGeom prst="roundRect">
            <a:avLst>
              <a:gd name="adj" fmla="val 2335"/>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9" name="Freeform: Shape 32">
            <a:extLst>
              <a:ext uri="{FF2B5EF4-FFF2-40B4-BE49-F238E27FC236}">
                <a16:creationId xmlns:a16="http://schemas.microsoft.com/office/drawing/2014/main" id="{9E895F9A-5A7F-F2D7-E2C4-A70F3AF9E9EA}"/>
              </a:ext>
              <a:ext uri="{C183D7F6-B498-43B3-948B-1728B52AA6E4}">
                <adec:decorative xmlns:adec="http://schemas.microsoft.com/office/drawing/2017/decorative" val="1"/>
              </a:ext>
            </a:extLst>
          </p:cNvPr>
          <p:cNvSpPr>
            <a:spLocks/>
          </p:cNvSpPr>
          <p:nvPr/>
        </p:nvSpPr>
        <p:spPr bwMode="auto">
          <a:xfrm>
            <a:off x="4325760" y="1481465"/>
            <a:ext cx="3540479" cy="4699879"/>
          </a:xfrm>
          <a:prstGeom prst="roundRect">
            <a:avLst>
              <a:gd name="adj" fmla="val 2335"/>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0" name="Freeform: Shape 32">
            <a:extLst>
              <a:ext uri="{FF2B5EF4-FFF2-40B4-BE49-F238E27FC236}">
                <a16:creationId xmlns:a16="http://schemas.microsoft.com/office/drawing/2014/main" id="{98A6D85F-3CDB-4A46-D7E0-1CE0862AD327}"/>
              </a:ext>
              <a:ext uri="{C183D7F6-B498-43B3-948B-1728B52AA6E4}">
                <adec:decorative xmlns:adec="http://schemas.microsoft.com/office/drawing/2017/decorative" val="1"/>
              </a:ext>
            </a:extLst>
          </p:cNvPr>
          <p:cNvSpPr>
            <a:spLocks/>
          </p:cNvSpPr>
          <p:nvPr/>
        </p:nvSpPr>
        <p:spPr bwMode="auto">
          <a:xfrm>
            <a:off x="7971011" y="1481465"/>
            <a:ext cx="3540479" cy="4699879"/>
          </a:xfrm>
          <a:prstGeom prst="roundRect">
            <a:avLst>
              <a:gd name="adj" fmla="val 2335"/>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 name="Title 5">
            <a:extLst>
              <a:ext uri="{FF2B5EF4-FFF2-40B4-BE49-F238E27FC236}">
                <a16:creationId xmlns:a16="http://schemas.microsoft.com/office/drawing/2014/main" id="{940D25D4-F75A-1A7B-1381-396BA8796B1B}"/>
              </a:ext>
            </a:extLst>
          </p:cNvPr>
          <p:cNvSpPr txBox="1">
            <a:spLocks/>
          </p:cNvSpPr>
          <p:nvPr/>
        </p:nvSpPr>
        <p:spPr>
          <a:xfrm>
            <a:off x="845609" y="1592723"/>
            <a:ext cx="1304909" cy="280782"/>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50" normalizeH="0" baseline="0" noProof="0">
                <a:ln w="3175">
                  <a:noFill/>
                </a:ln>
                <a:gradFill flip="none" rotWithShape="1">
                  <a:gsLst>
                    <a:gs pos="50000">
                      <a:srgbClr val="0078D4"/>
                    </a:gs>
                    <a:gs pos="0">
                      <a:srgbClr val="C03BC4"/>
                    </a:gs>
                  </a:gsLst>
                  <a:lin ang="13500000" scaled="1"/>
                  <a:tileRect/>
                </a:gradFill>
                <a:effectLst/>
                <a:uLnTx/>
                <a:uFillTx/>
                <a:latin typeface="Segoe UI Semibold"/>
                <a:ea typeface="Calibri" panose="020F0502020204030204" pitchFamily="34" charset="0"/>
                <a:cs typeface="Segoe UI" pitchFamily="34" charset="0"/>
              </a:rPr>
              <a:t>Autosave on</a:t>
            </a:r>
          </a:p>
        </p:txBody>
      </p:sp>
      <p:sp>
        <p:nvSpPr>
          <p:cNvPr id="3" name="Title 1">
            <a:extLst>
              <a:ext uri="{FF2B5EF4-FFF2-40B4-BE49-F238E27FC236}">
                <a16:creationId xmlns:a16="http://schemas.microsoft.com/office/drawing/2014/main" id="{F3128BFC-78C8-F937-3FBD-CBB56000A696}"/>
              </a:ext>
            </a:extLst>
          </p:cNvPr>
          <p:cNvSpPr txBox="1">
            <a:spLocks/>
          </p:cNvSpPr>
          <p:nvPr/>
        </p:nvSpPr>
        <p:spPr>
          <a:xfrm>
            <a:off x="845609" y="2025929"/>
            <a:ext cx="3271380" cy="36933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The file must be saved to OneDrive or SharePoint, with Autosave turned on.</a:t>
            </a:r>
          </a:p>
        </p:txBody>
      </p:sp>
      <p:pic>
        <p:nvPicPr>
          <p:cNvPr id="5" name="Picture 4" descr="Toggle option in the top left of your Excel application, allowing for you to turn the AutoSave to an On position.">
            <a:extLst>
              <a:ext uri="{FF2B5EF4-FFF2-40B4-BE49-F238E27FC236}">
                <a16:creationId xmlns:a16="http://schemas.microsoft.com/office/drawing/2014/main" id="{5FAA6895-DF8E-A93B-D946-30E274C32162}"/>
              </a:ext>
            </a:extLst>
          </p:cNvPr>
          <p:cNvPicPr>
            <a:picLocks noChangeAspect="1"/>
          </p:cNvPicPr>
          <p:nvPr/>
        </p:nvPicPr>
        <p:blipFill>
          <a:blip r:embed="rId5"/>
          <a:stretch>
            <a:fillRect/>
          </a:stretch>
        </p:blipFill>
        <p:spPr>
          <a:xfrm>
            <a:off x="771949" y="2899584"/>
            <a:ext cx="3345040" cy="2476951"/>
          </a:xfrm>
          <a:prstGeom prst="roundRect">
            <a:avLst>
              <a:gd name="adj" fmla="val 3896"/>
            </a:avLst>
          </a:prstGeom>
        </p:spPr>
      </p:pic>
      <p:sp>
        <p:nvSpPr>
          <p:cNvPr id="6" name="Oval 5" descr="This shape is a red circle that calls attention to the toggle option in the top left of your Excel application, allowing for you to turn the AutoSave to an On position.">
            <a:extLst>
              <a:ext uri="{FF2B5EF4-FFF2-40B4-BE49-F238E27FC236}">
                <a16:creationId xmlns:a16="http://schemas.microsoft.com/office/drawing/2014/main" id="{4E2524F8-F81F-5E6A-249A-ADBFB6C5492B}"/>
              </a:ext>
              <a:ext uri="{C183D7F6-B498-43B3-948B-1728B52AA6E4}">
                <adec:decorative xmlns:adec="http://schemas.microsoft.com/office/drawing/2017/decorative" val="0"/>
              </a:ext>
            </a:extLst>
          </p:cNvPr>
          <p:cNvSpPr/>
          <p:nvPr/>
        </p:nvSpPr>
        <p:spPr>
          <a:xfrm>
            <a:off x="1918591" y="2899584"/>
            <a:ext cx="562708" cy="562708"/>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 name="Title 5">
            <a:extLst>
              <a:ext uri="{FF2B5EF4-FFF2-40B4-BE49-F238E27FC236}">
                <a16:creationId xmlns:a16="http://schemas.microsoft.com/office/drawing/2014/main" id="{1FDC70A6-69AB-14EA-A6FB-BEB494C54104}"/>
              </a:ext>
            </a:extLst>
          </p:cNvPr>
          <p:cNvSpPr txBox="1">
            <a:spLocks/>
          </p:cNvSpPr>
          <p:nvPr/>
        </p:nvSpPr>
        <p:spPr>
          <a:xfrm>
            <a:off x="4490860" y="1592724"/>
            <a:ext cx="2059603" cy="280782"/>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50" normalizeH="0" baseline="0" noProof="0">
                <a:ln w="3175">
                  <a:noFill/>
                </a:ln>
                <a:gradFill flip="none" rotWithShape="1">
                  <a:gsLst>
                    <a:gs pos="50000">
                      <a:srgbClr val="0078D4"/>
                    </a:gs>
                    <a:gs pos="0">
                      <a:srgbClr val="C03BC4"/>
                    </a:gs>
                  </a:gsLst>
                  <a:lin ang="13500000" scaled="1"/>
                  <a:tileRect/>
                </a:gradFill>
                <a:effectLst/>
                <a:uLnTx/>
                <a:uFillTx/>
                <a:latin typeface="Segoe UI Semibold"/>
                <a:ea typeface="Calibri" panose="020F0502020204030204" pitchFamily="34" charset="0"/>
                <a:cs typeface="Segoe UI" pitchFamily="34" charset="0"/>
              </a:rPr>
              <a:t>“Table-less” Copilot</a:t>
            </a:r>
          </a:p>
        </p:txBody>
      </p:sp>
      <p:sp>
        <p:nvSpPr>
          <p:cNvPr id="11" name="Title 1">
            <a:extLst>
              <a:ext uri="{FF2B5EF4-FFF2-40B4-BE49-F238E27FC236}">
                <a16:creationId xmlns:a16="http://schemas.microsoft.com/office/drawing/2014/main" id="{875FB4EC-EC65-6079-D439-FA217AAF4441}"/>
              </a:ext>
            </a:extLst>
          </p:cNvPr>
          <p:cNvSpPr txBox="1">
            <a:spLocks/>
          </p:cNvSpPr>
          <p:nvPr/>
        </p:nvSpPr>
        <p:spPr>
          <a:xfrm>
            <a:off x="4490860" y="2025929"/>
            <a:ext cx="3271380" cy="55399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Copilot works with data that’s either in an Excel Table (Insert | Table) format, or in a “Table-Like Range” with column headers. </a:t>
            </a:r>
          </a:p>
        </p:txBody>
      </p:sp>
      <p:pic>
        <p:nvPicPr>
          <p:cNvPr id="12" name="Picture 11" descr="View of an example Excel worksheet which shows data in a table format.  This means columns demonstrate types of attributes such as Employee ID, Email Address, First name and Last name which demonstrates examples of an entire worksheet with a row per employee.">
            <a:extLst>
              <a:ext uri="{FF2B5EF4-FFF2-40B4-BE49-F238E27FC236}">
                <a16:creationId xmlns:a16="http://schemas.microsoft.com/office/drawing/2014/main" id="{050CDF09-20EC-FC91-115A-4BFE2DF49231}"/>
              </a:ext>
            </a:extLst>
          </p:cNvPr>
          <p:cNvPicPr>
            <a:picLocks noChangeAspect="1"/>
          </p:cNvPicPr>
          <p:nvPr/>
        </p:nvPicPr>
        <p:blipFill>
          <a:blip r:embed="rId6"/>
          <a:stretch>
            <a:fillRect/>
          </a:stretch>
        </p:blipFill>
        <p:spPr>
          <a:xfrm>
            <a:off x="4417199" y="2899584"/>
            <a:ext cx="3357599" cy="1882092"/>
          </a:xfrm>
          <a:prstGeom prst="roundRect">
            <a:avLst>
              <a:gd name="adj" fmla="val 5751"/>
            </a:avLst>
          </a:prstGeom>
        </p:spPr>
      </p:pic>
      <p:sp>
        <p:nvSpPr>
          <p:cNvPr id="13" name="Title 5">
            <a:extLst>
              <a:ext uri="{FF2B5EF4-FFF2-40B4-BE49-F238E27FC236}">
                <a16:creationId xmlns:a16="http://schemas.microsoft.com/office/drawing/2014/main" id="{0C07A9EA-370B-91FA-77A0-EDC5FE9224A4}"/>
              </a:ext>
            </a:extLst>
          </p:cNvPr>
          <p:cNvSpPr txBox="1">
            <a:spLocks/>
          </p:cNvSpPr>
          <p:nvPr/>
        </p:nvSpPr>
        <p:spPr>
          <a:xfrm>
            <a:off x="8136111" y="1594615"/>
            <a:ext cx="3375379" cy="276999"/>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50" normalizeH="0" baseline="0" noProof="0" dirty="0">
                <a:ln w="3175">
                  <a:noFill/>
                </a:ln>
                <a:gradFill flip="none" rotWithShape="1">
                  <a:gsLst>
                    <a:gs pos="50000">
                      <a:srgbClr val="0078D4"/>
                    </a:gs>
                    <a:gs pos="0">
                      <a:srgbClr val="C03BC4"/>
                    </a:gs>
                  </a:gsLst>
                  <a:lin ang="13500000" scaled="1"/>
                  <a:tileRect/>
                </a:gradFill>
                <a:effectLst/>
                <a:uLnTx/>
                <a:uFillTx/>
                <a:latin typeface="Segoe UI Semibold"/>
                <a:ea typeface="Calibri" panose="020F0502020204030204" pitchFamily="34" charset="0"/>
                <a:cs typeface="Segoe UI" pitchFamily="34" charset="0"/>
              </a:rPr>
              <a:t>Open the chat pane or App Skills</a:t>
            </a:r>
          </a:p>
        </p:txBody>
      </p:sp>
      <p:sp>
        <p:nvSpPr>
          <p:cNvPr id="14" name="Title 1">
            <a:extLst>
              <a:ext uri="{FF2B5EF4-FFF2-40B4-BE49-F238E27FC236}">
                <a16:creationId xmlns:a16="http://schemas.microsoft.com/office/drawing/2014/main" id="{8AEAB0A0-C5E9-8475-FFD1-1AC4D85A94F5}"/>
              </a:ext>
            </a:extLst>
          </p:cNvPr>
          <p:cNvSpPr txBox="1">
            <a:spLocks/>
          </p:cNvSpPr>
          <p:nvPr/>
        </p:nvSpPr>
        <p:spPr>
          <a:xfrm>
            <a:off x="8136111" y="2025929"/>
            <a:ext cx="3271380" cy="55399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Click on the Copilot button on the ribbon</a:t>
            </a:r>
            <a:b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b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and try one of the starting prompts or write</a:t>
            </a:r>
            <a:b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br>
            <a:r>
              <a:rPr kumimoji="0" lang="en-US" sz="1200" b="0" i="0" u="none" strike="noStrike" kern="1200" cap="none" spc="0" normalizeH="0" baseline="0" noProof="0">
                <a:ln>
                  <a:noFill/>
                </a:ln>
                <a:solidFill>
                  <a:srgbClr val="000000"/>
                </a:solidFill>
                <a:effectLst/>
                <a:uLnTx/>
                <a:uFillTx/>
                <a:latin typeface="Segoe UI"/>
                <a:ea typeface="+mn-ea"/>
                <a:cs typeface="Segoe UI" pitchFamily="34" charset="0"/>
              </a:rPr>
              <a:t>your own.</a:t>
            </a:r>
          </a:p>
        </p:txBody>
      </p:sp>
      <p:pic>
        <p:nvPicPr>
          <p:cNvPr id="27" name="Picture 26" descr="Copilot Chat UI">
            <a:extLst>
              <a:ext uri="{FF2B5EF4-FFF2-40B4-BE49-F238E27FC236}">
                <a16:creationId xmlns:a16="http://schemas.microsoft.com/office/drawing/2014/main" id="{3635217C-FABB-104D-2A31-BAE873F5003A}"/>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8694939" y="2724717"/>
            <a:ext cx="2092623" cy="3393773"/>
          </a:xfrm>
          <a:prstGeom prst="roundRect">
            <a:avLst>
              <a:gd name="adj" fmla="val 3770"/>
            </a:avLst>
          </a:prstGeom>
        </p:spPr>
      </p:pic>
    </p:spTree>
    <p:extLst>
      <p:ext uri="{BB962C8B-B14F-4D97-AF65-F5344CB8AC3E}">
        <p14:creationId xmlns:p14="http://schemas.microsoft.com/office/powerpoint/2010/main" val="86060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Microsoft_Brand_Template_May2023  -  Read-Only" id="{354821AE-6191-4F47-84CC-51318889153F}" vid="{EBB4C349-3EE2-41B8-A048-F0998BF1AC8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MediaLengthInSeconds xmlns="324d2b90-11f2-4fdf-990a-54fa46247cf8" xsi:nil="true"/>
    <SharedWithUsers xmlns="b817b00b-f121-400f-976b-40959b1c7d14">
      <UserInfo>
        <DisplayName>Everyone</DisplayName>
        <AccountId>10</AccountId>
        <AccountType/>
      </UserInfo>
      <UserInfo>
        <DisplayName>Ryan Barr</DisplayName>
        <AccountId>1060</AccountId>
        <AccountType/>
      </UserInfo>
      <UserInfo>
        <DisplayName>Leslie McBride (SYNAXIS CORPORATION)</DisplayName>
        <AccountId>1763</AccountId>
        <AccountType/>
      </UserInfo>
      <UserInfo>
        <DisplayName>Luka Perne</DisplayName>
        <AccountId>1727</AccountId>
        <AccountType/>
      </UserInfo>
      <UserInfo>
        <DisplayName>Preethy Krishnamurthy</DisplayName>
        <AccountId>4378</AccountId>
        <AccountType/>
      </UserInfo>
      <UserInfo>
        <DisplayName>Steve Ede</DisplayName>
        <AccountId>4385</AccountId>
        <AccountType/>
      </UserInfo>
      <UserInfo>
        <DisplayName>Alex East</DisplayName>
        <AccountId>4408</AccountId>
        <AccountType/>
      </UserInfo>
      <UserInfo>
        <DisplayName>Philip Carpenter</DisplayName>
        <AccountId>4379</AccountId>
        <AccountType/>
      </UserInfo>
      <UserInfo>
        <DisplayName>Shradha Grover</DisplayName>
        <AccountId>4402</AccountId>
        <AccountType/>
      </UserInfo>
      <UserInfo>
        <DisplayName>Tim Mayo</DisplayName>
        <AccountId>4380</AccountId>
        <AccountType/>
      </UserInfo>
      <UserInfo>
        <DisplayName>David Zarling</DisplayName>
        <AccountId>3561</AccountId>
        <AccountType/>
      </UserInfo>
      <UserInfo>
        <DisplayName>Phil de Greve</DisplayName>
        <AccountId>4406</AccountId>
        <AccountType/>
      </UserInfo>
      <UserInfo>
        <DisplayName>Masa Sawamoto</DisplayName>
        <AccountId>357</AccountId>
        <AccountType/>
      </UserInfo>
      <UserInfo>
        <DisplayName>Naresh Kumar Satapathy</DisplayName>
        <AccountId>4398</AccountId>
        <AccountType/>
      </UserInfo>
      <UserInfo>
        <DisplayName>Pallavi Lokesh</DisplayName>
        <AccountId>4405</AccountId>
        <AccountType/>
      </UserInfo>
      <UserInfo>
        <DisplayName>Josefin Svendal</DisplayName>
        <AccountId>4387</AccountId>
        <AccountType/>
      </UserInfo>
      <UserInfo>
        <DisplayName>Laura Anttolainen</DisplayName>
        <AccountId>1684</AccountId>
        <AccountType/>
      </UserInfo>
      <UserInfo>
        <DisplayName>Servaas Venter</DisplayName>
        <AccountId>4399</AccountId>
        <AccountType/>
      </UserInfo>
      <UserInfo>
        <DisplayName>Torrie Reilly</DisplayName>
        <AccountId>4396</AccountId>
        <AccountType/>
      </UserInfo>
      <UserInfo>
        <DisplayName>John Porcaro (SYNAXIS CORPORATION)</DisplayName>
        <AccountId>4391</AccountId>
        <AccountType/>
      </UserInfo>
      <UserInfo>
        <DisplayName>Eric Moneyang</DisplayName>
        <AccountId>562</AccountId>
        <AccountType/>
      </UserInfo>
      <UserInfo>
        <DisplayName>Ninad Doshi</DisplayName>
        <AccountId>4394</AccountId>
        <AccountType/>
      </UserInfo>
      <UserInfo>
        <DisplayName>Shinji Kobayashi (GBB)</DisplayName>
        <AccountId>4389</AccountId>
        <AccountType/>
      </UserInfo>
      <UserInfo>
        <DisplayName>Yorick Docter</DisplayName>
        <AccountId>4393</AccountId>
        <AccountType/>
      </UserInfo>
      <UserInfo>
        <DisplayName>Sela Gu</DisplayName>
        <AccountId>3574</AccountId>
        <AccountType/>
      </UserInfo>
      <UserInfo>
        <DisplayName>Ray Tran</DisplayName>
        <AccountId>4390</AccountId>
        <AccountType/>
      </UserInfo>
      <UserInfo>
        <DisplayName>Jerome Balzac</DisplayName>
        <AccountId>4395</AccountId>
        <AccountType/>
      </UserInfo>
      <UserInfo>
        <DisplayName>Mitchell Fliss</DisplayName>
        <AccountId>4381</AccountId>
        <AccountType/>
      </UserInfo>
      <UserInfo>
        <DisplayName>Asif Shaikh</DisplayName>
        <AccountId>4382</AccountId>
        <AccountType/>
      </UserInfo>
      <UserInfo>
        <DisplayName>Umme Salma</DisplayName>
        <AccountId>4383</AccountId>
        <AccountType/>
      </UserInfo>
      <UserInfo>
        <DisplayName>Pablo Braconi</DisplayName>
        <AccountId>1615</AccountId>
        <AccountType/>
      </UserInfo>
      <UserInfo>
        <DisplayName>Deanna Miller</DisplayName>
        <AccountId>4384</AccountId>
        <AccountType/>
      </UserInfo>
      <UserInfo>
        <DisplayName>Scott Francis</DisplayName>
        <AccountId>4386</AccountId>
        <AccountType/>
      </UserInfo>
      <UserInfo>
        <DisplayName>Nathalie Kaviani</DisplayName>
        <AccountId>4401</AccountId>
        <AccountType/>
      </UserInfo>
      <UserInfo>
        <DisplayName>Swati Trehan</DisplayName>
        <AccountId>4388</AccountId>
        <AccountType/>
      </UserInfo>
      <UserInfo>
        <DisplayName>Lasse Husgafvel</DisplayName>
        <AccountId>4392</AccountId>
        <AccountType/>
      </UserInfo>
      <UserInfo>
        <DisplayName>Dilip Kumar P</DisplayName>
        <AccountId>4397</AccountId>
        <AccountType/>
      </UserInfo>
      <UserInfo>
        <DisplayName>Farah Mokdad</DisplayName>
        <AccountId>4400</AccountId>
        <AccountType/>
      </UserInfo>
      <UserInfo>
        <DisplayName>Kelly Johnson</DisplayName>
        <AccountId>4403</AccountId>
        <AccountType/>
      </UserInfo>
      <UserInfo>
        <DisplayName>Chris Lloyd</DisplayName>
        <AccountId>4407</AccountId>
        <AccountType/>
      </UserInfo>
      <UserInfo>
        <DisplayName>POTTEPALEM SAIKUMAR (LTIMINDTREE LIMITED)</DisplayName>
        <AccountId>4404</AccountId>
        <AccountType/>
      </UserInfo>
      <UserInfo>
        <DisplayName>Matt Mosteller (International Supplier)</DisplayName>
        <AccountId>4412</AccountId>
        <AccountType/>
      </UserInfo>
      <UserInfo>
        <DisplayName>Dave Williams (Agents)</DisplayName>
        <AccountId>4410</AccountId>
        <AccountType/>
      </UserInfo>
      <UserInfo>
        <DisplayName>Sarah Arnold</DisplayName>
        <AccountId>4409</AccountId>
        <AccountType/>
      </UserInfo>
      <UserInfo>
        <DisplayName>Michael Ameel</DisplayName>
        <AccountId>4413</AccountId>
        <AccountType/>
      </UserInfo>
      <UserInfo>
        <DisplayName>Payal Mehra</DisplayName>
        <AccountId>4411</AccountId>
        <AccountType/>
      </UserInfo>
      <UserInfo>
        <DisplayName>Leen Hijazi</DisplayName>
        <AccountId>4414</AccountId>
        <AccountType/>
      </UserInfo>
      <UserInfo>
        <DisplayName>Mukund Bhoovaraghavan</DisplayName>
        <AccountId>4417</AccountId>
        <AccountType/>
      </UserInfo>
      <UserInfo>
        <DisplayName>Sarah Arabi</DisplayName>
        <AccountId>4415</AccountId>
        <AccountType/>
      </UserInfo>
      <UserInfo>
        <DisplayName>Elvira Bagaric</DisplayName>
        <AccountId>4416</AccountId>
        <AccountType/>
      </UserInfo>
      <UserInfo>
        <DisplayName>Liliana Panic (Insight Global LLC)</DisplayName>
        <AccountId>4418</AccountId>
        <AccountType/>
      </UserInfo>
    </SharedWithUsers>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E1416D6-1BC3-4489-AA0B-FFB157EBC782}">
  <ds:schemaRefs>
    <ds:schemaRef ds:uri="http://www.w3.org/XML/1998/namespace"/>
    <ds:schemaRef ds:uri="http://purl.org/dc/dcmitype/"/>
    <ds:schemaRef ds:uri="0a13d439-ae06-4996-94c0-ea977f535766"/>
    <ds:schemaRef ds:uri="http://purl.org/dc/elements/1.1/"/>
    <ds:schemaRef ds:uri="http://schemas.microsoft.com/office/2006/documentManagement/types"/>
    <ds:schemaRef ds:uri="7b674952-e49b-4ee9-a364-998c50e5b9b3"/>
    <ds:schemaRef ds:uri="http://schemas.microsoft.com/office/infopath/2007/PartnerControls"/>
    <ds:schemaRef ds:uri="http://schemas.microsoft.com/office/2006/metadata/properties"/>
    <ds:schemaRef ds:uri="http://schemas.openxmlformats.org/package/2006/metadata/core-properties"/>
    <ds:schemaRef ds:uri="http://schemas.microsoft.com/sharepoint/v3"/>
    <ds:schemaRef ds:uri="http://purl.org/dc/terms/"/>
  </ds:schemaRefs>
</ds:datastoreItem>
</file>

<file path=customXml/itemProps2.xml><?xml version="1.0" encoding="utf-8"?>
<ds:datastoreItem xmlns:ds="http://schemas.openxmlformats.org/officeDocument/2006/customXml" ds:itemID="{41CCF46C-FCF6-4662-8369-F7AD87193F38}"/>
</file>

<file path=customXml/itemProps3.xml><?xml version="1.0" encoding="utf-8"?>
<ds:datastoreItem xmlns:ds="http://schemas.openxmlformats.org/officeDocument/2006/customXml" ds:itemID="{4060F8E6-2F1B-40CD-9A1E-10F9A4ACA4A6}">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5116</Words>
  <Application>Microsoft Office PowerPoint</Application>
  <PresentationFormat>Widescreen</PresentationFormat>
  <Paragraphs>366</Paragraphs>
  <Slides>34</Slides>
  <Notes>33</Notes>
  <HiddenSlides>0</HiddenSlides>
  <MMClips>1</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41" baseType="lpstr">
      <vt:lpstr>Arial</vt:lpstr>
      <vt:lpstr>Calibri</vt:lpstr>
      <vt:lpstr>Segoe UI</vt:lpstr>
      <vt:lpstr>Segoe UI Semibold</vt:lpstr>
      <vt:lpstr>Wingdings</vt:lpstr>
      <vt:lpstr>1_LIGHT MODE</vt:lpstr>
      <vt:lpstr>think-cell Slide</vt:lpstr>
      <vt:lpstr>Get started with Microsoft 365 Copilot in Excel</vt:lpstr>
      <vt:lpstr>Copilot Chat in Excel</vt:lpstr>
      <vt:lpstr>Starting a Copilot Chat in Excel</vt:lpstr>
      <vt:lpstr>Copilot Chat in Excel response</vt:lpstr>
      <vt:lpstr>My Chat pane doesn’t look like the picture</vt:lpstr>
      <vt:lpstr>Copilot Chat in Excel demo Analyst</vt:lpstr>
      <vt:lpstr>Access App Skills in Excel</vt:lpstr>
      <vt:lpstr>Copilot in-app capabilities for Excel</vt:lpstr>
      <vt:lpstr>Getting started</vt:lpstr>
      <vt:lpstr>Tip: use multi-turn</vt:lpstr>
      <vt:lpstr>Tip: Ask “why” and “how” questions</vt:lpstr>
      <vt:lpstr>Working with data</vt:lpstr>
      <vt:lpstr>Formulas: Writing, explaining, and asking questions</vt:lpstr>
      <vt:lpstr>Analyze and visualize your data</vt:lpstr>
      <vt:lpstr>Working with text</vt:lpstr>
      <vt:lpstr>Summarize a column of text</vt:lpstr>
      <vt:lpstr>Extract &lt;labels&gt; from a text column into a new column</vt:lpstr>
      <vt:lpstr>Split text into two columns</vt:lpstr>
      <vt:lpstr>Separate delimited text into separate yes/no columns</vt:lpstr>
      <vt:lpstr>More formula use cases</vt:lpstr>
      <vt:lpstr>Change a list of full names from “Last, First” to “First Last”</vt:lpstr>
      <vt:lpstr>Separate first.last@email.com addresses </vt:lpstr>
      <vt:lpstr>Formula help</vt:lpstr>
      <vt:lpstr>Lookups and cross-references across tables/ranges</vt:lpstr>
      <vt:lpstr>Visualize – charts  and color</vt:lpstr>
      <vt:lpstr>Create a column chart and filter to a subset of values</vt:lpstr>
      <vt:lpstr>Creating tables and charts with filters</vt:lpstr>
      <vt:lpstr>Beginning your highlighting – empty values</vt:lpstr>
      <vt:lpstr>Continue your highlighting – duplicate values</vt:lpstr>
      <vt:lpstr>Finalize your highlighting – yes values</vt:lpstr>
      <vt:lpstr>Ask questions  about Excel</vt:lpstr>
      <vt:lpstr>Ask questions about Excel </vt:lpstr>
      <vt:lpstr>Ask questions about Excel (continued)</vt:lpstr>
      <vt:lpstr>Skilling experiences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2025-09-12T16:55:05Z</dcterms:created>
  <dcterms:modified xsi:type="dcterms:W3CDTF">2025-09-12T17:02:54Z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SetDate">
    <vt:lpwstr>2024-02-27T22:13:08Z</vt:lpwstr>
  </property>
  <property fmtid="{D5CDD505-2E9C-101B-9397-08002B2CF9AE}" pid="3" name="MSIP_Label_f42aa342-8706-4288-bd11-ebb85995028c_ContentBits">
    <vt:lpwstr>0</vt:lpwstr>
  </property>
  <property fmtid="{D5CDD505-2E9C-101B-9397-08002B2CF9AE}" pid="4" name="MediaServiceImageTags">
    <vt:lpwstr/>
  </property>
  <property fmtid="{D5CDD505-2E9C-101B-9397-08002B2CF9AE}" pid="5" name="MSIP_Label_f42aa342-8706-4288-bd11-ebb85995028c_ActionId">
    <vt:lpwstr>b119bb74-10e8-41bb-8974-fe16335588e8</vt:lpwstr>
  </property>
  <property fmtid="{D5CDD505-2E9C-101B-9397-08002B2CF9AE}" pid="6" name="MSIP_Label_f42aa342-8706-4288-bd11-ebb85995028c_Name">
    <vt:lpwstr>Internal</vt:lpwstr>
  </property>
  <property fmtid="{D5CDD505-2E9C-101B-9397-08002B2CF9AE}" pid="7" name="AuthorIds_UIVersion_512">
    <vt:lpwstr>12</vt:lpwstr>
  </property>
  <property fmtid="{D5CDD505-2E9C-101B-9397-08002B2CF9AE}" pid="8" name="ContentTypeId">
    <vt:lpwstr>0x010100CAB4D63BEF6CE74A98DE71B79A4EFA2E</vt:lpwstr>
  </property>
  <property fmtid="{D5CDD505-2E9C-101B-9397-08002B2CF9AE}" pid="9" name="TemplateUrl">
    <vt:lpwstr/>
  </property>
  <property fmtid="{D5CDD505-2E9C-101B-9397-08002B2CF9AE}" pid="10" name="xd_ProgID">
    <vt:lpwstr/>
  </property>
  <property fmtid="{D5CDD505-2E9C-101B-9397-08002B2CF9AE}" pid="11" name="AuthorIds_UIVersion_3584">
    <vt:lpwstr>12</vt:lpwstr>
  </property>
  <property fmtid="{D5CDD505-2E9C-101B-9397-08002B2CF9AE}" pid="12" name="MSIP_Label_f42aa342-8706-4288-bd11-ebb85995028c_Enabled">
    <vt:lpwstr>true</vt:lpwstr>
  </property>
  <property fmtid="{D5CDD505-2E9C-101B-9397-08002B2CF9AE}" pid="13" name="_ExtendedDescription">
    <vt:lpwstr/>
  </property>
  <property fmtid="{D5CDD505-2E9C-101B-9397-08002B2CF9AE}" pid="14" name="Order">
    <vt:lpwstr>8200.00000000000</vt:lpwstr>
  </property>
  <property fmtid="{D5CDD505-2E9C-101B-9397-08002B2CF9AE}" pid="15" name="ComplianceAssetId">
    <vt:lpwstr/>
  </property>
  <property fmtid="{D5CDD505-2E9C-101B-9397-08002B2CF9AE}" pid="16" name="AuthorIds_UIVersion_41472">
    <vt:lpwstr>12</vt:lpwstr>
  </property>
  <property fmtid="{D5CDD505-2E9C-101B-9397-08002B2CF9AE}" pid="17" name="MSIP_Label_f42aa342-8706-4288-bd11-ebb85995028c_Method">
    <vt:lpwstr>Standard</vt:lpwstr>
  </property>
  <property fmtid="{D5CDD505-2E9C-101B-9397-08002B2CF9AE}" pid="18" name="xd_Signature">
    <vt:lpwstr/>
  </property>
  <property fmtid="{D5CDD505-2E9C-101B-9397-08002B2CF9AE}" pid="19" name="MSIP_Label_f42aa342-8706-4288-bd11-ebb85995028c_SiteId">
    <vt:lpwstr>a5a9530b-9623-4712-8f71-f7cb8dfe5b51</vt:lpwstr>
  </property>
  <property fmtid="{D5CDD505-2E9C-101B-9397-08002B2CF9AE}" pid="20" name="TriggerFlowInfo">
    <vt:lpwstr/>
  </property>
  <property fmtid="{D5CDD505-2E9C-101B-9397-08002B2CF9AE}" pid="21" name="_SourceUrl">
    <vt:lpwstr/>
  </property>
  <property fmtid="{D5CDD505-2E9C-101B-9397-08002B2CF9AE}" pid="22" name="_SharedFileIndex">
    <vt:lpwstr/>
  </property>
</Properties>
</file>