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vtt" ContentType="text/vtt"/>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4.xml" ContentType="application/vnd.openxmlformats-officedocument.presentationml.tags+xml"/>
  <Override PartName="/ppt/notesSlides/notesSlide20.xml" ContentType="application/vnd.openxmlformats-officedocument.presentationml.notesSlide+xml"/>
  <Override PartName="/ppt/tags/tag5.xml" ContentType="application/vnd.openxmlformats-officedocument.presentationml.tags+xml"/>
  <Override PartName="/ppt/notesSlides/notesSlide21.xml" ContentType="application/vnd.openxmlformats-officedocument.presentationml.notesSlide+xml"/>
  <Override PartName="/ppt/tags/tag6.xml" ContentType="application/vnd.openxmlformats-officedocument.presentationml.tags+xml"/>
  <Override PartName="/ppt/notesSlides/notesSlide22.xml" ContentType="application/vnd.openxmlformats-officedocument.presentationml.notesSlide+xml"/>
  <Override PartName="/ppt/tags/tag7.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8.xml" ContentType="application/vnd.openxmlformats-officedocument.presentationml.tags+xml"/>
  <Override PartName="/ppt/notesSlides/notesSlide30.xml" ContentType="application/vnd.openxmlformats-officedocument.presentationml.notesSlide+xml"/>
  <Override PartName="/ppt/tags/tag9.xml" ContentType="application/vnd.openxmlformats-officedocument.presentationml.tags+xml"/>
  <Override PartName="/ppt/notesSlides/notesSlide31.xml" ContentType="application/vnd.openxmlformats-officedocument.presentationml.notesSlide+xml"/>
  <Override PartName="/ppt/tags/tag10.xml" ContentType="application/vnd.openxmlformats-officedocument.presentationml.tags+xml"/>
  <Override PartName="/ppt/notesSlides/notesSlide32.xml" ContentType="application/vnd.openxmlformats-officedocument.presentationml.notesSlide+xml"/>
  <Override PartName="/ppt/tags/tag11.xml" ContentType="application/vnd.openxmlformats-officedocument.presentationml.tags+xml"/>
  <Override PartName="/ppt/notesSlides/notesSlide33.xml" ContentType="application/vnd.openxmlformats-officedocument.presentationml.notesSlide+xml"/>
  <Override PartName="/ppt/tags/tag12.xml" ContentType="application/vnd.openxmlformats-officedocument.presentationml.tags+xml"/>
  <Override PartName="/ppt/notesSlides/notesSlide34.xml" ContentType="application/vnd.openxmlformats-officedocument.presentationml.notesSlide+xml"/>
  <Override PartName="/ppt/tags/tag13.xml" ContentType="application/vnd.openxmlformats-officedocument.presentationml.tags+xml"/>
  <Override PartName="/ppt/notesSlides/notesSlide35.xml" ContentType="application/vnd.openxmlformats-officedocument.presentationml.notesSlide+xml"/>
  <Override PartName="/ppt/tags/tag14.xml" ContentType="application/vnd.openxmlformats-officedocument.presentationml.tags+xml"/>
  <Override PartName="/ppt/notesSlides/notesSlide36.xml" ContentType="application/vnd.openxmlformats-officedocument.presentationml.notesSlide+xml"/>
  <Override PartName="/ppt/tags/tag15.xml" ContentType="application/vnd.openxmlformats-officedocument.presentationml.tags+xml"/>
  <Override PartName="/ppt/notesSlides/notesSlide37.xml" ContentType="application/vnd.openxmlformats-officedocument.presentationml.notesSlide+xml"/>
  <Override PartName="/ppt/tags/tag16.xml" ContentType="application/vnd.openxmlformats-officedocument.presentationml.tags+xml"/>
  <Override PartName="/ppt/notesSlides/notesSlide38.xml" ContentType="application/vnd.openxmlformats-officedocument.presentationml.notesSlide+xml"/>
  <Override PartName="/ppt/tags/tag17.xml" ContentType="application/vnd.openxmlformats-officedocument.presentationml.tags+xml"/>
  <Override PartName="/ppt/notesSlides/notesSlide3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98548" r:id="rId4"/>
  </p:sldMasterIdLst>
  <p:notesMasterIdLst>
    <p:notesMasterId r:id="rId44"/>
  </p:notesMasterIdLst>
  <p:handoutMasterIdLst>
    <p:handoutMasterId r:id="rId45"/>
  </p:handoutMasterIdLst>
  <p:sldIdLst>
    <p:sldId id="2147479558" r:id="rId5"/>
    <p:sldId id="267" r:id="rId6"/>
    <p:sldId id="273" r:id="rId7"/>
    <p:sldId id="295" r:id="rId8"/>
    <p:sldId id="276" r:id="rId9"/>
    <p:sldId id="265" r:id="rId10"/>
    <p:sldId id="284" r:id="rId11"/>
    <p:sldId id="306" r:id="rId12"/>
    <p:sldId id="278" r:id="rId13"/>
    <p:sldId id="283" r:id="rId14"/>
    <p:sldId id="266" r:id="rId15"/>
    <p:sldId id="311" r:id="rId16"/>
    <p:sldId id="296" r:id="rId17"/>
    <p:sldId id="286" r:id="rId18"/>
    <p:sldId id="287" r:id="rId19"/>
    <p:sldId id="301" r:id="rId20"/>
    <p:sldId id="302" r:id="rId21"/>
    <p:sldId id="303" r:id="rId22"/>
    <p:sldId id="2147483646" r:id="rId23"/>
    <p:sldId id="260" r:id="rId24"/>
    <p:sldId id="281" r:id="rId25"/>
    <p:sldId id="257" r:id="rId26"/>
    <p:sldId id="258" r:id="rId27"/>
    <p:sldId id="304" r:id="rId28"/>
    <p:sldId id="305" r:id="rId29"/>
    <p:sldId id="307" r:id="rId30"/>
    <p:sldId id="308" r:id="rId31"/>
    <p:sldId id="309" r:id="rId32"/>
    <p:sldId id="310" r:id="rId33"/>
    <p:sldId id="270" r:id="rId34"/>
    <p:sldId id="271" r:id="rId35"/>
    <p:sldId id="274" r:id="rId36"/>
    <p:sldId id="275" r:id="rId37"/>
    <p:sldId id="277" r:id="rId38"/>
    <p:sldId id="279" r:id="rId39"/>
    <p:sldId id="272" r:id="rId40"/>
    <p:sldId id="261" r:id="rId41"/>
    <p:sldId id="312" r:id="rId42"/>
    <p:sldId id="268" r:id="rId43"/>
  </p:sldIdLst>
  <p:sldSz cx="12192000" cy="6858000"/>
  <p:notesSz cx="6858000" cy="9144000"/>
  <p:custDataLst>
    <p:tags r:id="rId4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verview" id="{C7BFF218-DC71-47DD-9C14-81BF18690AFE}">
          <p14:sldIdLst>
            <p14:sldId id="2147479558"/>
            <p14:sldId id="267"/>
          </p14:sldIdLst>
        </p14:section>
        <p14:section name="Researcher" id="{C1EAE50E-4E74-4CF2-A952-B6AE707662D1}">
          <p14:sldIdLst>
            <p14:sldId id="273"/>
            <p14:sldId id="295"/>
            <p14:sldId id="276"/>
            <p14:sldId id="265"/>
            <p14:sldId id="284"/>
          </p14:sldIdLst>
        </p14:section>
        <p14:section name="Analyst" id="{260EA25A-BF78-4908-941C-8F98F6754549}">
          <p14:sldIdLst>
            <p14:sldId id="306"/>
            <p14:sldId id="278"/>
            <p14:sldId id="283"/>
            <p14:sldId id="266"/>
            <p14:sldId id="311"/>
          </p14:sldIdLst>
        </p14:section>
        <p14:section name="Skills" id="{D1C890AA-B4EE-4E24-AB05-1EE2F2D3F9EA}">
          <p14:sldIdLst>
            <p14:sldId id="296"/>
            <p14:sldId id="286"/>
            <p14:sldId id="287"/>
          </p14:sldIdLst>
        </p14:section>
        <p14:section name="Facilitator" id="{15215668-93F9-4257-B134-FAD70DDAC104}">
          <p14:sldIdLst>
            <p14:sldId id="301"/>
            <p14:sldId id="302"/>
            <p14:sldId id="303"/>
            <p14:sldId id="2147483646"/>
            <p14:sldId id="260"/>
            <p14:sldId id="281"/>
            <p14:sldId id="257"/>
            <p14:sldId id="258"/>
          </p14:sldIdLst>
        </p14:section>
        <p14:section name="Interpreter" id="{BC2041B7-F4D5-40EC-8027-21F3A3CBA462}">
          <p14:sldIdLst>
            <p14:sldId id="304"/>
            <p14:sldId id="305"/>
            <p14:sldId id="307"/>
          </p14:sldIdLst>
        </p14:section>
        <p14:section name="Project Manager" id="{5F842FC2-0FD3-4D40-A106-EE77FCBF9EEC}">
          <p14:sldIdLst>
            <p14:sldId id="308"/>
            <p14:sldId id="309"/>
            <p14:sldId id="310"/>
            <p14:sldId id="270"/>
            <p14:sldId id="271"/>
            <p14:sldId id="274"/>
            <p14:sldId id="275"/>
            <p14:sldId id="277"/>
            <p14:sldId id="279"/>
            <p14:sldId id="272"/>
          </p14:sldIdLst>
        </p14:section>
        <p14:section name="Continue learning" id="{38F1B686-2535-4EB4-9016-1A670A802618}">
          <p14:sldIdLst>
            <p14:sldId id="261"/>
            <p14:sldId id="312"/>
            <p14:sldId id="26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8" name="Author" initials="A" lastIdx="0" clrIdx="7"/>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9F3"/>
    <a:srgbClr val="E2EAF2"/>
    <a:srgbClr val="7EBABC"/>
    <a:srgbClr val="DDDDDD"/>
    <a:srgbClr val="EAEAEA"/>
    <a:srgbClr val="000000"/>
    <a:srgbClr val="333333"/>
    <a:srgbClr val="E1EBF2"/>
    <a:srgbClr val="FFFFFF"/>
    <a:srgbClr val="EBEB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E6EDF2-1C6D-4B38-985B-CCCF59661E5D}" v="965" dt="2025-09-12T12:43:45.2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2485" autoAdjust="0"/>
  </p:normalViewPr>
  <p:slideViewPr>
    <p:cSldViewPr snapToGrid="0">
      <p:cViewPr varScale="1">
        <p:scale>
          <a:sx n="95" d="100"/>
          <a:sy n="95" d="100"/>
        </p:scale>
        <p:origin x="936" y="7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3" Type="http://schemas.microsoft.com/office/2018/10/relationships/authors" Target="author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gs" Target="tags/tag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338152F-7930-E7C2-52AD-F6A05C9D8A8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C50371A-0D18-680A-0C08-ABE130D0185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04D8240-2ECF-4468-9BEA-231A5A376669}" type="datetimeFigureOut">
              <a:rPr lang="en-US" smtClean="0"/>
              <a:t>9/12/2025</a:t>
            </a:fld>
            <a:endParaRPr lang="en-US"/>
          </a:p>
        </p:txBody>
      </p:sp>
      <p:sp>
        <p:nvSpPr>
          <p:cNvPr id="4" name="Footer Placeholder 3">
            <a:extLst>
              <a:ext uri="{FF2B5EF4-FFF2-40B4-BE49-F238E27FC236}">
                <a16:creationId xmlns:a16="http://schemas.microsoft.com/office/drawing/2014/main" id="{877D4D47-3819-7047-F59D-34DF617F0D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D46CCF2-E652-E55B-614E-854DCF52108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760E463-2B31-4BCB-9649-37EB94C5C769}" type="slidenum">
              <a:rPr lang="en-US" smtClean="0"/>
              <a:t>‹#›</a:t>
            </a:fld>
            <a:endParaRPr lang="en-US"/>
          </a:p>
        </p:txBody>
      </p:sp>
    </p:spTree>
    <p:extLst>
      <p:ext uri="{BB962C8B-B14F-4D97-AF65-F5344CB8AC3E}">
        <p14:creationId xmlns:p14="http://schemas.microsoft.com/office/powerpoint/2010/main" val="465896415"/>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9B4E73-17E7-406A-A347-A74717F43AD8}" type="datetimeFigureOut">
              <a:rPr lang="en-US" smtClean="0"/>
              <a:t>9/12/2025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2F43AC-C579-4519-988E-910819434F4E}" type="slidenum">
              <a:rPr lang="en-US" smtClean="0"/>
              <a:t>‹#›</a:t>
            </a:fld>
            <a:endParaRPr lang="en-US"/>
          </a:p>
        </p:txBody>
      </p:sp>
    </p:spTree>
    <p:extLst>
      <p:ext uri="{BB962C8B-B14F-4D97-AF65-F5344CB8AC3E}">
        <p14:creationId xmlns:p14="http://schemas.microsoft.com/office/powerpoint/2010/main" val="4264476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mailto:https://openai.com/index/improvements-to-data-analysis-in-chatgpt/"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mailto:https://developers.googleblog.com/en/data-science-agent-in-colab-with-gemini/"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our session on getting started with agents in Microsoft 365. Today, we’ll explore practical examples and how-</a:t>
            </a:r>
            <a:r>
              <a:rPr lang="en-US" dirty="0" err="1"/>
              <a:t>tos</a:t>
            </a:r>
            <a:r>
              <a:rPr lang="en-US" dirty="0"/>
              <a:t> for leveraging agents to automate tasks, add specialized skills, and unlock the full potential of your organization. Let’s dive in!</a:t>
            </a:r>
          </a:p>
        </p:txBody>
      </p:sp>
      <p:sp>
        <p:nvSpPr>
          <p:cNvPr id="4" name="Slide Number Placeholder 3"/>
          <p:cNvSpPr>
            <a:spLocks noGrp="1"/>
          </p:cNvSpPr>
          <p:nvPr>
            <p:ph type="sldNum" sz="quarter" idx="5"/>
          </p:nvPr>
        </p:nvSpPr>
        <p:spPr/>
        <p:txBody>
          <a:bodyPr/>
          <a:lstStyle/>
          <a:p>
            <a:fld id="{7A2F43AC-C579-4519-988E-910819434F4E}" type="slidenum">
              <a:rPr lang="en-US" smtClean="0"/>
              <a:t>1</a:t>
            </a:fld>
            <a:endParaRPr lang="en-US"/>
          </a:p>
        </p:txBody>
      </p:sp>
    </p:spTree>
    <p:extLst>
      <p:ext uri="{BB962C8B-B14F-4D97-AF65-F5344CB8AC3E}">
        <p14:creationId xmlns:p14="http://schemas.microsoft.com/office/powerpoint/2010/main" val="2781824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Analyst is accessible in Copilot Chat. You can upload up to five files for analysis and specify the type of insights or visualizations you need. Analyst constructs a plan and executes Python code to deliver results.</a:t>
            </a:r>
          </a:p>
        </p:txBody>
      </p:sp>
      <p:sp>
        <p:nvSpPr>
          <p:cNvPr id="4" name="Slide Number Placeholder 3"/>
          <p:cNvSpPr>
            <a:spLocks noGrp="1"/>
          </p:cNvSpPr>
          <p:nvPr>
            <p:ph type="sldNum" sz="quarter" idx="5"/>
          </p:nvPr>
        </p:nvSpPr>
        <p:spPr/>
        <p:txBody>
          <a:bodyPr/>
          <a:lstStyle/>
          <a:p>
            <a:fld id="{7A2F43AC-C579-4519-988E-910819434F4E}" type="slidenum">
              <a:rPr lang="en-US" smtClean="0"/>
              <a:t>10</a:t>
            </a:fld>
            <a:endParaRPr lang="en-US"/>
          </a:p>
        </p:txBody>
      </p:sp>
    </p:spTree>
    <p:extLst>
      <p:ext uri="{BB962C8B-B14F-4D97-AF65-F5344CB8AC3E}">
        <p14:creationId xmlns:p14="http://schemas.microsoft.com/office/powerpoint/2010/main" val="1419371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Analyst can help across various business functions, including customer service, sales, finance, marketing, and HR. Use it to analyze sentiment, sales trends, financial scenarios, campaign results, and project outcomes.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7620E4-3E68-4063-8237-3C1BA541B8B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91523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D46F52-D4BC-2A1D-A3E8-283A31C81D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A6262B-8C85-C653-B2BB-672BCC8EBB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0E1632-9C4B-4027-2C7A-ABAD51EF48EB}"/>
              </a:ext>
            </a:extLst>
          </p:cNvPr>
          <p:cNvSpPr>
            <a:spLocks noGrp="1"/>
          </p:cNvSpPr>
          <p:nvPr>
            <p:ph type="body" idx="1"/>
          </p:nvPr>
        </p:nvSpPr>
        <p:spPr/>
        <p:txBody>
          <a:bodyPr/>
          <a:lstStyle/>
          <a:p>
            <a:r>
              <a:rPr lang="en-US" dirty="0"/>
              <a:t>Discover how Analyst can improve merchandising decisions, implement adaptive pricing, generate data insights, forecast sales, and deliver financial reports. The Scenario Library provides industry-specific use cases.</a:t>
            </a:r>
          </a:p>
        </p:txBody>
      </p:sp>
      <p:sp>
        <p:nvSpPr>
          <p:cNvPr id="4" name="Slide Number Placeholder 3">
            <a:extLst>
              <a:ext uri="{FF2B5EF4-FFF2-40B4-BE49-F238E27FC236}">
                <a16:creationId xmlns:a16="http://schemas.microsoft.com/office/drawing/2014/main" id="{C2AA39F1-EF44-084F-162B-8FA59718B0B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71BC50-3773-48F5-BF1F-2DDE1463A6CD}"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814309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Skills agent leverages People Skills, an intelligent data layer in Microsoft 365 Copilot. It infers skillsets from user activity, helping employees find experts, update skill profiles, and make informed decisions about skill development.</a:t>
            </a:r>
          </a:p>
        </p:txBody>
      </p:sp>
      <p:sp>
        <p:nvSpPr>
          <p:cNvPr id="4" name="Slide Number Placeholder 3"/>
          <p:cNvSpPr>
            <a:spLocks noGrp="1"/>
          </p:cNvSpPr>
          <p:nvPr>
            <p:ph type="sldNum" sz="quarter" idx="5"/>
          </p:nvPr>
        </p:nvSpPr>
        <p:spPr/>
        <p:txBody>
          <a:bodyPr/>
          <a:lstStyle/>
          <a:p>
            <a:fld id="{7A2F43AC-C579-4519-988E-910819434F4E}" type="slidenum">
              <a:rPr lang="en-US" smtClean="0"/>
              <a:t>13</a:t>
            </a:fld>
            <a:endParaRPr lang="en-US"/>
          </a:p>
        </p:txBody>
      </p:sp>
    </p:spTree>
    <p:extLst>
      <p:ext uri="{BB962C8B-B14F-4D97-AF65-F5344CB8AC3E}">
        <p14:creationId xmlns:p14="http://schemas.microsoft.com/office/powerpoint/2010/main" val="15366712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1BC0FA-22ED-A57D-4051-2F97A0515B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9E71F9-0372-2C56-851D-8F822BEC94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A85609-AF6C-7FF7-732C-4BFF07CE8C1C}"/>
              </a:ext>
            </a:extLst>
          </p:cNvPr>
          <p:cNvSpPr>
            <a:spLocks noGrp="1"/>
          </p:cNvSpPr>
          <p:nvPr>
            <p:ph type="body" idx="1"/>
          </p:nvPr>
        </p:nvSpPr>
        <p:spPr/>
        <p:txBody>
          <a:bodyPr/>
          <a:lstStyle/>
          <a:p>
            <a:pPr marL="0" indent="0">
              <a:buFont typeface="Arial" panose="020B0604020202020204" pitchFamily="34" charset="0"/>
              <a:buNone/>
            </a:pPr>
            <a:r>
              <a:rPr lang="en-US" b="0" i="0" dirty="0">
                <a:solidFill>
                  <a:srgbClr val="000000"/>
                </a:solidFill>
                <a:effectLst/>
                <a:latin typeface="Segoe UI" panose="020B0502040204020203" pitchFamily="34" charset="0"/>
              </a:rPr>
              <a:t>The Skills agent is built on top of the new People Skills data layer. It provides a direct first-party agent access point to People Skills. </a:t>
            </a:r>
          </a:p>
          <a:p>
            <a:pPr marL="0" indent="0">
              <a:buFont typeface="Arial" panose="020B0604020202020204" pitchFamily="34" charset="0"/>
              <a:buNone/>
            </a:pPr>
            <a:endParaRPr lang="en-US" b="0" i="0" dirty="0">
              <a:solidFill>
                <a:srgbClr val="000000"/>
              </a:solidFill>
              <a:effectLst/>
              <a:latin typeface="Segoe UI" panose="020B0502040204020203" pitchFamily="34" charset="0"/>
            </a:endParaRPr>
          </a:p>
          <a:p>
            <a:pPr marL="285750" indent="-285750">
              <a:buFont typeface="Arial" panose="020B0604020202020204" pitchFamily="34" charset="0"/>
              <a:buChar char="•"/>
            </a:pPr>
            <a:r>
              <a:rPr lang="en-CA" sz="1800" b="0" i="0" dirty="0">
                <a:solidFill>
                  <a:srgbClr val="000000"/>
                </a:solidFill>
                <a:effectLst/>
                <a:latin typeface="Calibri" panose="020F0502020204030204" pitchFamily="34" charset="0"/>
              </a:rPr>
              <a:t>People Skills is an intelligent data layer in Microsoft 365 Copilot that infers skills derived from user activity mapped to a customizable built-in skill taxonomy, enhancing Copilot Chat, Microsoft 365, and Viva experiences with contextualized information about the people in your organization.</a:t>
            </a:r>
          </a:p>
          <a:p>
            <a:pPr marL="285750" indent="-285750">
              <a:buFont typeface="Arial" panose="020B0604020202020204" pitchFamily="34" charset="0"/>
              <a:buChar char="•"/>
            </a:pPr>
            <a:r>
              <a:rPr lang="en-CA" sz="1800" b="0" i="0" dirty="0">
                <a:solidFill>
                  <a:srgbClr val="000000"/>
                </a:solidFill>
                <a:effectLst/>
                <a:latin typeface="Calibri" panose="020F0502020204030204" pitchFamily="34" charset="0"/>
              </a:rPr>
              <a:t>With this advanced AI inferencing methodology, Microsoft 365 Copilot can equip leaders with critical workforce insights to prepare and accelerate their AI transformation while empowering employees with personalized skill profiles and development tools. </a:t>
            </a:r>
          </a:p>
          <a:p>
            <a:pPr marL="285750" indent="-285750">
              <a:buFont typeface="Arial" panose="020B0604020202020204" pitchFamily="34" charset="0"/>
              <a:buChar char="•"/>
            </a:pPr>
            <a:r>
              <a:rPr lang="en-CA" sz="1800" b="0" i="0" dirty="0">
                <a:solidFill>
                  <a:srgbClr val="000000"/>
                </a:solidFill>
                <a:effectLst/>
                <a:latin typeface="Calibri" panose="020F0502020204030204" pitchFamily="34" charset="0"/>
              </a:rPr>
              <a:t>Whether identifying critical skill gaps, finding colleagues with specific expertise, or fostering continuous learning, People Skills in Microsoft 365 Copilot helps organizations stay agile, informed, and ready to thrive.</a:t>
            </a:r>
          </a:p>
          <a:p>
            <a:pPr marL="285750" indent="-285750">
              <a:buFont typeface="Arial" panose="020B0604020202020204" pitchFamily="34" charset="0"/>
              <a:buChar char="•"/>
            </a:pPr>
            <a:endParaRPr lang="en-US" sz="1000" b="0" i="0" dirty="0">
              <a:solidFill>
                <a:srgbClr val="000000"/>
              </a:solidFill>
              <a:effectLst/>
              <a:latin typeface="Calibri" panose="020F0502020204030204" pitchFamily="34" charset="0"/>
            </a:endParaRPr>
          </a:p>
          <a:p>
            <a:pPr marL="0" indent="0">
              <a:buFontTx/>
              <a:buNone/>
            </a:pPr>
            <a:r>
              <a:rPr lang="en-US" sz="1000" b="1" i="0" dirty="0">
                <a:solidFill>
                  <a:srgbClr val="000000"/>
                </a:solidFill>
                <a:effectLst/>
                <a:latin typeface="Calibri" panose="020F0502020204030204" pitchFamily="34" charset="0"/>
              </a:rPr>
              <a:t>COMPETITIVE DIFFERENTIATION</a:t>
            </a:r>
          </a:p>
          <a:p>
            <a:pPr algn="l" rtl="0" fontAlgn="base">
              <a:lnSpc>
                <a:spcPts val="1200"/>
              </a:lnSpc>
              <a:spcBef>
                <a:spcPts val="600"/>
              </a:spcBef>
              <a:spcAft>
                <a:spcPts val="600"/>
              </a:spcAft>
              <a:buNone/>
            </a:pPr>
            <a:r>
              <a:rPr lang="en-US" sz="1200" b="0" i="0" dirty="0">
                <a:solidFill>
                  <a:srgbClr val="000000"/>
                </a:solidFill>
                <a:effectLst/>
                <a:latin typeface="Segoe UI" panose="020B0502040204020203" pitchFamily="34" charset="0"/>
              </a:rPr>
              <a:t>The inference model is differentiated in two key areas: </a:t>
            </a:r>
          </a:p>
          <a:p>
            <a:pPr marL="342900" indent="-342900" algn="l" rtl="0" fontAlgn="base">
              <a:lnSpc>
                <a:spcPts val="1200"/>
              </a:lnSpc>
              <a:spcBef>
                <a:spcPts val="600"/>
              </a:spcBef>
              <a:spcAft>
                <a:spcPts val="600"/>
              </a:spcAft>
              <a:buFont typeface="+mj-lt"/>
              <a:buAutoNum type="arabicPeriod"/>
            </a:pPr>
            <a:r>
              <a:rPr lang="en-US" sz="1200" b="0" i="0" dirty="0">
                <a:solidFill>
                  <a:srgbClr val="000000"/>
                </a:solidFill>
                <a:effectLst/>
                <a:latin typeface="Segoe UI" panose="020B0502040204020203" pitchFamily="34" charset="0"/>
              </a:rPr>
              <a:t>it does not require user action to derive skill inferences</a:t>
            </a:r>
          </a:p>
          <a:p>
            <a:pPr marL="342900" indent="-342900" algn="l" rtl="0" fontAlgn="base">
              <a:lnSpc>
                <a:spcPts val="1200"/>
              </a:lnSpc>
              <a:spcBef>
                <a:spcPts val="600"/>
              </a:spcBef>
              <a:spcAft>
                <a:spcPts val="600"/>
              </a:spcAft>
              <a:buFont typeface="+mj-lt"/>
              <a:buAutoNum type="arabicPeriod"/>
            </a:pPr>
            <a:r>
              <a:rPr lang="en-US" sz="1200" b="0" i="0" dirty="0">
                <a:solidFill>
                  <a:srgbClr val="000000"/>
                </a:solidFill>
                <a:effectLst/>
                <a:latin typeface="Segoe UI" panose="020B0502040204020203" pitchFamily="34" charset="0"/>
              </a:rPr>
              <a:t>inferences are highly accurate (~85%). </a:t>
            </a:r>
          </a:p>
          <a:p>
            <a:pPr marL="342900" indent="-342900" algn="l" rtl="0" fontAlgn="base">
              <a:lnSpc>
                <a:spcPts val="1200"/>
              </a:lnSpc>
              <a:spcBef>
                <a:spcPts val="600"/>
              </a:spcBef>
              <a:spcAft>
                <a:spcPts val="600"/>
              </a:spcAft>
              <a:buFont typeface="+mj-lt"/>
              <a:buAutoNum type="arabicPeriod"/>
            </a:pPr>
            <a:endParaRPr lang="en-US" sz="1200" b="0" i="0" dirty="0">
              <a:solidFill>
                <a:srgbClr val="000000"/>
              </a:solidFill>
              <a:effectLst/>
              <a:latin typeface="Segoe UI" panose="020B0502040204020203" pitchFamily="34" charset="0"/>
            </a:endParaRPr>
          </a:p>
          <a:p>
            <a:pPr marL="0" indent="0">
              <a:buFont typeface="Arial" panose="020B0604020202020204" pitchFamily="34" charset="0"/>
              <a:buNone/>
            </a:pPr>
            <a:endParaRPr lang="en-US" b="0" i="0" dirty="0">
              <a:solidFill>
                <a:srgbClr val="000000"/>
              </a:solidFill>
              <a:effectLst/>
              <a:latin typeface="Segoe UI" panose="020B0502040204020203" pitchFamily="34" charset="0"/>
            </a:endParaRPr>
          </a:p>
        </p:txBody>
      </p:sp>
      <p:sp>
        <p:nvSpPr>
          <p:cNvPr id="4" name="Slide Number Placeholder 3">
            <a:extLst>
              <a:ext uri="{FF2B5EF4-FFF2-40B4-BE49-F238E27FC236}">
                <a16:creationId xmlns:a16="http://schemas.microsoft.com/office/drawing/2014/main" id="{ECCF9D99-B4B9-12F5-F6E8-56AC9615F98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0B1B71-AA82-464B-A393-9479827C6D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31411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2C802-521F-76A4-A146-DCA85CA321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E1286E-D8D9-DA5E-7163-BA39D5E4B7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5970DE-6B6C-3CFB-8537-169D0214C496}"/>
              </a:ext>
            </a:extLst>
          </p:cNvPr>
          <p:cNvSpPr>
            <a:spLocks noGrp="1"/>
          </p:cNvSpPr>
          <p:nvPr>
            <p:ph type="body" idx="1"/>
          </p:nvPr>
        </p:nvSpPr>
        <p:spPr/>
        <p:txBody>
          <a:bodyPr/>
          <a:lstStyle/>
          <a:p>
            <a:r>
              <a:rPr lang="en-US" dirty="0"/>
              <a:t>Skills agent is accessible in Copilot Chat. You can validate AI-inferred skills, locate colleagues with specific expertise, and receive personalized recommendations for skill development. Leaders can assign projects based on skillsets.</a:t>
            </a:r>
          </a:p>
        </p:txBody>
      </p:sp>
      <p:sp>
        <p:nvSpPr>
          <p:cNvPr id="4" name="Slide Number Placeholder 3">
            <a:extLst>
              <a:ext uri="{FF2B5EF4-FFF2-40B4-BE49-F238E27FC236}">
                <a16:creationId xmlns:a16="http://schemas.microsoft.com/office/drawing/2014/main" id="{8AB7A621-E192-737A-1C70-3A2C86EAEA0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29A06C-870E-49D9-9759-4C25C19AC6B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65384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 works alongside you in Teams meetings, taking real-time notes and helping moderate discussions. It ensures everyone stays on track with the agenda and recaps key decisions and open items.</a:t>
            </a:r>
          </a:p>
        </p:txBody>
      </p:sp>
      <p:sp>
        <p:nvSpPr>
          <p:cNvPr id="4" name="Slide Number Placeholder 3"/>
          <p:cNvSpPr>
            <a:spLocks noGrp="1"/>
          </p:cNvSpPr>
          <p:nvPr>
            <p:ph type="sldNum" sz="quarter" idx="5"/>
          </p:nvPr>
        </p:nvSpPr>
        <p:spPr/>
        <p:txBody>
          <a:bodyPr/>
          <a:lstStyle/>
          <a:p>
            <a:fld id="{7A2F43AC-C579-4519-988E-910819434F4E}" type="slidenum">
              <a:rPr lang="en-US" smtClean="0"/>
              <a:t>16</a:t>
            </a:fld>
            <a:endParaRPr lang="en-US"/>
          </a:p>
        </p:txBody>
      </p:sp>
    </p:spTree>
    <p:extLst>
      <p:ext uri="{BB962C8B-B14F-4D97-AF65-F5344CB8AC3E}">
        <p14:creationId xmlns:p14="http://schemas.microsoft.com/office/powerpoint/2010/main" val="38511137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BA8A7B-63FB-26DA-F801-ACC088B780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F7939A-D73F-5DBE-7A7F-F510821BEE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B542CB-64DE-0DA9-C0B3-55D8E0835BA1}"/>
              </a:ext>
            </a:extLst>
          </p:cNvPr>
          <p:cNvSpPr>
            <a:spLocks noGrp="1"/>
          </p:cNvSpPr>
          <p:nvPr>
            <p:ph type="body" idx="1"/>
          </p:nvPr>
        </p:nvSpPr>
        <p:spPr/>
        <p:txBody>
          <a:bodyPr/>
          <a:lstStyle/>
          <a:p>
            <a:pPr marL="0" indent="0">
              <a:buFontTx/>
              <a:buNone/>
            </a:pPr>
            <a:r>
              <a:rPr lang="en-US" dirty="0"/>
              <a:t>Facilitator enables effective collaboration in Teams meetings. It checks in at key points, summarizes insights, and helps keep meetings productive. You can @mention Facilitator in the chat for summaries or web searches.</a:t>
            </a:r>
          </a:p>
        </p:txBody>
      </p:sp>
      <p:sp>
        <p:nvSpPr>
          <p:cNvPr id="4" name="Slide Number Placeholder 3">
            <a:extLst>
              <a:ext uri="{FF2B5EF4-FFF2-40B4-BE49-F238E27FC236}">
                <a16:creationId xmlns:a16="http://schemas.microsoft.com/office/drawing/2014/main" id="{7C638DF6-A780-44DB-BE74-DFE40F05AA6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0B1B71-AA82-464B-A393-9479827C6D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7718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 can be turned on when scheduling a meeting in Teams or during the meeting itself. It allows for real-time note editing and proactive engagement to recap decisions and open items.</a:t>
            </a:r>
          </a:p>
        </p:txBody>
      </p:sp>
      <p:sp>
        <p:nvSpPr>
          <p:cNvPr id="4" name="Slide Number Placeholder 3"/>
          <p:cNvSpPr>
            <a:spLocks noGrp="1"/>
          </p:cNvSpPr>
          <p:nvPr>
            <p:ph type="sldNum" sz="quarter" idx="5"/>
          </p:nvPr>
        </p:nvSpPr>
        <p:spPr/>
        <p:txBody>
          <a:bodyPr/>
          <a:lstStyle/>
          <a:p>
            <a:fld id="{7A2F43AC-C579-4519-988E-910819434F4E}" type="slidenum">
              <a:rPr lang="en-US" smtClean="0"/>
              <a:t>18</a:t>
            </a:fld>
            <a:endParaRPr lang="en-US"/>
          </a:p>
        </p:txBody>
      </p:sp>
    </p:spTree>
    <p:extLst>
      <p:ext uri="{BB962C8B-B14F-4D97-AF65-F5344CB8AC3E}">
        <p14:creationId xmlns:p14="http://schemas.microsoft.com/office/powerpoint/2010/main" val="11944139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next few slides cover how to get started with AI-generated notetaking with Facilitator in Teams meetings.</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2025-09-12 2:51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091936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BFBB55-DF85-340C-1D2A-A8657C32C2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D9DDBB-D73E-B016-BA00-7209B55AAD83}"/>
              </a:ext>
            </a:extLst>
          </p:cNvPr>
          <p:cNvSpPr>
            <a:spLocks noGrp="1" noRot="1" noChangeAspect="1"/>
          </p:cNvSpPr>
          <p:nvPr>
            <p:ph type="sldImg"/>
          </p:nvPr>
        </p:nvSpPr>
        <p:spPr>
          <a:xfrm>
            <a:off x="747713" y="1181100"/>
            <a:ext cx="5667375" cy="3189288"/>
          </a:xfrm>
        </p:spPr>
      </p:sp>
      <p:sp>
        <p:nvSpPr>
          <p:cNvPr id="3" name="Notes Placeholder 2">
            <a:extLst>
              <a:ext uri="{FF2B5EF4-FFF2-40B4-BE49-F238E27FC236}">
                <a16:creationId xmlns:a16="http://schemas.microsoft.com/office/drawing/2014/main" id="{F7C6FA4A-6762-045C-4B7D-70EA557EEBA1}"/>
              </a:ext>
            </a:extLst>
          </p:cNvPr>
          <p:cNvSpPr>
            <a:spLocks noGrp="1"/>
          </p:cNvSpPr>
          <p:nvPr>
            <p:ph type="body" idx="1"/>
          </p:nvPr>
        </p:nvSpPr>
        <p:spPr/>
        <p:txBody>
          <a:bodyPr/>
          <a:lstStyle/>
          <a:p>
            <a:r>
              <a:rPr lang="en-US" sz="900" dirty="0"/>
              <a:t>This slide introduces the different first-party agents available with Microsoft 365 Copilot, such as Facilitator, Interpreter, Project Manager, Researcher, Analyst, and Skills. Some are in public preview, while others are generally available. Each agent brings unique capabilities to help streamline work and collaboration.</a:t>
            </a:r>
            <a:endParaRPr lang="en-US" sz="900" dirty="0">
              <a:ea typeface="Calibri"/>
              <a:cs typeface="Calibri"/>
            </a:endParaRPr>
          </a:p>
        </p:txBody>
      </p:sp>
      <p:sp>
        <p:nvSpPr>
          <p:cNvPr id="4" name="Slide Number Placeholder 3">
            <a:extLst>
              <a:ext uri="{FF2B5EF4-FFF2-40B4-BE49-F238E27FC236}">
                <a16:creationId xmlns:a16="http://schemas.microsoft.com/office/drawing/2014/main" id="{88CA6FF6-9038-7AF8-6D44-478C0830705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0CD717-BA3E-410B-AAE6-2C9310D382A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480017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2F11A4-CD11-1C2E-CB2A-747CF6D28D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E564A6-07B2-33DE-3110-624F531592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1FA4D6-573F-14C7-84B8-084A4EED01C8}"/>
              </a:ext>
            </a:extLst>
          </p:cNvPr>
          <p:cNvSpPr>
            <a:spLocks noGrp="1"/>
          </p:cNvSpPr>
          <p:nvPr>
            <p:ph type="body" idx="1"/>
          </p:nvPr>
        </p:nvSpPr>
        <p:spPr/>
        <p:txBody>
          <a:bodyPr/>
          <a:lstStyle/>
          <a:p>
            <a:pPr fontAlgn="base">
              <a:lnSpc>
                <a:spcPts val="1125"/>
              </a:lnSpc>
            </a:pPr>
            <a:r>
              <a:rPr lang="en-US" sz="1800" b="0" i="0">
                <a:solidFill>
                  <a:srgbClr val="000000"/>
                </a:solidFill>
                <a:effectLst/>
                <a:latin typeface="Aptos"/>
              </a:rPr>
              <a:t>There are two main ways to activate the Facilitator’s</a:t>
            </a:r>
            <a:r>
              <a:rPr lang="en-US" sz="1800">
                <a:solidFill>
                  <a:srgbClr val="000000"/>
                </a:solidFill>
                <a:latin typeface="Aptos"/>
              </a:rPr>
              <a:t> AI notes in Teams meetings</a:t>
            </a:r>
            <a:r>
              <a:rPr lang="en-US" sz="1800" b="0" i="0">
                <a:solidFill>
                  <a:srgbClr val="000000"/>
                </a:solidFill>
                <a:effectLst/>
                <a:latin typeface="Aptos"/>
              </a:rPr>
              <a:t>. </a:t>
            </a:r>
          </a:p>
          <a:p>
            <a:pPr fontAlgn="base">
              <a:lnSpc>
                <a:spcPts val="1125"/>
              </a:lnSpc>
            </a:pPr>
            <a:r>
              <a:rPr lang="en-US" sz="1800" b="0" i="0">
                <a:solidFill>
                  <a:srgbClr val="000000"/>
                </a:solidFill>
                <a:effectLst/>
                <a:latin typeface="Aptos"/>
              </a:rPr>
              <a:t>Start by scheduling the meeting. In the Teams calendar, you can easily enable </a:t>
            </a:r>
            <a:r>
              <a:rPr lang="en-US" sz="1800">
                <a:solidFill>
                  <a:srgbClr val="000000"/>
                </a:solidFill>
                <a:latin typeface="Aptos"/>
              </a:rPr>
              <a:t>AI notetaking</a:t>
            </a:r>
            <a:r>
              <a:rPr lang="en-US" sz="1800" b="0" i="0">
                <a:solidFill>
                  <a:srgbClr val="000000"/>
                </a:solidFill>
                <a:effectLst/>
                <a:latin typeface="Aptos"/>
              </a:rPr>
              <a:t> for the meeting. </a:t>
            </a:r>
          </a:p>
          <a:p>
            <a:pPr algn="l" rtl="0" fontAlgn="base">
              <a:lnSpc>
                <a:spcPts val="1125"/>
              </a:lnSpc>
            </a:pPr>
            <a:endParaRPr lang="en-US" b="0" i="0">
              <a:solidFill>
                <a:srgbClr val="000000"/>
              </a:solidFill>
              <a:effectLst/>
              <a:latin typeface="Segoe UI" panose="020B0502040204020203" pitchFamily="34" charset="0"/>
            </a:endParaRPr>
          </a:p>
          <a:p>
            <a:pPr algn="l" rtl="0" fontAlgn="base">
              <a:lnSpc>
                <a:spcPts val="1125"/>
              </a:lnSpc>
            </a:pPr>
            <a:r>
              <a:rPr lang="en-US" sz="1800" b="0" i="0">
                <a:solidFill>
                  <a:srgbClr val="D13438"/>
                </a:solidFill>
                <a:effectLst/>
                <a:latin typeface="Aptos"/>
              </a:rPr>
              <a:t>Or, </a:t>
            </a:r>
            <a:r>
              <a:rPr lang="en-US" sz="1800" b="0" i="0">
                <a:solidFill>
                  <a:srgbClr val="000000"/>
                </a:solidFill>
                <a:effectLst/>
                <a:latin typeface="Aptos"/>
              </a:rPr>
              <a:t>if the meeting is already under way, just toggle on AI-generated notetaking in the Notes tab. </a:t>
            </a:r>
            <a:endParaRPr lang="en-US" b="0" i="0">
              <a:solidFill>
                <a:srgbClr val="000000"/>
              </a:solidFill>
              <a:effectLst/>
              <a:latin typeface="Aptos"/>
            </a:endParaRPr>
          </a:p>
          <a:p>
            <a:endParaRPr lang="en-US"/>
          </a:p>
        </p:txBody>
      </p:sp>
      <p:sp>
        <p:nvSpPr>
          <p:cNvPr id="4" name="Slide Number Placeholder 3">
            <a:extLst>
              <a:ext uri="{FF2B5EF4-FFF2-40B4-BE49-F238E27FC236}">
                <a16:creationId xmlns:a16="http://schemas.microsoft.com/office/drawing/2014/main" id="{81D3AF3E-782A-045F-3EAF-52C74F416DDE}"/>
              </a:ext>
            </a:extLst>
          </p:cNvPr>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20561074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 notification will appear in the meeting chat, confirming AI-generated notes have been activated. </a:t>
            </a:r>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33094088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lnSpc>
                <a:spcPts val="1125"/>
              </a:lnSpc>
            </a:pPr>
            <a:r>
              <a:rPr lang="en-US" sz="1800" b="0" i="0">
                <a:solidFill>
                  <a:srgbClr val="000000"/>
                </a:solidFill>
                <a:effectLst/>
                <a:latin typeface="Aptos"/>
              </a:rPr>
              <a:t>As the meeting is in progress, you can access </a:t>
            </a:r>
            <a:r>
              <a:rPr lang="en-US" sz="1800">
                <a:solidFill>
                  <a:srgbClr val="000000"/>
                </a:solidFill>
                <a:latin typeface="Aptos"/>
              </a:rPr>
              <a:t>AI-generated</a:t>
            </a:r>
            <a:r>
              <a:rPr lang="en-US" sz="1800" b="0" i="0">
                <a:solidFill>
                  <a:srgbClr val="000000"/>
                </a:solidFill>
                <a:effectLst/>
                <a:latin typeface="Aptos"/>
              </a:rPr>
              <a:t> notes by clicking on the Notes icon. You’ll see the notes automatically generate in the Notes pane as the conversation progresses. They’re organized by topic with follow-up tasks that are automatically generated. </a:t>
            </a:r>
            <a:endParaRPr lang="en-US" b="0" i="0">
              <a:solidFill>
                <a:srgbClr val="000000"/>
              </a:solidFill>
              <a:effectLst/>
              <a:latin typeface="Aptos"/>
            </a:endParaRPr>
          </a:p>
          <a:p>
            <a:pPr>
              <a:lnSpc>
                <a:spcPts val="1125"/>
              </a:lnSpc>
            </a:pPr>
            <a:endParaRPr lang="en-US" sz="1800">
              <a:solidFill>
                <a:srgbClr val="000000"/>
              </a:solidFill>
              <a:latin typeface="Aptos"/>
            </a:endParaRPr>
          </a:p>
          <a:p>
            <a:pPr>
              <a:lnSpc>
                <a:spcPts val="1125"/>
              </a:lnSpc>
            </a:pPr>
            <a:r>
              <a:rPr lang="en-US">
                <a:solidFill>
                  <a:srgbClr val="000000"/>
                </a:solidFill>
              </a:rPr>
              <a:t>AI-generated notes are available in the mobile experience for Teams meetings as well. </a:t>
            </a:r>
            <a:endParaRPr lang="en-US"/>
          </a:p>
          <a:p>
            <a:pPr algn="l" rtl="0" fontAlgn="base">
              <a:lnSpc>
                <a:spcPts val="1125"/>
              </a:lnSpc>
            </a:pPr>
            <a:r>
              <a:rPr lang="en-US" sz="1800" b="0" i="0">
                <a:solidFill>
                  <a:srgbClr val="000000"/>
                </a:solidFill>
                <a:effectLst/>
                <a:latin typeface="Aptos"/>
              </a:rPr>
              <a:t> </a:t>
            </a:r>
            <a:endParaRPr lang="en-US" b="0" i="0">
              <a:solidFill>
                <a:srgbClr val="000000"/>
              </a:solidFill>
              <a:effectLst/>
              <a:latin typeface="Aptos"/>
            </a:endParaRPr>
          </a:p>
          <a:p>
            <a:pPr algn="l" rtl="0" fontAlgn="base">
              <a:lnSpc>
                <a:spcPts val="1125"/>
              </a:lnSpc>
            </a:pPr>
            <a:r>
              <a:rPr lang="en-US" sz="1800" b="0" i="0">
                <a:solidFill>
                  <a:srgbClr val="000000"/>
                </a:solidFill>
                <a:effectLst/>
                <a:latin typeface="Aptos"/>
              </a:rPr>
              <a:t>Collaborating is easy. You and your team can co-author notes, make updates, and add details. </a:t>
            </a:r>
            <a:endParaRPr lang="en-US" b="0" i="0">
              <a:solidFill>
                <a:srgbClr val="000000"/>
              </a:solidFill>
              <a:effectLst/>
              <a:latin typeface="Aptos"/>
            </a:endParaRPr>
          </a:p>
          <a:p>
            <a:endParaRPr lang="en-US"/>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33651492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a:solidFill>
                  <a:srgbClr val="000000"/>
                </a:solidFill>
                <a:effectLst/>
                <a:latin typeface="Aptos"/>
              </a:rPr>
              <a:t>After the meeting, just click on the Recap tab for the AI-generated notes where the key details and action items are ready for you. </a:t>
            </a:r>
            <a:endParaRPr lang="en-US">
              <a:latin typeface="Aptos"/>
            </a:endParaRPr>
          </a:p>
          <a:p>
            <a:endParaRPr lang="en-US" sz="1800">
              <a:solidFill>
                <a:srgbClr val="000000"/>
              </a:solidFill>
              <a:latin typeface="Aptos"/>
            </a:endParaRPr>
          </a:p>
          <a:p>
            <a:r>
              <a:rPr lang="en-US" sz="1800" b="0" i="0">
                <a:solidFill>
                  <a:srgbClr val="000000"/>
                </a:solidFill>
                <a:effectLst/>
                <a:latin typeface="Aptos"/>
              </a:rPr>
              <a:t>With everyone on the same page, you and your team can work more effectively towards goals.</a:t>
            </a:r>
            <a:endParaRPr lang="en-US">
              <a:cs typeface="Calibri"/>
            </a:endParaRPr>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42936879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Interpreter enables real-time speech-to-speech interpretation in Teams meetings, supporting nine languages. It helps participants communicate in their preferred language and can simulate personal voices for inclusivity.</a:t>
            </a:r>
          </a:p>
        </p:txBody>
      </p:sp>
      <p:sp>
        <p:nvSpPr>
          <p:cNvPr id="4" name="Slide Number Placeholder 3"/>
          <p:cNvSpPr>
            <a:spLocks noGrp="1"/>
          </p:cNvSpPr>
          <p:nvPr>
            <p:ph type="sldNum" sz="quarter" idx="5"/>
          </p:nvPr>
        </p:nvSpPr>
        <p:spPr/>
        <p:txBody>
          <a:bodyPr/>
          <a:lstStyle/>
          <a:p>
            <a:fld id="{7A2F43AC-C579-4519-988E-910819434F4E}" type="slidenum">
              <a:rPr lang="en-US" smtClean="0"/>
              <a:t>24</a:t>
            </a:fld>
            <a:endParaRPr lang="en-US"/>
          </a:p>
        </p:txBody>
      </p:sp>
    </p:spTree>
    <p:extLst>
      <p:ext uri="{BB962C8B-B14F-4D97-AF65-F5344CB8AC3E}">
        <p14:creationId xmlns:p14="http://schemas.microsoft.com/office/powerpoint/2010/main" val="1055049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CA2F6F-D1AB-FD12-4FB4-63A48DC50B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4A42E7-2BF0-ABBC-8385-F34A268F14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DEEC7C-863C-0F5A-F2FC-BA8952933958}"/>
              </a:ext>
            </a:extLst>
          </p:cNvPr>
          <p:cNvSpPr>
            <a:spLocks noGrp="1"/>
          </p:cNvSpPr>
          <p:nvPr>
            <p:ph type="body" idx="1"/>
          </p:nvPr>
        </p:nvSpPr>
        <p:spPr/>
        <p:txBody>
          <a:bodyPr/>
          <a:lstStyle/>
          <a:p>
            <a:pPr marL="0" marR="0">
              <a:lnSpc>
                <a:spcPct val="115000"/>
              </a:lnSpc>
              <a:spcBef>
                <a:spcPts val="0"/>
              </a:spcBef>
              <a:spcAft>
                <a:spcPts val="800"/>
              </a:spcAft>
            </a:pPr>
            <a:r>
              <a:rPr lang="en-US" sz="1800" b="0" i="0">
                <a:solidFill>
                  <a:srgbClr val="000000"/>
                </a:solidFill>
                <a:effectLst/>
                <a:latin typeface="Aptos" panose="020B0004020202020204" pitchFamily="34" charset="0"/>
              </a:rPr>
              <a:t>With the new </a:t>
            </a:r>
            <a:r>
              <a:rPr lang="en-US" sz="1800" b="1" i="0">
                <a:solidFill>
                  <a:srgbClr val="000000"/>
                </a:solidFill>
                <a:effectLst/>
                <a:latin typeface="Aptos" panose="020B0004020202020204" pitchFamily="34" charset="0"/>
              </a:rPr>
              <a:t>Interpreter</a:t>
            </a:r>
            <a:r>
              <a:rPr lang="en-US" sz="1800" b="0" i="0">
                <a:solidFill>
                  <a:srgbClr val="000000"/>
                </a:solidFill>
                <a:effectLst/>
                <a:latin typeface="Aptos" panose="020B0004020202020204" pitchFamily="34" charset="0"/>
              </a:rPr>
              <a:t> agent, each participant can enable real-time speech-to-speech interpretation in Teams meetings so they can speak and listen in the language of their choice, instantly overcoming language barriers.</a:t>
            </a:r>
          </a:p>
          <a:p>
            <a:pPr marL="0" marR="0">
              <a:lnSpc>
                <a:spcPct val="115000"/>
              </a:lnSpc>
              <a:spcBef>
                <a:spcPts val="0"/>
              </a:spcBef>
              <a:spcAft>
                <a:spcPts val="800"/>
              </a:spcAft>
            </a:pPr>
            <a:r>
              <a:rPr lang="en-US" sz="1800" b="0" i="0">
                <a:solidFill>
                  <a:srgbClr val="000000"/>
                </a:solidFill>
                <a:effectLst/>
                <a:latin typeface="Aptos" panose="020B0004020202020204" pitchFamily="34" charset="0"/>
              </a:rPr>
              <a:t> Meeting participants can also have the Interpreter simulate their personal voice for a more inclusive experience.</a:t>
            </a:r>
            <a:endParaRPr lang="en-US" sz="1800" kern="100">
              <a:effectLst/>
              <a:latin typeface="Aptos" panose="020B0004020202020204" pitchFamily="34" charset="0"/>
              <a:ea typeface="Aptos" panose="020B00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75F74A17-B8F8-2854-92AF-6EC94621D33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1CC45C-D7C9-4A6A-8340-6B905AD04DA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028563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Turn on Interpreter from meeting options. Set your preferred language and voice settings. Adjust volume as needed for a balanced experience. Note that some features are not available for calls or town halls.</a:t>
            </a:r>
          </a:p>
        </p:txBody>
      </p:sp>
      <p:sp>
        <p:nvSpPr>
          <p:cNvPr id="4" name="Slide Number Placeholder 3"/>
          <p:cNvSpPr>
            <a:spLocks noGrp="1"/>
          </p:cNvSpPr>
          <p:nvPr>
            <p:ph type="sldNum" sz="quarter" idx="5"/>
          </p:nvPr>
        </p:nvSpPr>
        <p:spPr/>
        <p:txBody>
          <a:bodyPr/>
          <a:lstStyle/>
          <a:p>
            <a:fld id="{7A2F43AC-C579-4519-988E-910819434F4E}" type="slidenum">
              <a:rPr lang="en-US" smtClean="0"/>
              <a:t>26</a:t>
            </a:fld>
            <a:endParaRPr lang="en-US"/>
          </a:p>
        </p:txBody>
      </p:sp>
    </p:spTree>
    <p:extLst>
      <p:ext uri="{BB962C8B-B14F-4D97-AF65-F5344CB8AC3E}">
        <p14:creationId xmlns:p14="http://schemas.microsoft.com/office/powerpoint/2010/main" val="16975179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Project Manager automates project management in Microsoft 365. It helps create plans, generate tasks, assign work, and track progress, making project execution more efficient.</a:t>
            </a:r>
          </a:p>
        </p:txBody>
      </p:sp>
      <p:sp>
        <p:nvSpPr>
          <p:cNvPr id="4" name="Slide Number Placeholder 3"/>
          <p:cNvSpPr>
            <a:spLocks noGrp="1"/>
          </p:cNvSpPr>
          <p:nvPr>
            <p:ph type="sldNum" sz="quarter" idx="5"/>
          </p:nvPr>
        </p:nvSpPr>
        <p:spPr/>
        <p:txBody>
          <a:bodyPr/>
          <a:lstStyle/>
          <a:p>
            <a:fld id="{7A2F43AC-C579-4519-988E-910819434F4E}" type="slidenum">
              <a:rPr lang="en-US" smtClean="0"/>
              <a:t>27</a:t>
            </a:fld>
            <a:endParaRPr lang="en-US"/>
          </a:p>
        </p:txBody>
      </p:sp>
    </p:spTree>
    <p:extLst>
      <p:ext uri="{BB962C8B-B14F-4D97-AF65-F5344CB8AC3E}">
        <p14:creationId xmlns:p14="http://schemas.microsoft.com/office/powerpoint/2010/main" val="33123415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495068-196C-465F-D1CF-B4BC948745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08CD3F-8A77-54A9-E11A-481F71EA44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DEA50E-ABA1-E77F-DAD8-6B6523A11EFA}"/>
              </a:ext>
            </a:extLst>
          </p:cNvPr>
          <p:cNvSpPr>
            <a:spLocks noGrp="1"/>
          </p:cNvSpPr>
          <p:nvPr>
            <p:ph type="body" idx="1"/>
          </p:nvPr>
        </p:nvSpPr>
        <p:spPr/>
        <p:txBody>
          <a:bodyPr/>
          <a:lstStyle/>
          <a:p>
            <a:pPr marL="0" marR="0">
              <a:lnSpc>
                <a:spcPct val="115000"/>
              </a:lnSpc>
              <a:spcBef>
                <a:spcPts val="0"/>
              </a:spcBef>
              <a:spcAft>
                <a:spcPts val="800"/>
              </a:spcAft>
            </a:pPr>
            <a:r>
              <a:rPr lang="en-US" sz="1800" dirty="0"/>
              <a:t>Project Manager is available in public preview within Microsoft Planner in Teams. It can generate status reports, assign tasks, and notify team members, streamlining project workflows.</a:t>
            </a:r>
            <a:endParaRPr lang="en-US" sz="1800" kern="100" dirty="0">
              <a:effectLst/>
              <a:latin typeface="Aptos" panose="020B0004020202020204" pitchFamily="34" charset="0"/>
              <a:ea typeface="Aptos" panose="020B00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8A9C5EAB-4C82-E44B-F384-5915BCA941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1CC45C-D7C9-4A6A-8340-6B905AD04DA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501118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creating a new plan, select “Plan with Project Manager” or use a template. The agent tracks progress, sends reminders, and generates document drafts and status reports.</a:t>
            </a:r>
          </a:p>
        </p:txBody>
      </p:sp>
      <p:sp>
        <p:nvSpPr>
          <p:cNvPr id="4" name="Slide Number Placeholder 3"/>
          <p:cNvSpPr>
            <a:spLocks noGrp="1"/>
          </p:cNvSpPr>
          <p:nvPr>
            <p:ph type="sldNum" sz="quarter" idx="5"/>
          </p:nvPr>
        </p:nvSpPr>
        <p:spPr/>
        <p:txBody>
          <a:bodyPr/>
          <a:lstStyle/>
          <a:p>
            <a:fld id="{7A2F43AC-C579-4519-988E-910819434F4E}" type="slidenum">
              <a:rPr lang="en-US" smtClean="0"/>
              <a:t>29</a:t>
            </a:fld>
            <a:endParaRPr lang="en-US"/>
          </a:p>
        </p:txBody>
      </p:sp>
    </p:spTree>
    <p:extLst>
      <p:ext uri="{BB962C8B-B14F-4D97-AF65-F5344CB8AC3E}">
        <p14:creationId xmlns:p14="http://schemas.microsoft.com/office/powerpoint/2010/main" val="36250576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Researcher agent is designed to provide advanced research capabilities. It acts as a thought partner, helping users and organizations tackle complex questions by combining deep reasoning models with organizational data.</a:t>
            </a:r>
          </a:p>
        </p:txBody>
      </p:sp>
      <p:sp>
        <p:nvSpPr>
          <p:cNvPr id="4" name="Slide Number Placeholder 3"/>
          <p:cNvSpPr>
            <a:spLocks noGrp="1"/>
          </p:cNvSpPr>
          <p:nvPr>
            <p:ph type="sldNum" sz="quarter" idx="5"/>
          </p:nvPr>
        </p:nvSpPr>
        <p:spPr/>
        <p:txBody>
          <a:bodyPr/>
          <a:lstStyle/>
          <a:p>
            <a:fld id="{7A2F43AC-C579-4519-988E-910819434F4E}" type="slidenum">
              <a:rPr lang="en-US" smtClean="0"/>
              <a:t>3</a:t>
            </a:fld>
            <a:endParaRPr lang="en-US"/>
          </a:p>
        </p:txBody>
      </p:sp>
    </p:spTree>
    <p:extLst>
      <p:ext uri="{BB962C8B-B14F-4D97-AF65-F5344CB8AC3E}">
        <p14:creationId xmlns:p14="http://schemas.microsoft.com/office/powerpoint/2010/main" val="11753922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take a look at how to get started. </a:t>
            </a:r>
            <a:r>
              <a:rPr lang="en-US" sz="1800" b="0" i="0">
                <a:solidFill>
                  <a:srgbClr val="000000"/>
                </a:solidFill>
                <a:effectLst/>
                <a:latin typeface="Aptos" panose="020B0004020202020204" pitchFamily="34" charset="0"/>
              </a:rPr>
              <a:t>Start by creating a new plan and then selecting ‘Plan with Project Manager.’ Give the plan a name and share it with the group. </a:t>
            </a:r>
            <a:endParaRPr lang="en-US"/>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35466090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lnSpc>
                <a:spcPts val="1200"/>
              </a:lnSpc>
            </a:pPr>
            <a:r>
              <a:rPr lang="en-US" sz="1800" b="0" i="0">
                <a:solidFill>
                  <a:srgbClr val="000000"/>
                </a:solidFill>
                <a:effectLst/>
                <a:latin typeface="Aptos" panose="020B0004020202020204" pitchFamily="34" charset="0"/>
              </a:rPr>
              <a:t>Now, it’s time to set the goal for the project. </a:t>
            </a:r>
            <a:endParaRPr lang="en-US" b="0" i="0">
              <a:solidFill>
                <a:srgbClr val="000000"/>
              </a:solidFill>
              <a:effectLst/>
              <a:latin typeface="Segoe UI" panose="020B0502040204020203" pitchFamily="34" charset="0"/>
            </a:endParaRPr>
          </a:p>
          <a:p>
            <a:pPr algn="l" rtl="0" fontAlgn="base">
              <a:lnSpc>
                <a:spcPts val="1200"/>
              </a:lnSpc>
            </a:pPr>
            <a:r>
              <a:rPr lang="en-US" sz="1800" b="0" i="0">
                <a:solidFill>
                  <a:srgbClr val="000000"/>
                </a:solidFill>
                <a:effectLst/>
                <a:latin typeface="Aptos" panose="020B0004020202020204" pitchFamily="34" charset="0"/>
              </a:rPr>
              <a:t>  </a:t>
            </a:r>
            <a:endParaRPr lang="en-US" b="0" i="0">
              <a:solidFill>
                <a:srgbClr val="000000"/>
              </a:solidFill>
              <a:effectLst/>
              <a:latin typeface="Segoe UI" panose="020B0502040204020203" pitchFamily="34" charset="0"/>
            </a:endParaRPr>
          </a:p>
          <a:p>
            <a:pPr algn="l" rtl="0" fontAlgn="base">
              <a:lnSpc>
                <a:spcPts val="1200"/>
              </a:lnSpc>
            </a:pPr>
            <a:r>
              <a:rPr lang="en-US" sz="1800" b="0" i="0">
                <a:solidFill>
                  <a:srgbClr val="000000"/>
                </a:solidFill>
                <a:effectLst/>
                <a:latin typeface="Aptos" panose="020B0004020202020204" pitchFamily="34" charset="0"/>
              </a:rPr>
              <a:t>Think of this like a well-crafted prompt that AI will use to create relevant tasks to complete the project successfully. Add details and specifics to get the most relevant outcome. You can even add relevant files to the plan to provide key information and context. </a:t>
            </a:r>
          </a:p>
          <a:p>
            <a:pPr algn="l" rtl="0" fontAlgn="base">
              <a:lnSpc>
                <a:spcPts val="1200"/>
              </a:lnSpc>
            </a:pPr>
            <a:endParaRPr lang="en-US" sz="1800" b="0" i="0">
              <a:solidFill>
                <a:srgbClr val="000000"/>
              </a:solidFill>
              <a:effectLst/>
              <a:latin typeface="Aptos" panose="020B0004020202020204" pitchFamily="34" charset="0"/>
            </a:endParaRPr>
          </a:p>
          <a:p>
            <a:pPr algn="l" rtl="0" fontAlgn="base">
              <a:lnSpc>
                <a:spcPts val="1200"/>
              </a:lnSpc>
            </a:pPr>
            <a:r>
              <a:rPr lang="en-US" sz="1800" b="0" i="0">
                <a:solidFill>
                  <a:srgbClr val="000000"/>
                </a:solidFill>
                <a:effectLst/>
                <a:latin typeface="Aptos" panose="020B0004020202020204" pitchFamily="34" charset="0"/>
              </a:rPr>
              <a:t>Once you finish setting the goal, the Project Manager will generate tasks ready for assignment.</a:t>
            </a:r>
          </a:p>
          <a:p>
            <a:pPr algn="l" rtl="0" fontAlgn="base">
              <a:lnSpc>
                <a:spcPts val="1200"/>
              </a:lnSpc>
            </a:pPr>
            <a:endParaRPr lang="en-US" sz="1800" b="0" i="0">
              <a:solidFill>
                <a:srgbClr val="000000"/>
              </a:solidFill>
              <a:effectLst/>
              <a:latin typeface="Aptos" panose="020B0004020202020204" pitchFamily="34" charset="0"/>
            </a:endParaRPr>
          </a:p>
          <a:p>
            <a:pPr algn="l" rtl="0" fontAlgn="base">
              <a:lnSpc>
                <a:spcPts val="1200"/>
              </a:lnSpc>
            </a:pPr>
            <a:r>
              <a:rPr lang="en-US" sz="1800" b="0" i="0">
                <a:solidFill>
                  <a:srgbClr val="000000"/>
                </a:solidFill>
                <a:effectLst/>
                <a:latin typeface="Aptos" panose="020B0004020202020204" pitchFamily="34" charset="0"/>
              </a:rPr>
              <a:t>It’s project planning made easy.</a:t>
            </a:r>
            <a:endParaRPr lang="en-US" b="0" i="0">
              <a:solidFill>
                <a:srgbClr val="000000"/>
              </a:solidFill>
              <a:effectLst/>
              <a:latin typeface="Segoe UI" panose="020B0502040204020203" pitchFamily="34" charset="0"/>
            </a:endParaRPr>
          </a:p>
          <a:p>
            <a:endParaRPr lang="en-US"/>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3770775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 the Project Manager page, tasks can be assigned to team members or the Project Manager for completion. You can even assign all tasks to the Project Manager to kickstart task completion on behalf of the team.</a:t>
            </a:r>
          </a:p>
          <a:p>
            <a:endParaRPr lang="en-US"/>
          </a:p>
          <a:p>
            <a:r>
              <a:rPr lang="en-US"/>
              <a:t>You can also add tasks manually and see all the tasks assigned to the Project Manager with the drop-down menu on the Board. </a:t>
            </a:r>
            <a:endParaRPr lang="en-US">
              <a:cs typeface="Calibri"/>
            </a:endParaRPr>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12468320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lnSpc>
                <a:spcPts val="1200"/>
              </a:lnSpc>
            </a:pPr>
            <a:r>
              <a:rPr lang="en-US" sz="1800" b="0" i="0">
                <a:solidFill>
                  <a:srgbClr val="000000"/>
                </a:solidFill>
                <a:effectLst/>
                <a:latin typeface="Aptos" panose="020B0004020202020204" pitchFamily="34" charset="0"/>
              </a:rPr>
              <a:t>Sometimes, the Project Manager may need more input.  </a:t>
            </a:r>
            <a:endParaRPr lang="en-US" b="0" i="0">
              <a:solidFill>
                <a:srgbClr val="000000"/>
              </a:solidFill>
              <a:effectLst/>
              <a:latin typeface="Segoe UI" panose="020B0502040204020203" pitchFamily="34" charset="0"/>
            </a:endParaRPr>
          </a:p>
          <a:p>
            <a:pPr algn="l" rtl="0" fontAlgn="base">
              <a:lnSpc>
                <a:spcPts val="1200"/>
              </a:lnSpc>
            </a:pPr>
            <a:r>
              <a:rPr lang="en-US" sz="1800" b="0" i="0">
                <a:solidFill>
                  <a:srgbClr val="000000"/>
                </a:solidFill>
                <a:effectLst/>
                <a:latin typeface="Aptos" panose="020B0004020202020204" pitchFamily="34" charset="0"/>
              </a:rPr>
              <a:t> </a:t>
            </a:r>
            <a:endParaRPr lang="en-US" b="0" i="0">
              <a:solidFill>
                <a:srgbClr val="000000"/>
              </a:solidFill>
              <a:effectLst/>
              <a:latin typeface="Segoe UI" panose="020B0502040204020203" pitchFamily="34" charset="0"/>
            </a:endParaRPr>
          </a:p>
          <a:p>
            <a:pPr algn="l" rtl="0" fontAlgn="base">
              <a:lnSpc>
                <a:spcPts val="1200"/>
              </a:lnSpc>
            </a:pPr>
            <a:r>
              <a:rPr lang="en-US" sz="1800" b="0" i="0">
                <a:solidFill>
                  <a:srgbClr val="000000"/>
                </a:solidFill>
                <a:effectLst/>
                <a:latin typeface="Aptos" panose="020B0004020202020204" pitchFamily="34" charset="0"/>
              </a:rPr>
              <a:t>When it does, it places the task in the ‘Needs your input’ bucket. </a:t>
            </a:r>
          </a:p>
          <a:p>
            <a:pPr algn="l" rtl="0" fontAlgn="base">
              <a:lnSpc>
                <a:spcPts val="1200"/>
              </a:lnSpc>
            </a:pPr>
            <a:endParaRPr lang="en-US" b="0" i="0">
              <a:solidFill>
                <a:srgbClr val="000000"/>
              </a:solidFill>
              <a:effectLst/>
              <a:latin typeface="Segoe UI" panose="020B0502040204020203" pitchFamily="34" charset="0"/>
            </a:endParaRPr>
          </a:p>
          <a:p>
            <a:pPr algn="l" rtl="0" fontAlgn="base">
              <a:lnSpc>
                <a:spcPts val="1200"/>
              </a:lnSpc>
            </a:pPr>
            <a:r>
              <a:rPr lang="en-US" sz="1800" b="0" i="0">
                <a:solidFill>
                  <a:srgbClr val="000000"/>
                </a:solidFill>
                <a:effectLst/>
                <a:latin typeface="Aptos" panose="020B0004020202020204" pitchFamily="34" charset="0"/>
              </a:rPr>
              <a:t>Multiple team members can also leave feedback on completed tasks. Feedback is captured live within the Loop component. </a:t>
            </a:r>
            <a:endParaRPr lang="en-US" b="0" i="0">
              <a:solidFill>
                <a:srgbClr val="000000"/>
              </a:solidFill>
              <a:effectLst/>
              <a:latin typeface="Segoe UI" panose="020B0502040204020203" pitchFamily="34" charset="0"/>
            </a:endParaRPr>
          </a:p>
          <a:p>
            <a:pPr algn="l" rtl="0" fontAlgn="base">
              <a:lnSpc>
                <a:spcPts val="1200"/>
              </a:lnSpc>
            </a:pPr>
            <a:r>
              <a:rPr lang="en-US" sz="1800" b="0" i="0">
                <a:solidFill>
                  <a:srgbClr val="000000"/>
                </a:solidFill>
                <a:effectLst/>
                <a:latin typeface="Aptos" panose="020B0004020202020204" pitchFamily="34" charset="0"/>
              </a:rPr>
              <a:t>  </a:t>
            </a:r>
            <a:endParaRPr lang="en-US" b="0" i="0">
              <a:solidFill>
                <a:srgbClr val="000000"/>
              </a:solidFill>
              <a:effectLst/>
              <a:latin typeface="Segoe UI" panose="020B0502040204020203" pitchFamily="34" charset="0"/>
            </a:endParaRPr>
          </a:p>
          <a:p>
            <a:pPr algn="l" rtl="0" fontAlgn="base">
              <a:lnSpc>
                <a:spcPts val="1200"/>
              </a:lnSpc>
            </a:pPr>
            <a:r>
              <a:rPr lang="en-US" sz="1800" b="0" i="0">
                <a:solidFill>
                  <a:srgbClr val="000000"/>
                </a:solidFill>
                <a:effectLst/>
                <a:latin typeface="Aptos" panose="020B0004020202020204" pitchFamily="34" charset="0"/>
              </a:rPr>
              <a:t>After making the necessary updates, click ‘Regenerate,’ and the Project Manager takes care of the rest. </a:t>
            </a:r>
            <a:endParaRPr lang="en-US" b="0" i="0">
              <a:solidFill>
                <a:srgbClr val="000000"/>
              </a:solidFill>
              <a:effectLst/>
              <a:latin typeface="Segoe UI" panose="020B0502040204020203" pitchFamily="34" charset="0"/>
            </a:endParaRPr>
          </a:p>
          <a:p>
            <a:endParaRPr lang="en-US"/>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147108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a:solidFill>
                  <a:srgbClr val="000000"/>
                </a:solidFill>
                <a:effectLst/>
                <a:latin typeface="Aptos"/>
              </a:rPr>
              <a:t>As your project progresses, you can review the Project Manager’s recent activity on the </a:t>
            </a:r>
            <a:r>
              <a:rPr lang="en-US" sz="1800">
                <a:solidFill>
                  <a:srgbClr val="000000"/>
                </a:solidFill>
                <a:latin typeface="Aptos"/>
              </a:rPr>
              <a:t>Project Manager page</a:t>
            </a:r>
            <a:r>
              <a:rPr lang="en-US" sz="1800" b="0" i="0">
                <a:solidFill>
                  <a:srgbClr val="000000"/>
                </a:solidFill>
                <a:effectLst/>
                <a:latin typeface="Aptos"/>
              </a:rPr>
              <a:t>, ensuring everything stays on track. </a:t>
            </a:r>
          </a:p>
          <a:p>
            <a:endParaRPr lang="en-US" sz="1800" b="0" i="0">
              <a:solidFill>
                <a:srgbClr val="000000"/>
              </a:solidFill>
              <a:effectLst/>
              <a:latin typeface="Aptos" panose="020B0004020202020204" pitchFamily="34" charset="0"/>
            </a:endParaRPr>
          </a:p>
          <a:p>
            <a:r>
              <a:rPr lang="en-US" sz="1800">
                <a:solidFill>
                  <a:srgbClr val="000000"/>
                </a:solidFill>
                <a:latin typeface="Aptos"/>
              </a:rPr>
              <a:t>The Project Manager reduces manual effort, provides timely task completion</a:t>
            </a:r>
            <a:r>
              <a:rPr lang="en-US" sz="1800" b="0" i="0">
                <a:solidFill>
                  <a:srgbClr val="000000"/>
                </a:solidFill>
                <a:effectLst/>
                <a:latin typeface="Aptos"/>
              </a:rPr>
              <a:t>, and </a:t>
            </a:r>
            <a:r>
              <a:rPr lang="en-US" sz="1800">
                <a:solidFill>
                  <a:srgbClr val="000000"/>
                </a:solidFill>
                <a:latin typeface="Aptos"/>
              </a:rPr>
              <a:t>allows teams to </a:t>
            </a:r>
            <a:r>
              <a:rPr lang="en-US" sz="1800" b="0" i="0">
                <a:solidFill>
                  <a:srgbClr val="000000"/>
                </a:solidFill>
                <a:effectLst/>
                <a:latin typeface="Aptos"/>
              </a:rPr>
              <a:t>focus on </a:t>
            </a:r>
            <a:r>
              <a:rPr lang="en-US" sz="1800">
                <a:solidFill>
                  <a:srgbClr val="000000"/>
                </a:solidFill>
                <a:latin typeface="Aptos"/>
              </a:rPr>
              <a:t>strategic activities, leading to increased productivity and better project outcomes</a:t>
            </a:r>
            <a:r>
              <a:rPr lang="en-US" sz="1800" b="0" i="0">
                <a:solidFill>
                  <a:srgbClr val="000000"/>
                </a:solidFill>
                <a:effectLst/>
                <a:latin typeface="Aptos"/>
              </a:rPr>
              <a:t>.</a:t>
            </a:r>
            <a:endParaRPr lang="en-US" sz="1800">
              <a:latin typeface="Aptos"/>
            </a:endParaRPr>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39743978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Changes happen – and updating your project plan can help you pivot. </a:t>
            </a:r>
          </a:p>
          <a:p>
            <a:endParaRPr lang="en-US"/>
          </a:p>
          <a:p>
            <a:r>
              <a:rPr lang="en-US"/>
              <a:t>If you need to update the project goal, </a:t>
            </a:r>
            <a:r>
              <a:rPr lang="en-US" b="0" i="0">
                <a:solidFill>
                  <a:srgbClr val="000000"/>
                </a:solidFill>
                <a:effectLst/>
                <a:latin typeface="WordVisi_MSFontService"/>
              </a:rPr>
              <a:t>simply update the goal and click ‘Regenerate tasks’ to instantly refresh the project plan.</a:t>
            </a:r>
            <a:endParaRPr lang="en-US"/>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20579075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lnSpc>
                <a:spcPts val="1200"/>
              </a:lnSpc>
            </a:pPr>
            <a:r>
              <a:rPr lang="en-US" sz="1800" b="0" i="0">
                <a:solidFill>
                  <a:srgbClr val="000000"/>
                </a:solidFill>
                <a:effectLst/>
                <a:latin typeface="Aptos" panose="020B0004020202020204" pitchFamily="34" charset="0"/>
              </a:rPr>
              <a:t>When the team wants to brainstorm, they can use the Microsoft Whiteboard app right within the plan while staying in the flow of work. </a:t>
            </a:r>
            <a:endParaRPr lang="en-US" b="0" i="0">
              <a:solidFill>
                <a:srgbClr val="000000"/>
              </a:solidFill>
              <a:effectLst/>
              <a:latin typeface="Segoe UI" panose="020B0502040204020203" pitchFamily="34" charset="0"/>
            </a:endParaRPr>
          </a:p>
          <a:p>
            <a:pPr algn="l" rtl="0" fontAlgn="base">
              <a:lnSpc>
                <a:spcPts val="1200"/>
              </a:lnSpc>
            </a:pPr>
            <a:r>
              <a:rPr lang="en-US" sz="1800" b="0" i="0">
                <a:solidFill>
                  <a:srgbClr val="000000"/>
                </a:solidFill>
                <a:effectLst/>
                <a:latin typeface="Aptos" panose="020B0004020202020204" pitchFamily="34" charset="0"/>
              </a:rPr>
              <a:t>   </a:t>
            </a:r>
            <a:endParaRPr lang="en-US" b="0" i="0">
              <a:solidFill>
                <a:srgbClr val="000000"/>
              </a:solidFill>
              <a:effectLst/>
              <a:latin typeface="Segoe UI" panose="020B0502040204020203" pitchFamily="34" charset="0"/>
            </a:endParaRPr>
          </a:p>
          <a:p>
            <a:pPr algn="l" rtl="0" fontAlgn="base">
              <a:lnSpc>
                <a:spcPts val="1200"/>
              </a:lnSpc>
            </a:pPr>
            <a:r>
              <a:rPr lang="en-US" sz="1800" b="0" i="0">
                <a:solidFill>
                  <a:srgbClr val="000000"/>
                </a:solidFill>
                <a:effectLst/>
                <a:latin typeface="Aptos" panose="020B0004020202020204" pitchFamily="34" charset="0"/>
              </a:rPr>
              <a:t>As sticky notes are added from your discussion, they can be converted into tasks, which automatically adds and updates the plan.</a:t>
            </a:r>
            <a:endParaRPr lang="en-US" b="0" i="0">
              <a:solidFill>
                <a:srgbClr val="000000"/>
              </a:solidFill>
              <a:effectLst/>
              <a:latin typeface="Segoe UI" panose="020B0502040204020203" pitchFamily="34" charset="0"/>
            </a:endParaRPr>
          </a:p>
          <a:p>
            <a:endParaRPr lang="en-US"/>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18352502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the top skilling experiences for Microsoft 365 Copilot:</a:t>
            </a:r>
          </a:p>
          <a:p>
            <a:endParaRPr lang="en-US" dirty="0"/>
          </a:p>
          <a:p>
            <a:r>
              <a:rPr lang="en-US" b="1" dirty="0"/>
              <a:t>Copilot Academy </a:t>
            </a:r>
            <a:r>
              <a:rPr lang="en-US" dirty="0"/>
              <a:t>is a free training tool built on Viva Learning and available directly within your flow of work for all types of users. It is a centralized location which pulls in the best Copilot learning content into structured, consumable learning paths curated by Microsoft experts.</a:t>
            </a:r>
          </a:p>
          <a:p>
            <a:endParaRPr lang="en-US" dirty="0">
              <a:cs typeface="Calibri"/>
            </a:endParaRPr>
          </a:p>
          <a:p>
            <a:r>
              <a:rPr lang="en-US" b="1" dirty="0"/>
              <a:t>Microsoft Learn</a:t>
            </a:r>
            <a:r>
              <a:rPr lang="en-US" dirty="0"/>
              <a:t> is another free web resource for self-paced, on-demand training content and step-by-step exercises for users. The training content here is skewed towards more technical audiences.</a:t>
            </a:r>
          </a:p>
          <a:p>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7A2F43AC-C579-4519-988E-910819434F4E}" type="slidenum">
              <a:rPr lang="en-US" smtClean="0"/>
              <a:t>37</a:t>
            </a:fld>
            <a:endParaRPr lang="en-US"/>
          </a:p>
        </p:txBody>
      </p:sp>
    </p:spTree>
    <p:extLst>
      <p:ext uri="{BB962C8B-B14F-4D97-AF65-F5344CB8AC3E}">
        <p14:creationId xmlns:p14="http://schemas.microsoft.com/office/powerpoint/2010/main" val="28727935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8EC1C-E440-0882-0EAB-5D762C2F5A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7D28D5-CA11-AF58-6C18-6985C5A70C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052A3E-6140-4AD5-3AA3-BB8D9BA399B1}"/>
              </a:ext>
            </a:extLst>
          </p:cNvPr>
          <p:cNvSpPr>
            <a:spLocks noGrp="1"/>
          </p:cNvSpPr>
          <p:nvPr>
            <p:ph type="body" idx="1"/>
          </p:nvPr>
        </p:nvSpPr>
        <p:spPr/>
        <p:txBody>
          <a:bodyPr/>
          <a:lstStyle/>
          <a:p>
            <a:endParaRPr lang="en-US" i="1"/>
          </a:p>
        </p:txBody>
      </p:sp>
      <p:sp>
        <p:nvSpPr>
          <p:cNvPr id="4" name="Slide Number Placeholder 3">
            <a:extLst>
              <a:ext uri="{FF2B5EF4-FFF2-40B4-BE49-F238E27FC236}">
                <a16:creationId xmlns:a16="http://schemas.microsoft.com/office/drawing/2014/main" id="{2A9D8A6D-885F-73C0-A00E-164F13843C87}"/>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80092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8636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E35C2-993B-EBD3-8B03-94863AECDF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FB0889-D6F0-00A0-F897-6E624B13B6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432E42-F07C-6702-366A-2E987A28E598}"/>
              </a:ext>
            </a:extLst>
          </p:cNvPr>
          <p:cNvSpPr>
            <a:spLocks noGrp="1"/>
          </p:cNvSpPr>
          <p:nvPr>
            <p:ph type="body" idx="1"/>
          </p:nvPr>
        </p:nvSpPr>
        <p:spPr/>
        <p:txBody>
          <a:bodyPr/>
          <a:lstStyle/>
          <a:p>
            <a:pPr marL="285750" indent="-285750">
              <a:buFont typeface="Arial" panose="020B0604020202020204" pitchFamily="34" charset="0"/>
              <a:buChar char="•"/>
            </a:pPr>
            <a:r>
              <a:rPr lang="en-US" sz="1800" b="0" i="0" dirty="0">
                <a:solidFill>
                  <a:srgbClr val="000000"/>
                </a:solidFill>
                <a:effectLst/>
                <a:latin typeface="Calibri" panose="020F0502020204030204" pitchFamily="34" charset="0"/>
              </a:rPr>
              <a:t>The Researcher Agent gives organizations the capability they’d expect from a highly paid strategist or researcher. </a:t>
            </a:r>
          </a:p>
          <a:p>
            <a:pPr marL="285750" indent="-285750">
              <a:buFont typeface="Arial" panose="020B0604020202020204" pitchFamily="34" charset="0"/>
              <a:buChar char="•"/>
            </a:pPr>
            <a:r>
              <a:rPr lang="en-US" sz="1800" b="0" i="0" dirty="0">
                <a:solidFill>
                  <a:srgbClr val="000000"/>
                </a:solidFill>
                <a:effectLst/>
                <a:latin typeface="Calibri" panose="020F0502020204030204" pitchFamily="34" charset="0"/>
              </a:rPr>
              <a:t>By bringing company data from the Graph and third parties to the latest deep reasoning models, and by giving this agent the ability to call other agents, companies can ask the Agent to do the work that underlies the most value-add operations, from product strategy to research to strategic planning. </a:t>
            </a:r>
          </a:p>
          <a:p>
            <a:pPr marL="285750" indent="-285750">
              <a:buFont typeface="Arial" panose="020B0604020202020204" pitchFamily="34" charset="0"/>
              <a:buChar char="•"/>
            </a:pPr>
            <a:r>
              <a:rPr lang="en-US" sz="1800" b="0" i="0" dirty="0">
                <a:solidFill>
                  <a:srgbClr val="000000"/>
                </a:solidFill>
                <a:effectLst/>
                <a:latin typeface="Calibri" panose="020F0502020204030204" pitchFamily="34" charset="0"/>
              </a:rPr>
              <a:t>End users use the prompt-based model to ask a question whose response builds off internal and/or external data, answer a few clarifying questions to help guide the Agent’s research, adjust the Agent’s proposed research plan, then in a matter of minutes will receive an in-depth report in a Copilot Page. </a:t>
            </a:r>
          </a:p>
          <a:p>
            <a:pPr marL="285750" indent="-285750">
              <a:buFont typeface="Arial" panose="020B0604020202020204" pitchFamily="34" charset="0"/>
              <a:buChar char="•"/>
            </a:pPr>
            <a:r>
              <a:rPr lang="en-US" sz="1800" b="0" i="0" dirty="0">
                <a:solidFill>
                  <a:srgbClr val="000000"/>
                </a:solidFill>
                <a:effectLst/>
                <a:latin typeface="Calibri" panose="020F0502020204030204" pitchFamily="34" charset="0"/>
              </a:rPr>
              <a:t>From there, they can use multi-turn prompting to edit or append that report, and can dynamically edit or share via the page.</a:t>
            </a:r>
          </a:p>
          <a:p>
            <a:pPr marL="0" indent="0">
              <a:buFontTx/>
              <a:buNone/>
            </a:pPr>
            <a:endParaRPr lang="en-US" sz="1800" b="0" i="0" dirty="0">
              <a:solidFill>
                <a:srgbClr val="000000"/>
              </a:solidFill>
              <a:effectLst/>
              <a:latin typeface="Calibri" panose="020F0502020204030204" pitchFamily="34" charset="0"/>
            </a:endParaRPr>
          </a:p>
          <a:p>
            <a:pPr marL="0" indent="0">
              <a:buFontTx/>
              <a:buNone/>
            </a:pPr>
            <a:r>
              <a:rPr lang="en-US" sz="1800" b="0" i="0" dirty="0">
                <a:solidFill>
                  <a:srgbClr val="000000"/>
                </a:solidFill>
                <a:effectLst/>
                <a:latin typeface="Calibri" panose="020F0502020204030204" pitchFamily="34" charset="0"/>
              </a:rPr>
              <a:t>COMPETITIVE DIFFERENTIATION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CA" sz="1800" b="0" i="0" dirty="0">
                <a:solidFill>
                  <a:srgbClr val="091F2C"/>
                </a:solidFill>
                <a:effectLst/>
                <a:latin typeface="Segoe Sans Display" pitchFamily="2" charset="0"/>
                <a:cs typeface="Segoe Sans Display" pitchFamily="2" charset="0"/>
              </a:rPr>
              <a:t>The Researcher Agent builds off the models that’ve driven significant excitement in the market by adding the key to unlocking value in organizations—proprietary, organizational data. This data goes beyond a file or even a large database, as it includes the collaborative data that makes up an organization’s processes and the metadata + organizational data that defines the organization itself. By giving Researcher the ability to call other Agents, it serves as a centralized tool to accomplish even the most complex and nuanced business challenges. With this added data, the Researcher Agent is unique in its ability to reference the most relevant data while responding with contextually appropriate responses.</a:t>
            </a:r>
            <a:endParaRPr lang="en-US" sz="1800" b="0" dirty="0">
              <a:solidFill>
                <a:srgbClr val="091F2C"/>
              </a:solidFill>
              <a:latin typeface="Segoe Sans Display"/>
              <a:cs typeface="Segoe Sans Display"/>
            </a:endParaRPr>
          </a:p>
        </p:txBody>
      </p:sp>
      <p:sp>
        <p:nvSpPr>
          <p:cNvPr id="4" name="Slide Number Placeholder 3">
            <a:extLst>
              <a:ext uri="{FF2B5EF4-FFF2-40B4-BE49-F238E27FC236}">
                <a16:creationId xmlns:a16="http://schemas.microsoft.com/office/drawing/2014/main" id="{A57005DE-AEAA-9A8E-971C-A7F777AA6A6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0B1B71-AA82-464B-A393-9479827C6D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46346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Researcher is accessible in Copilot Chat throughout Microsoft 365 Copilot. You can turn it on via the app or by @mentioning in Copilot Chat. After entering a prompt, Researcher will ask clarifying questions and provide a thorough, editable response that you can collaborate on with your team.</a:t>
            </a:r>
          </a:p>
        </p:txBody>
      </p:sp>
      <p:sp>
        <p:nvSpPr>
          <p:cNvPr id="4" name="Slide Number Placeholder 3"/>
          <p:cNvSpPr>
            <a:spLocks noGrp="1"/>
          </p:cNvSpPr>
          <p:nvPr>
            <p:ph type="sldNum" sz="quarter" idx="5"/>
          </p:nvPr>
        </p:nvSpPr>
        <p:spPr/>
        <p:txBody>
          <a:bodyPr/>
          <a:lstStyle/>
          <a:p>
            <a:fld id="{7A2F43AC-C579-4519-988E-910819434F4E}" type="slidenum">
              <a:rPr lang="en-US" smtClean="0"/>
              <a:t>5</a:t>
            </a:fld>
            <a:endParaRPr lang="en-US"/>
          </a:p>
        </p:txBody>
      </p:sp>
    </p:spTree>
    <p:extLst>
      <p:ext uri="{BB962C8B-B14F-4D97-AF65-F5344CB8AC3E}">
        <p14:creationId xmlns:p14="http://schemas.microsoft.com/office/powerpoint/2010/main" val="2851386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some sample queries you can use with Researcher, such as preparing reports, analyzing trends, or summarizing project status. Researcher gathers relevant emails, meeting notes, documents, and SharePoint pages to provide comprehensive insights.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71BC50-3773-48F5-BF1F-2DDE1463A6CD}"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20516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2CE2ED-3D86-8718-E5F8-63D712F37C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9661FC-60BD-F8BD-136F-CB83C13300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335198-8C95-9FF7-7AB9-5180655B7950}"/>
              </a:ext>
            </a:extLst>
          </p:cNvPr>
          <p:cNvSpPr>
            <a:spLocks noGrp="1"/>
          </p:cNvSpPr>
          <p:nvPr>
            <p:ph type="body" idx="1"/>
          </p:nvPr>
        </p:nvSpPr>
        <p:spPr/>
        <p:txBody>
          <a:bodyPr/>
          <a:lstStyle/>
          <a:p>
            <a:r>
              <a:rPr lang="en-US" dirty="0"/>
              <a:t>Explore ways to integrate Researcher into your business processes. Use it for new product ideation, market research, data strategy, proposals, and drafting strategy documents. The Scenario Library offers practical examples for various industries.</a:t>
            </a:r>
          </a:p>
        </p:txBody>
      </p:sp>
      <p:sp>
        <p:nvSpPr>
          <p:cNvPr id="4" name="Slide Number Placeholder 3">
            <a:extLst>
              <a:ext uri="{FF2B5EF4-FFF2-40B4-BE49-F238E27FC236}">
                <a16:creationId xmlns:a16="http://schemas.microsoft.com/office/drawing/2014/main" id="{73230552-8A2E-A1D1-9DAF-51382B91308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71BC50-3773-48F5-BF1F-2DDE1463A6CD}"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365047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Analyst agent brings data science capabilities to Microsoft 365 Copilot. It helps you go from raw data to actionable insights quickly, using advanced reasoning and Python code execution.</a:t>
            </a:r>
          </a:p>
        </p:txBody>
      </p:sp>
      <p:sp>
        <p:nvSpPr>
          <p:cNvPr id="4" name="Slide Number Placeholder 3"/>
          <p:cNvSpPr>
            <a:spLocks noGrp="1"/>
          </p:cNvSpPr>
          <p:nvPr>
            <p:ph type="sldNum" sz="quarter" idx="5"/>
          </p:nvPr>
        </p:nvSpPr>
        <p:spPr/>
        <p:txBody>
          <a:bodyPr/>
          <a:lstStyle/>
          <a:p>
            <a:fld id="{7A2F43AC-C579-4519-988E-910819434F4E}" type="slidenum">
              <a:rPr lang="en-US" smtClean="0"/>
              <a:t>8</a:t>
            </a:fld>
            <a:endParaRPr lang="en-US"/>
          </a:p>
        </p:txBody>
      </p:sp>
    </p:spTree>
    <p:extLst>
      <p:ext uri="{BB962C8B-B14F-4D97-AF65-F5344CB8AC3E}">
        <p14:creationId xmlns:p14="http://schemas.microsoft.com/office/powerpoint/2010/main" val="1621333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BC872F-2FBC-BFEE-AF81-F9B7BC8453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037C15-FB61-6114-D950-9DB074B0B5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C219C6-DF46-B66F-1901-E85D75CD0BF9}"/>
              </a:ext>
            </a:extLst>
          </p:cNvPr>
          <p:cNvSpPr>
            <a:spLocks noGrp="1"/>
          </p:cNvSpPr>
          <p:nvPr>
            <p:ph type="body" idx="1"/>
          </p:nvPr>
        </p:nvSpPr>
        <p:spPr/>
        <p:txBody>
          <a:bodyPr/>
          <a:lstStyle/>
          <a:p>
            <a:pPr marL="285750" indent="-285750">
              <a:buFont typeface="Arial" panose="020B0604020202020204" pitchFamily="34" charset="0"/>
              <a:buChar char="•"/>
            </a:pPr>
            <a:r>
              <a:rPr lang="en-US" sz="1800" b="0" i="0">
                <a:solidFill>
                  <a:srgbClr val="000000"/>
                </a:solidFill>
                <a:effectLst/>
                <a:latin typeface="Aptos" panose="020B0004020202020204" pitchFamily="34" charset="0"/>
              </a:rPr>
              <a:t>Analyst is one of the first reasoning agents of its kind in M365 Copilot, placing sophisticated data analytics capabilities right at your fingertips. </a:t>
            </a:r>
          </a:p>
          <a:p>
            <a:pPr marL="285750" indent="-285750">
              <a:buFont typeface="Arial" panose="020B0604020202020204" pitchFamily="34" charset="0"/>
              <a:buChar char="•"/>
            </a:pPr>
            <a:r>
              <a:rPr lang="en-US" sz="1800" b="0" i="0">
                <a:solidFill>
                  <a:srgbClr val="000000"/>
                </a:solidFill>
                <a:effectLst/>
                <a:latin typeface="Aptos" panose="020B0004020202020204" pitchFamily="34" charset="0"/>
              </a:rPr>
              <a:t>Powered by our advanced reasoning model post-trained on OpenAI o3-mini, Analyst uses chain-of-thought reasoning to provide a high-quality answer to data analysis questions. </a:t>
            </a:r>
          </a:p>
          <a:p>
            <a:pPr marL="285750" indent="-285750">
              <a:buFont typeface="Arial" panose="020B0604020202020204" pitchFamily="34" charset="0"/>
              <a:buChar char="•"/>
            </a:pPr>
            <a:r>
              <a:rPr lang="en-US" sz="1800" b="0" i="0">
                <a:solidFill>
                  <a:srgbClr val="000000"/>
                </a:solidFill>
                <a:effectLst/>
                <a:latin typeface="Aptos" panose="020B0004020202020204" pitchFamily="34" charset="0"/>
              </a:rPr>
              <a:t>It progresses through problems iteratively, taking as many steps as necessary to refine its reasoning in a process that mirrors human analytical thinking. </a:t>
            </a:r>
          </a:p>
          <a:p>
            <a:pPr marL="285750" indent="-285750">
              <a:buFont typeface="Arial" panose="020B0604020202020204" pitchFamily="34" charset="0"/>
              <a:buChar char="•"/>
            </a:pPr>
            <a:r>
              <a:rPr lang="en-US" sz="1800" b="0" i="0">
                <a:solidFill>
                  <a:srgbClr val="000000"/>
                </a:solidFill>
                <a:effectLst/>
                <a:latin typeface="Aptos" panose="020B0004020202020204" pitchFamily="34" charset="0"/>
              </a:rPr>
              <a:t>It can even run Python to tackle your most complex data queries—and you can view the code it's running in real time to check its work. </a:t>
            </a:r>
          </a:p>
          <a:p>
            <a:pPr marL="285750" indent="-285750">
              <a:buFont typeface="Arial" panose="020B0604020202020204" pitchFamily="34" charset="0"/>
              <a:buChar char="•"/>
            </a:pPr>
            <a:r>
              <a:rPr lang="en-US" sz="1800" b="0" i="0">
                <a:solidFill>
                  <a:srgbClr val="000000"/>
                </a:solidFill>
                <a:effectLst/>
                <a:latin typeface="Aptos" panose="020B0004020202020204" pitchFamily="34" charset="0"/>
              </a:rPr>
              <a:t>For example, you can use Analyst to turn raw data scattered across multiple spreadsheets into a demand forecast for a new product, a visualization of customer purchasing patterns, or a revenue projection.</a:t>
            </a:r>
            <a:endParaRPr lang="en-US" sz="1200" b="0" i="0">
              <a:solidFill>
                <a:srgbClr val="000000"/>
              </a:solidFill>
              <a:effectLst/>
              <a:latin typeface="Calibri" panose="020F0502020204030204" pitchFamily="34" charset="0"/>
            </a:endParaRPr>
          </a:p>
          <a:p>
            <a:pPr marL="0" indent="0">
              <a:buFontTx/>
              <a:buNone/>
            </a:pPr>
            <a:endParaRPr lang="en-US" sz="1200" b="0" i="0">
              <a:solidFill>
                <a:srgbClr val="000000"/>
              </a:solidFill>
              <a:effectLst/>
              <a:latin typeface="Calibri" panose="020F0502020204030204" pitchFamily="34" charset="0"/>
            </a:endParaRPr>
          </a:p>
          <a:p>
            <a:pPr marL="0" indent="0">
              <a:buFontTx/>
              <a:buNone/>
            </a:pPr>
            <a:r>
              <a:rPr lang="en-US" sz="1200" b="1" i="0">
                <a:solidFill>
                  <a:srgbClr val="000000"/>
                </a:solidFill>
                <a:effectLst/>
                <a:latin typeface="Calibri" panose="020F0502020204030204" pitchFamily="34" charset="0"/>
              </a:rPr>
              <a:t>COMPETITIVE DIFFERENTIATION</a:t>
            </a:r>
          </a:p>
          <a:p>
            <a:pPr algn="l" rtl="0" fontAlgn="base">
              <a:lnSpc>
                <a:spcPts val="1651"/>
              </a:lnSpc>
              <a:spcAft>
                <a:spcPts val="800"/>
              </a:spcAft>
              <a:buNone/>
            </a:pPr>
            <a:r>
              <a:rPr lang="en-US" sz="1800" b="0" i="0">
                <a:solidFill>
                  <a:srgbClr val="000000"/>
                </a:solidFill>
                <a:effectLst/>
                <a:latin typeface="Aptos" panose="020B0004020202020204" pitchFamily="34" charset="0"/>
              </a:rPr>
              <a:t>Traditional LLMs have historically jumped too quickly from problem to proposed solution while failing to adjust to new complexities or gracefully recover from mistakes. With the capability to generate and execute code at every step within its reasoning trajectory, this agent excels at incremental information gathering, constructing hypotheses, course correction, and automatic recovery from errors. </a:t>
            </a:r>
            <a:endParaRPr lang="en-US" b="0" i="0">
              <a:solidFill>
                <a:srgbClr val="000000"/>
              </a:solidFill>
              <a:effectLst/>
              <a:latin typeface="Segoe UI" panose="020B0502040204020203" pitchFamily="34" charset="0"/>
            </a:endParaRPr>
          </a:p>
          <a:p>
            <a:pPr algn="l" rtl="0" fontAlgn="base">
              <a:lnSpc>
                <a:spcPts val="1651"/>
              </a:lnSpc>
              <a:spcAft>
                <a:spcPts val="800"/>
              </a:spcAft>
              <a:buNone/>
            </a:pPr>
            <a:endParaRPr lang="en-US" sz="1800" b="0" i="0">
              <a:solidFill>
                <a:srgbClr val="000000"/>
              </a:solidFill>
              <a:effectLst/>
              <a:latin typeface="Aptos" panose="020B0004020202020204" pitchFamily="34" charset="0"/>
            </a:endParaRPr>
          </a:p>
          <a:p>
            <a:pPr algn="l" rtl="0" fontAlgn="base">
              <a:lnSpc>
                <a:spcPts val="1651"/>
              </a:lnSpc>
              <a:spcAft>
                <a:spcPts val="800"/>
              </a:spcAft>
              <a:buNone/>
            </a:pPr>
            <a:r>
              <a:rPr lang="en-US" sz="1800" b="0" i="0">
                <a:solidFill>
                  <a:srgbClr val="000000"/>
                </a:solidFill>
                <a:effectLst/>
                <a:latin typeface="Aptos" panose="020B0004020202020204" pitchFamily="34" charset="0"/>
              </a:rPr>
              <a:t>The best product comparisons are </a:t>
            </a:r>
            <a:r>
              <a:rPr lang="en-US" sz="1800" b="0" i="0" u="sng" strike="noStrike">
                <a:solidFill>
                  <a:srgbClr val="467886"/>
                </a:solidFill>
                <a:effectLst/>
                <a:latin typeface="Aptos" panose="020B0004020202020204" pitchFamily="34" charset="0"/>
                <a:hlinkClick r:id="rId3"/>
              </a:rPr>
              <a:t>ChatGPT Advanced Data Analysis</a:t>
            </a:r>
            <a:r>
              <a:rPr lang="en-US" sz="1800" b="0" i="0">
                <a:solidFill>
                  <a:srgbClr val="000000"/>
                </a:solidFill>
                <a:effectLst/>
                <a:latin typeface="Aptos" panose="020B0004020202020204" pitchFamily="34" charset="0"/>
              </a:rPr>
              <a:t>, and </a:t>
            </a:r>
            <a:r>
              <a:rPr lang="en-US" sz="1800" b="0" i="0" u="sng" strike="noStrike">
                <a:solidFill>
                  <a:srgbClr val="467886"/>
                </a:solidFill>
                <a:effectLst/>
                <a:latin typeface="Aptos" panose="020B0004020202020204" pitchFamily="34" charset="0"/>
                <a:hlinkClick r:id="rId4"/>
              </a:rPr>
              <a:t>Google Data Science Agent</a:t>
            </a:r>
            <a:r>
              <a:rPr lang="en-US" sz="1800" b="0" i="0">
                <a:solidFill>
                  <a:srgbClr val="000000"/>
                </a:solidFill>
                <a:effectLst/>
                <a:latin typeface="Aptos" panose="020B0004020202020204" pitchFamily="34" charset="0"/>
              </a:rPr>
              <a:t> (not apples to apples given it’s not integrated in Workspace).</a:t>
            </a:r>
            <a:endParaRPr lang="en-US" b="0" i="0">
              <a:solidFill>
                <a:srgbClr val="000000"/>
              </a:solidFill>
              <a:effectLst/>
              <a:latin typeface="Segoe UI" panose="020B0502040204020203" pitchFamily="34" charset="0"/>
            </a:endParaRPr>
          </a:p>
        </p:txBody>
      </p:sp>
      <p:sp>
        <p:nvSpPr>
          <p:cNvPr id="4" name="Slide Number Placeholder 3">
            <a:extLst>
              <a:ext uri="{FF2B5EF4-FFF2-40B4-BE49-F238E27FC236}">
                <a16:creationId xmlns:a16="http://schemas.microsoft.com/office/drawing/2014/main" id="{1617038E-BEE2-8637-12B2-2114DE20E69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0B1B71-AA82-464B-A393-9479827C6D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00217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2_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11087101" cy="6858000"/>
          </a:xfrm>
          <a:prstGeom prst="rect">
            <a:avLst/>
          </a:prstGeom>
          <a:gradFill>
            <a:gsLst>
              <a:gs pos="6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
        <p:nvSpPr>
          <p:cNvPr id="3" name="Subtitle">
            <a:extLst>
              <a:ext uri="{FF2B5EF4-FFF2-40B4-BE49-F238E27FC236}">
                <a16:creationId xmlns:a16="http://schemas.microsoft.com/office/drawing/2014/main" id="{AA1ADBE6-5E29-7A6B-E210-597F443C7BFA}"/>
              </a:ext>
            </a:extLst>
          </p:cNvPr>
          <p:cNvSpPr>
            <a:spLocks noGrp="1"/>
          </p:cNvSpPr>
          <p:nvPr>
            <p:ph type="body" sz="quarter" idx="12" hasCustomPrompt="1"/>
          </p:nvPr>
        </p:nvSpPr>
        <p:spPr>
          <a:xfrm>
            <a:off x="582042" y="4215827"/>
            <a:ext cx="8193024" cy="246888"/>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Text Placeholder 4">
            <a:extLst>
              <a:ext uri="{FF2B5EF4-FFF2-40B4-BE49-F238E27FC236}">
                <a16:creationId xmlns:a16="http://schemas.microsoft.com/office/drawing/2014/main" id="{9D791B19-58A7-CCC1-7E59-596D25308565}"/>
              </a:ext>
            </a:extLst>
          </p:cNvPr>
          <p:cNvSpPr>
            <a:spLocks noGrp="1"/>
          </p:cNvSpPr>
          <p:nvPr>
            <p:ph type="body" sz="quarter" idx="13" hasCustomPrompt="1"/>
          </p:nvPr>
        </p:nvSpPr>
        <p:spPr>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11" name="TextBox 10">
            <a:extLst>
              <a:ext uri="{FF2B5EF4-FFF2-40B4-BE49-F238E27FC236}">
                <a16:creationId xmlns:a16="http://schemas.microsoft.com/office/drawing/2014/main" id="{79D24C9A-89BC-97E2-72D1-CB264F76EC90}"/>
              </a:ext>
            </a:extLst>
          </p:cNvPr>
          <p:cNvSpPr txBox="1"/>
          <p:nvPr userDrawn="1"/>
        </p:nvSpPr>
        <p:spPr>
          <a:xfrm>
            <a:off x="2471054" y="6446520"/>
            <a:ext cx="3143489" cy="153888"/>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9623735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ection_Gradient_Warm Gray">
    <p:bg>
      <p:bgPr>
        <a:solidFill>
          <a:schemeClr val="bg1"/>
        </a:solidFill>
        <a:effectLst/>
      </p:bgPr>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A83DAD36-086B-87B0-091E-EC03E2CFCA2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1998" cy="6857999"/>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7452360"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8075296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4_Section_Gradient_Warm Gray">
    <p:bg>
      <p:bgPr>
        <a:solidFill>
          <a:schemeClr val="bg1"/>
        </a:solidFill>
        <a:effectLst/>
      </p:bgPr>
    </p:bg>
    <p:spTree>
      <p:nvGrpSpPr>
        <p:cNvPr id="1" name=""/>
        <p:cNvGrpSpPr/>
        <p:nvPr/>
      </p:nvGrpSpPr>
      <p:grpSpPr>
        <a:xfrm>
          <a:off x="0" y="0"/>
          <a:ext cx="0" cy="0"/>
          <a:chOff x="0" y="0"/>
          <a:chExt cx="0" cy="0"/>
        </a:xfrm>
      </p:grpSpPr>
      <p:pic>
        <p:nvPicPr>
          <p:cNvPr id="5" name="Picture 4" descr="A close-up of a colorful spiral&#10;&#10;Description automatically generated">
            <a:extLst>
              <a:ext uri="{FF2B5EF4-FFF2-40B4-BE49-F238E27FC236}">
                <a16:creationId xmlns:a16="http://schemas.microsoft.com/office/drawing/2014/main" id="{FE78A0B7-C38C-EF30-63E1-9BCE12AC5F8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9299448"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4841436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3_Section_Gradient_Warm Gray">
    <p:bg>
      <p:bgPr>
        <a:solidFill>
          <a:schemeClr val="bg1"/>
        </a:solidFill>
        <a:effectLst/>
      </p:bgPr>
    </p:bg>
    <p:spTree>
      <p:nvGrpSpPr>
        <p:cNvPr id="1" name=""/>
        <p:cNvGrpSpPr/>
        <p:nvPr/>
      </p:nvGrpSpPr>
      <p:grpSpPr>
        <a:xfrm>
          <a:off x="0" y="0"/>
          <a:ext cx="0" cy="0"/>
          <a:chOff x="0" y="0"/>
          <a:chExt cx="0" cy="0"/>
        </a:xfrm>
      </p:grpSpPr>
      <p:pic>
        <p:nvPicPr>
          <p:cNvPr id="6" name="Picture 5" descr="A close-up of a curved object&#10;&#10;Description automatically generated">
            <a:extLst>
              <a:ext uri="{FF2B5EF4-FFF2-40B4-BE49-F238E27FC236}">
                <a16:creationId xmlns:a16="http://schemas.microsoft.com/office/drawing/2014/main" id="{BC06A425-7693-6E8F-EB7B-6C9814E9168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8586216"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1029935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199" y="1594155"/>
            <a:ext cx="81964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819302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80349481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1107996"/>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2286000"/>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777609"/>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58759379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553998"/>
          </a:xfrm>
        </p:spPr>
        <p:txBody>
          <a:bodyPr/>
          <a:lstStyle>
            <a:lvl1pPr>
              <a:defRPr sz="36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325709853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3_Closing slide_with Logo">
    <p:bg>
      <p:bgRef idx="1001">
        <a:schemeClr val="bg2"/>
      </p:bgRef>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2DB4627A-42AD-DD19-0422-DBBC9408E6A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marL="0" marR="0" lvl="0" indent="0" algn="l" defTabSz="93229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11043187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2_Closing slide_with Logo">
    <p:bg>
      <p:bgRef idx="1001">
        <a:schemeClr val="bg2"/>
      </p:bgRef>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marL="0" marR="0" lvl="0" indent="0" algn="l" defTabSz="93229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197999810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
        <p:nvSpPr>
          <p:cNvPr id="3" name="Subtitle">
            <a:extLst>
              <a:ext uri="{FF2B5EF4-FFF2-40B4-BE49-F238E27FC236}">
                <a16:creationId xmlns:a16="http://schemas.microsoft.com/office/drawing/2014/main" id="{AA1ADBE6-5E29-7A6B-E210-597F443C7BFA}"/>
              </a:ext>
            </a:extLst>
          </p:cNvPr>
          <p:cNvSpPr>
            <a:spLocks noGrp="1"/>
          </p:cNvSpPr>
          <p:nvPr>
            <p:ph type="body" sz="quarter" idx="12" hasCustomPrompt="1"/>
          </p:nvPr>
        </p:nvSpPr>
        <p:spPr>
          <a:xfrm>
            <a:off x="582042" y="4215827"/>
            <a:ext cx="8193024" cy="246888"/>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Text Placeholder 4">
            <a:extLst>
              <a:ext uri="{FF2B5EF4-FFF2-40B4-BE49-F238E27FC236}">
                <a16:creationId xmlns:a16="http://schemas.microsoft.com/office/drawing/2014/main" id="{9D791B19-58A7-CCC1-7E59-596D25308565}"/>
              </a:ext>
            </a:extLst>
          </p:cNvPr>
          <p:cNvSpPr>
            <a:spLocks noGrp="1"/>
          </p:cNvSpPr>
          <p:nvPr>
            <p:ph type="body" sz="quarter" idx="13" hasCustomPrompt="1"/>
          </p:nvPr>
        </p:nvSpPr>
        <p:spPr>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11" name="TextBox 10">
            <a:extLst>
              <a:ext uri="{FF2B5EF4-FFF2-40B4-BE49-F238E27FC236}">
                <a16:creationId xmlns:a16="http://schemas.microsoft.com/office/drawing/2014/main" id="{79D24C9A-89BC-97E2-72D1-CB264F76EC90}"/>
              </a:ext>
            </a:extLst>
          </p:cNvPr>
          <p:cNvSpPr txBox="1"/>
          <p:nvPr userDrawn="1"/>
        </p:nvSpPr>
        <p:spPr>
          <a:xfrm>
            <a:off x="2471054" y="6446520"/>
            <a:ext cx="3143489" cy="153888"/>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4835973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5_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454597"/>
            <a:ext cx="11011601" cy="492443"/>
          </a:xfrm>
        </p:spPr>
        <p:txBody>
          <a:bodyPr/>
          <a:lstStyle>
            <a:lvl1pPr>
              <a:defRPr sz="3200" b="0" i="0" spc="-50" baseline="0">
                <a:solidFill>
                  <a:schemeClr val="tx1"/>
                </a:solidFill>
                <a:latin typeface="+mj-lt"/>
                <a:cs typeface="Segoe UI Semibold" panose="020B0502040204020203" pitchFamily="34" charset="0"/>
              </a:defRPr>
            </a:lvl1pPr>
          </a:lstStyle>
          <a:p>
            <a:r>
              <a:rPr lang="en-US" dirty="0"/>
              <a:t>Click to edit Master title style</a:t>
            </a:r>
          </a:p>
        </p:txBody>
      </p:sp>
    </p:spTree>
    <p:extLst>
      <p:ext uri="{BB962C8B-B14F-4D97-AF65-F5344CB8AC3E}">
        <p14:creationId xmlns:p14="http://schemas.microsoft.com/office/powerpoint/2010/main" val="3802899273"/>
      </p:ext>
    </p:extLst>
  </p:cSld>
  <p:clrMapOvr>
    <a:masterClrMapping/>
  </p:clrMapOvr>
  <p:transition>
    <p:fade/>
  </p:transition>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6_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dirty="0"/>
              <a:t>Click to edit Master title style</a:t>
            </a:r>
          </a:p>
        </p:txBody>
      </p:sp>
    </p:spTree>
    <p:extLst>
      <p:ext uri="{BB962C8B-B14F-4D97-AF65-F5344CB8AC3E}">
        <p14:creationId xmlns:p14="http://schemas.microsoft.com/office/powerpoint/2010/main" val="526192214"/>
      </p:ext>
    </p:extLst>
  </p:cSld>
  <p:clrMapOvr>
    <a:masterClrMapping/>
  </p:clrMapOvr>
  <p:transition>
    <p:fade/>
  </p:transition>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4900008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4_Blank_with Head">
    <p:spTree>
      <p:nvGrpSpPr>
        <p:cNvPr id="1" name=""/>
        <p:cNvGrpSpPr/>
        <p:nvPr/>
      </p:nvGrpSpPr>
      <p:grpSpPr>
        <a:xfrm>
          <a:off x="0" y="0"/>
          <a:ext cx="0" cy="0"/>
          <a:chOff x="0" y="0"/>
          <a:chExt cx="0" cy="0"/>
        </a:xfrm>
      </p:grpSpPr>
      <p:pic>
        <p:nvPicPr>
          <p:cNvPr id="3" name="Picture 2" descr="A blue sky with white clouds&#10;&#10;AI-generated content may be incorrect.">
            <a:extLst>
              <a:ext uri="{FF2B5EF4-FFF2-40B4-BE49-F238E27FC236}">
                <a16:creationId xmlns:a16="http://schemas.microsoft.com/office/drawing/2014/main" id="{DD04D4F8-0E15-BC57-0472-E784FDFDD59A}"/>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15828600"/>
      </p:ext>
    </p:extLst>
  </p:cSld>
  <p:clrMapOvr>
    <a:masterClrMapping/>
  </p:clrMapOvr>
  <p:transition>
    <p:fade/>
  </p:transition>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6_1-column_Text">
    <p:bg>
      <p:bgRef idx="1001">
        <a:schemeClr val="bg1"/>
      </p:bgRef>
    </p:bg>
    <p:spTree>
      <p:nvGrpSpPr>
        <p:cNvPr id="1" name=""/>
        <p:cNvGrpSpPr/>
        <p:nvPr/>
      </p:nvGrpSpPr>
      <p:grpSpPr>
        <a:xfrm>
          <a:off x="0" y="0"/>
          <a:ext cx="0" cy="0"/>
          <a:chOff x="0" y="0"/>
          <a:chExt cx="0" cy="0"/>
        </a:xfrm>
      </p:grpSpPr>
      <p:pic>
        <p:nvPicPr>
          <p:cNvPr id="5" name="Picture 4" descr="A blue and white background&#10;&#10;Description automatically generated">
            <a:extLst>
              <a:ext uri="{FF2B5EF4-FFF2-40B4-BE49-F238E27FC236}">
                <a16:creationId xmlns:a16="http://schemas.microsoft.com/office/drawing/2014/main" id="{84C13370-21B5-337A-CC11-29873A7313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flipH="1">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7346818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3_Blank_with Head">
    <p:spTree>
      <p:nvGrpSpPr>
        <p:cNvPr id="1" name=""/>
        <p:cNvGrpSpPr/>
        <p:nvPr/>
      </p:nvGrpSpPr>
      <p:grpSpPr>
        <a:xfrm>
          <a:off x="0" y="0"/>
          <a:ext cx="0" cy="0"/>
          <a:chOff x="0" y="0"/>
          <a:chExt cx="0" cy="0"/>
        </a:xfrm>
      </p:grpSpPr>
      <p:pic>
        <p:nvPicPr>
          <p:cNvPr id="5" name="Picture 4" descr="A blurry image of a blue and white sky&#10;&#10;Description automatically generated">
            <a:extLst>
              <a:ext uri="{FF2B5EF4-FFF2-40B4-BE49-F238E27FC236}">
                <a16:creationId xmlns:a16="http://schemas.microsoft.com/office/drawing/2014/main" id="{B1518538-021B-0EE2-1F16-D8E5F85D09C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76887223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5_1-column_Text">
    <p:bg>
      <p:bgRef idx="1001">
        <a:schemeClr val="bg1"/>
      </p:bgRef>
    </p:bg>
    <p:spTree>
      <p:nvGrpSpPr>
        <p:cNvPr id="1" name=""/>
        <p:cNvGrpSpPr/>
        <p:nvPr/>
      </p:nvGrpSpPr>
      <p:grpSpPr>
        <a:xfrm>
          <a:off x="0" y="0"/>
          <a:ext cx="0" cy="0"/>
          <a:chOff x="0" y="0"/>
          <a:chExt cx="0" cy="0"/>
        </a:xfrm>
      </p:grpSpPr>
      <p:pic>
        <p:nvPicPr>
          <p:cNvPr id="4" name="Picture 3" descr="A blurry image of a blue and white sky&#10;&#10;Description automatically generated">
            <a:extLst>
              <a:ext uri="{FF2B5EF4-FFF2-40B4-BE49-F238E27FC236}">
                <a16:creationId xmlns:a16="http://schemas.microsoft.com/office/drawing/2014/main" id="{C32E3519-3202-8477-B7E6-CC33516A108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5774705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199" y="1591056"/>
            <a:ext cx="11022583"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pic>
        <p:nvPicPr>
          <p:cNvPr id="6" name="Graphic 5">
            <a:extLst>
              <a:ext uri="{FF2B5EF4-FFF2-40B4-BE49-F238E27FC236}">
                <a16:creationId xmlns:a16="http://schemas.microsoft.com/office/drawing/2014/main" id="{C21DE6D5-FF91-85A4-E9FC-5084016E9E3B}"/>
              </a:ext>
            </a:extLst>
          </p:cNvPr>
          <p:cNvPicPr>
            <a:picLocks noChangeAspect="1"/>
          </p:cNvPicPr>
          <p:nvPr userDrawn="1"/>
        </p:nvPicPr>
        <p:blipFill>
          <a:blip r:embed="rId19">
            <a:extLst>
              <a:ext uri="{96DAC541-7B7A-43D3-8B79-37D633B846F1}">
                <asvg:svgBlip xmlns:asvg="http://schemas.microsoft.com/office/drawing/2016/SVG/main" r:embed="rId20"/>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1573918084"/>
      </p:ext>
    </p:extLst>
  </p:cSld>
  <p:clrMap bg1="lt1" tx1="dk1" bg2="lt2" tx2="dk2" accent1="accent1" accent2="accent2" accent3="accent3" accent4="accent4" accent5="accent5" accent6="accent6" hlink="hlink" folHlink="folHlink"/>
  <p:sldLayoutIdLst>
    <p:sldLayoutId id="2147498549" r:id="rId1"/>
    <p:sldLayoutId id="2147498550" r:id="rId2"/>
    <p:sldLayoutId id="2147498551" r:id="rId3"/>
    <p:sldLayoutId id="2147498565" r:id="rId4"/>
    <p:sldLayoutId id="2147498552" r:id="rId5"/>
    <p:sldLayoutId id="2147498553" r:id="rId6"/>
    <p:sldLayoutId id="2147498554" r:id="rId7"/>
    <p:sldLayoutId id="2147498555" r:id="rId8"/>
    <p:sldLayoutId id="2147498556" r:id="rId9"/>
    <p:sldLayoutId id="2147498557" r:id="rId10"/>
    <p:sldLayoutId id="2147498558" r:id="rId11"/>
    <p:sldLayoutId id="2147498559" r:id="rId12"/>
    <p:sldLayoutId id="2147498560" r:id="rId13"/>
    <p:sldLayoutId id="2147498561" r:id="rId14"/>
    <p:sldLayoutId id="2147498562" r:id="rId15"/>
    <p:sldLayoutId id="2147498563" r:id="rId16"/>
    <p:sldLayoutId id="2147498564" r:id="rId17"/>
  </p:sldLayoutIdLst>
  <p:transition>
    <p:fade/>
  </p:transition>
  <p:hf sldNum="0" hdr="0" dt="0"/>
  <p:txStyles>
    <p:titleStyle>
      <a:lvl1pPr algn="l" defTabSz="932742" rtl="0" eaLnBrk="1" latinLnBrk="0" hangingPunct="1">
        <a:lnSpc>
          <a:spcPct val="100000"/>
        </a:lnSpc>
        <a:spcBef>
          <a:spcPct val="0"/>
        </a:spcBef>
        <a:buNone/>
        <a:defRPr lang="en-US" sz="36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86">
          <p15:clr>
            <a:srgbClr val="A5A5A5"/>
          </p15:clr>
        </p15:guide>
        <p15:guide id="26" pos="7496">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video" Target="https://www.youtube.com/embed/9O3CoP8rEkY?feature=oembed" TargetMode="External"/><Relationship Id="rId6" Type="http://schemas.openxmlformats.org/officeDocument/2006/relationships/image" Target="../media/image38.jpeg"/><Relationship Id="rId5" Type="http://schemas.openxmlformats.org/officeDocument/2006/relationships/image" Target="../media/image24.jpe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24.jpeg"/><Relationship Id="rId7"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8" Type="http://schemas.openxmlformats.org/officeDocument/2006/relationships/hyperlink" Target="https://adoption.microsoft.com/scenario-library/finance/financial-insights-and-risk-management/" TargetMode="External"/><Relationship Id="rId3" Type="http://schemas.openxmlformats.org/officeDocument/2006/relationships/image" Target="../media/image24.jpeg"/><Relationship Id="rId7" Type="http://schemas.openxmlformats.org/officeDocument/2006/relationships/hyperlink" Target="https://adoption.microsoft.com/scenario-library/finance/intelligent-sales-forecasting/"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hyperlink" Target="https://adoption.microsoft.com/scenario-library/media-and-entertainment/data-strategy-and-insights/" TargetMode="External"/><Relationship Id="rId5" Type="http://schemas.openxmlformats.org/officeDocument/2006/relationships/hyperlink" Target="https://adoption.microsoft.com/scenario-library/retail/implement-adaptive-pricing/" TargetMode="External"/><Relationship Id="rId10" Type="http://schemas.openxmlformats.org/officeDocument/2006/relationships/image" Target="../media/image44.png"/><Relationship Id="rId4" Type="http://schemas.openxmlformats.org/officeDocument/2006/relationships/hyperlink" Target="https://adoption.microsoft.com/scenario-library/retail/improve-merchandising-decisions/" TargetMode="External"/><Relationship Id="rId9" Type="http://schemas.openxmlformats.org/officeDocument/2006/relationships/hyperlink" Target="https://adoption.microsoft.com/scenario-library/human-resources/deliver-insights-to-manager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3.png"/><Relationship Id="rId5" Type="http://schemas.microsoft.com/office/2007/relationships/hdphoto" Target="../media/hdphoto4.wdp"/><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45.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video" Target="https://microsoft.sharepoint.com/:v:/t/VivaEEMarketing/ESAzPLISjyJPpwOovyYBMG8BA9moegAXDkyUC5L8i1z-rw?e=guZyUy" TargetMode="External"/><Relationship Id="rId5" Type="http://schemas.openxmlformats.org/officeDocument/2006/relationships/image" Target="../media/image46.jpe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13.png"/><Relationship Id="rId5" Type="http://schemas.microsoft.com/office/2007/relationships/hdphoto" Target="../media/hdphoto4.wdp"/><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47.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48.png"/><Relationship Id="rId2" Type="http://schemas.openxmlformats.org/officeDocument/2006/relationships/video" Target="../media/media1.mp4"/><Relationship Id="rId1" Type="http://schemas.microsoft.com/office/2007/relationships/media" Target="../media/media1.mp4"/><Relationship Id="rId6" Type="http://schemas.microsoft.com/office/2017/04/relationships/track" Target="../media/track1.vtt"/><Relationship Id="rId5" Type="http://schemas.openxmlformats.org/officeDocument/2006/relationships/image" Target="../media/image24.jpe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9.png"/><Relationship Id="rId3" Type="http://schemas.openxmlformats.org/officeDocument/2006/relationships/image" Target="../media/image12.png"/><Relationship Id="rId7" Type="http://schemas.openxmlformats.org/officeDocument/2006/relationships/image" Target="../media/image15.png"/><Relationship Id="rId12"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microsoft.com/office/2007/relationships/hdphoto" Target="../media/hdphoto1.wdp"/><Relationship Id="rId11" Type="http://schemas.openxmlformats.org/officeDocument/2006/relationships/image" Target="../media/image17.png"/><Relationship Id="rId5" Type="http://schemas.openxmlformats.org/officeDocument/2006/relationships/image" Target="../media/image14.png"/><Relationship Id="rId10" Type="http://schemas.microsoft.com/office/2007/relationships/hdphoto" Target="../media/hdphoto3.wdp"/><Relationship Id="rId4" Type="http://schemas.openxmlformats.org/officeDocument/2006/relationships/image" Target="../media/image13.png"/><Relationship Id="rId9" Type="http://schemas.openxmlformats.org/officeDocument/2006/relationships/image" Target="../media/image16.png"/></Relationships>
</file>

<file path=ppt/slides/_rels/slide20.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notesSlide" Target="../notesSlides/notesSlide20.xml"/><Relationship Id="rId7" Type="http://schemas.openxmlformats.org/officeDocument/2006/relationships/image" Target="../media/image50.png"/><Relationship Id="rId2" Type="http://schemas.openxmlformats.org/officeDocument/2006/relationships/slideLayout" Target="../slideLayouts/slideLayout3.xml"/><Relationship Id="rId1" Type="http://schemas.openxmlformats.org/officeDocument/2006/relationships/tags" Target="../tags/tag4.xml"/><Relationship Id="rId6" Type="http://schemas.openxmlformats.org/officeDocument/2006/relationships/image" Target="../media/image24.jpeg"/><Relationship Id="rId5" Type="http://schemas.openxmlformats.org/officeDocument/2006/relationships/image" Target="../media/image49.emf"/><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52.png"/><Relationship Id="rId2" Type="http://schemas.openxmlformats.org/officeDocument/2006/relationships/slideLayout" Target="../slideLayouts/slideLayout3.xml"/><Relationship Id="rId1" Type="http://schemas.openxmlformats.org/officeDocument/2006/relationships/tags" Target="../tags/tag5.xml"/><Relationship Id="rId6" Type="http://schemas.openxmlformats.org/officeDocument/2006/relationships/image" Target="../media/image24.jpeg"/><Relationship Id="rId5" Type="http://schemas.openxmlformats.org/officeDocument/2006/relationships/image" Target="../media/image49.emf"/><Relationship Id="rId4" Type="http://schemas.openxmlformats.org/officeDocument/2006/relationships/oleObject" Target="../embeddings/oleObject2.bin"/></Relationships>
</file>

<file path=ppt/slides/_rels/slide22.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notesSlide" Target="../notesSlides/notesSlide22.xml"/><Relationship Id="rId7" Type="http://schemas.openxmlformats.org/officeDocument/2006/relationships/image" Target="../media/image53.png"/><Relationship Id="rId2" Type="http://schemas.openxmlformats.org/officeDocument/2006/relationships/slideLayout" Target="../slideLayouts/slideLayout3.xml"/><Relationship Id="rId1" Type="http://schemas.openxmlformats.org/officeDocument/2006/relationships/tags" Target="../tags/tag6.xml"/><Relationship Id="rId6" Type="http://schemas.openxmlformats.org/officeDocument/2006/relationships/image" Target="../media/image24.jpeg"/><Relationship Id="rId5" Type="http://schemas.openxmlformats.org/officeDocument/2006/relationships/image" Target="../media/image49.emf"/><Relationship Id="rId4" Type="http://schemas.openxmlformats.org/officeDocument/2006/relationships/oleObject" Target="../embeddings/oleObject3.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55.png"/><Relationship Id="rId2" Type="http://schemas.openxmlformats.org/officeDocument/2006/relationships/slideLayout" Target="../slideLayouts/slideLayout3.xml"/><Relationship Id="rId1" Type="http://schemas.openxmlformats.org/officeDocument/2006/relationships/tags" Target="../tags/tag7.xml"/><Relationship Id="rId6" Type="http://schemas.openxmlformats.org/officeDocument/2006/relationships/image" Target="../media/image24.jpeg"/><Relationship Id="rId5" Type="http://schemas.openxmlformats.org/officeDocument/2006/relationships/image" Target="../media/image49.emf"/><Relationship Id="rId4" Type="http://schemas.openxmlformats.org/officeDocument/2006/relationships/oleObject" Target="../embeddings/oleObject4.bin"/></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13.png"/><Relationship Id="rId5" Type="http://schemas.microsoft.com/office/2007/relationships/hdphoto" Target="../media/hdphoto4.wdp"/><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56.png"/><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57.png"/><Relationship Id="rId2" Type="http://schemas.openxmlformats.org/officeDocument/2006/relationships/video" Target="../media/media2.mp4"/><Relationship Id="rId1" Type="http://schemas.microsoft.com/office/2007/relationships/media" Target="../media/media2.mp4"/><Relationship Id="rId6" Type="http://schemas.microsoft.com/office/2017/04/relationships/track" Target="../media/track1.vtt"/><Relationship Id="rId5" Type="http://schemas.openxmlformats.org/officeDocument/2006/relationships/image" Target="../media/image24.jpe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13.png"/><Relationship Id="rId5" Type="http://schemas.microsoft.com/office/2007/relationships/hdphoto" Target="../media/hdphoto4.wdp"/><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58.png"/><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59.png"/><Relationship Id="rId2" Type="http://schemas.openxmlformats.org/officeDocument/2006/relationships/video" Target="../media/media3.mp4"/><Relationship Id="rId1" Type="http://schemas.microsoft.com/office/2007/relationships/media" Target="../media/media3.mp4"/><Relationship Id="rId6" Type="http://schemas.microsoft.com/office/2017/04/relationships/track" Target="../media/track1.vtt"/><Relationship Id="rId5" Type="http://schemas.openxmlformats.org/officeDocument/2006/relationships/image" Target="../media/image24.jpe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3.png"/><Relationship Id="rId5" Type="http://schemas.microsoft.com/office/2007/relationships/hdphoto" Target="../media/hdphoto4.wdp"/><Relationship Id="rId4" Type="http://schemas.openxmlformats.org/officeDocument/2006/relationships/image" Target="../media/image20.png"/></Relationships>
</file>

<file path=ppt/slides/_rels/slide30.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notesSlide" Target="../notesSlides/notesSlide30.xml"/><Relationship Id="rId7" Type="http://schemas.openxmlformats.org/officeDocument/2006/relationships/image" Target="../media/image60.png"/><Relationship Id="rId2" Type="http://schemas.openxmlformats.org/officeDocument/2006/relationships/slideLayout" Target="../slideLayouts/slideLayout3.xml"/><Relationship Id="rId1" Type="http://schemas.openxmlformats.org/officeDocument/2006/relationships/tags" Target="../tags/tag8.xml"/><Relationship Id="rId6" Type="http://schemas.openxmlformats.org/officeDocument/2006/relationships/image" Target="../media/image24.jpeg"/><Relationship Id="rId5" Type="http://schemas.openxmlformats.org/officeDocument/2006/relationships/image" Target="../media/image49.emf"/><Relationship Id="rId4" Type="http://schemas.openxmlformats.org/officeDocument/2006/relationships/oleObject" Target="../embeddings/oleObject5.bin"/><Relationship Id="rId9" Type="http://schemas.openxmlformats.org/officeDocument/2006/relationships/image" Target="../media/image62.png"/></Relationships>
</file>

<file path=ppt/slides/_rels/slide31.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notesSlide" Target="../notesSlides/notesSlide31.xml"/><Relationship Id="rId7" Type="http://schemas.openxmlformats.org/officeDocument/2006/relationships/image" Target="../media/image63.png"/><Relationship Id="rId2" Type="http://schemas.openxmlformats.org/officeDocument/2006/relationships/slideLayout" Target="../slideLayouts/slideLayout3.xml"/><Relationship Id="rId1" Type="http://schemas.openxmlformats.org/officeDocument/2006/relationships/tags" Target="../tags/tag9.xml"/><Relationship Id="rId6" Type="http://schemas.openxmlformats.org/officeDocument/2006/relationships/image" Target="../media/image24.jpeg"/><Relationship Id="rId5" Type="http://schemas.openxmlformats.org/officeDocument/2006/relationships/image" Target="../media/image49.emf"/><Relationship Id="rId4" Type="http://schemas.openxmlformats.org/officeDocument/2006/relationships/oleObject" Target="../embeddings/oleObject6.bin"/></Relationships>
</file>

<file path=ppt/slides/_rels/slide32.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notesSlide" Target="../notesSlides/notesSlide32.xml"/><Relationship Id="rId7" Type="http://schemas.openxmlformats.org/officeDocument/2006/relationships/image" Target="../media/image65.png"/><Relationship Id="rId2" Type="http://schemas.openxmlformats.org/officeDocument/2006/relationships/slideLayout" Target="../slideLayouts/slideLayout3.xml"/><Relationship Id="rId1" Type="http://schemas.openxmlformats.org/officeDocument/2006/relationships/tags" Target="../tags/tag10.xml"/><Relationship Id="rId6" Type="http://schemas.openxmlformats.org/officeDocument/2006/relationships/image" Target="../media/image24.jpeg"/><Relationship Id="rId5" Type="http://schemas.openxmlformats.org/officeDocument/2006/relationships/image" Target="../media/image49.emf"/><Relationship Id="rId4" Type="http://schemas.openxmlformats.org/officeDocument/2006/relationships/oleObject" Target="../embeddings/oleObject7.bin"/></Relationships>
</file>

<file path=ppt/slides/_rels/slide33.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notesSlide" Target="../notesSlides/notesSlide33.xml"/><Relationship Id="rId7" Type="http://schemas.openxmlformats.org/officeDocument/2006/relationships/image" Target="../media/image67.png"/><Relationship Id="rId2" Type="http://schemas.openxmlformats.org/officeDocument/2006/relationships/slideLayout" Target="../slideLayouts/slideLayout3.xml"/><Relationship Id="rId1" Type="http://schemas.openxmlformats.org/officeDocument/2006/relationships/tags" Target="../tags/tag11.xml"/><Relationship Id="rId6" Type="http://schemas.openxmlformats.org/officeDocument/2006/relationships/image" Target="../media/image24.jpeg"/><Relationship Id="rId5" Type="http://schemas.openxmlformats.org/officeDocument/2006/relationships/image" Target="../media/image49.emf"/><Relationship Id="rId4" Type="http://schemas.openxmlformats.org/officeDocument/2006/relationships/oleObject" Target="../embeddings/oleObject8.bin"/></Relationships>
</file>

<file path=ppt/slides/_rels/slide34.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notesSlide" Target="../notesSlides/notesSlide34.xml"/><Relationship Id="rId7" Type="http://schemas.openxmlformats.org/officeDocument/2006/relationships/image" Target="../media/image69.png"/><Relationship Id="rId2" Type="http://schemas.openxmlformats.org/officeDocument/2006/relationships/slideLayout" Target="../slideLayouts/slideLayout3.xml"/><Relationship Id="rId1" Type="http://schemas.openxmlformats.org/officeDocument/2006/relationships/tags" Target="../tags/tag12.xml"/><Relationship Id="rId6" Type="http://schemas.openxmlformats.org/officeDocument/2006/relationships/image" Target="../media/image24.jpeg"/><Relationship Id="rId5" Type="http://schemas.openxmlformats.org/officeDocument/2006/relationships/image" Target="../media/image49.emf"/><Relationship Id="rId4" Type="http://schemas.openxmlformats.org/officeDocument/2006/relationships/oleObject" Target="../embeddings/oleObject9.bin"/></Relationships>
</file>

<file path=ppt/slides/_rels/slide35.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notesSlide" Target="../notesSlides/notesSlide35.xml"/><Relationship Id="rId7" Type="http://schemas.openxmlformats.org/officeDocument/2006/relationships/image" Target="../media/image71.png"/><Relationship Id="rId2" Type="http://schemas.openxmlformats.org/officeDocument/2006/relationships/slideLayout" Target="../slideLayouts/slideLayout3.xml"/><Relationship Id="rId1" Type="http://schemas.openxmlformats.org/officeDocument/2006/relationships/tags" Target="../tags/tag13.xml"/><Relationship Id="rId6" Type="http://schemas.openxmlformats.org/officeDocument/2006/relationships/image" Target="../media/image24.jpeg"/><Relationship Id="rId5" Type="http://schemas.openxmlformats.org/officeDocument/2006/relationships/image" Target="../media/image49.emf"/><Relationship Id="rId4" Type="http://schemas.openxmlformats.org/officeDocument/2006/relationships/oleObject" Target="../embeddings/oleObject10.bin"/></Relationships>
</file>

<file path=ppt/slides/_rels/slide36.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notesSlide" Target="../notesSlides/notesSlide36.xml"/><Relationship Id="rId7" Type="http://schemas.openxmlformats.org/officeDocument/2006/relationships/image" Target="../media/image73.png"/><Relationship Id="rId2" Type="http://schemas.openxmlformats.org/officeDocument/2006/relationships/slideLayout" Target="../slideLayouts/slideLayout3.xml"/><Relationship Id="rId1" Type="http://schemas.openxmlformats.org/officeDocument/2006/relationships/tags" Target="../tags/tag14.xml"/><Relationship Id="rId6" Type="http://schemas.openxmlformats.org/officeDocument/2006/relationships/image" Target="../media/image24.jpeg"/><Relationship Id="rId5" Type="http://schemas.openxmlformats.org/officeDocument/2006/relationships/image" Target="../media/image49.emf"/><Relationship Id="rId4" Type="http://schemas.openxmlformats.org/officeDocument/2006/relationships/oleObject" Target="../embeddings/oleObject11.bin"/></Relationships>
</file>

<file path=ppt/slides/_rels/slide37.xml.rels><?xml version="1.0" encoding="UTF-8" standalone="yes"?>
<Relationships xmlns="http://schemas.openxmlformats.org/package/2006/relationships"><Relationship Id="rId8" Type="http://schemas.openxmlformats.org/officeDocument/2006/relationships/hyperlink" Target="https://aka.ms/CopilotAcademy" TargetMode="External"/><Relationship Id="rId3" Type="http://schemas.openxmlformats.org/officeDocument/2006/relationships/notesSlide" Target="../notesSlides/notesSlide37.xml"/><Relationship Id="rId7" Type="http://schemas.openxmlformats.org/officeDocument/2006/relationships/image" Target="../media/image75.png"/><Relationship Id="rId2" Type="http://schemas.openxmlformats.org/officeDocument/2006/relationships/slideLayout" Target="../slideLayouts/slideLayout3.xml"/><Relationship Id="rId1" Type="http://schemas.openxmlformats.org/officeDocument/2006/relationships/tags" Target="../tags/tag15.xml"/><Relationship Id="rId6" Type="http://schemas.openxmlformats.org/officeDocument/2006/relationships/image" Target="../media/image24.jpeg"/><Relationship Id="rId11" Type="http://schemas.openxmlformats.org/officeDocument/2006/relationships/hyperlink" Target="https://adoption.microsoft.com/copilot" TargetMode="External"/><Relationship Id="rId5" Type="http://schemas.openxmlformats.org/officeDocument/2006/relationships/image" Target="../media/image49.emf"/><Relationship Id="rId10" Type="http://schemas.openxmlformats.org/officeDocument/2006/relationships/hyperlink" Target="https://aka.ms/copilotM365training" TargetMode="External"/><Relationship Id="rId4" Type="http://schemas.openxmlformats.org/officeDocument/2006/relationships/oleObject" Target="../embeddings/oleObject12.bin"/><Relationship Id="rId9" Type="http://schemas.openxmlformats.org/officeDocument/2006/relationships/image" Target="../media/image76.png"/></Relationships>
</file>

<file path=ppt/slides/_rels/slide38.xml.rels><?xml version="1.0" encoding="UTF-8" standalone="yes"?>
<Relationships xmlns="http://schemas.openxmlformats.org/package/2006/relationships"><Relationship Id="rId8" Type="http://schemas.openxmlformats.org/officeDocument/2006/relationships/hyperlink" Target="https://www.microsoft.com/en-us/microsoft-365/blog/2023/03/16/introducing-microsoft-365-copilot-a-whole-new-way-to-work/" TargetMode="External"/><Relationship Id="rId13" Type="http://schemas.openxmlformats.org/officeDocument/2006/relationships/hyperlink" Target="https://learn.microsoft.com/graph/overview" TargetMode="External"/><Relationship Id="rId18" Type="http://schemas.openxmlformats.org/officeDocument/2006/relationships/hyperlink" Target="https://github.blog/2023-03-22-github-copilot-x-the-ai-powered-developer-experience/" TargetMode="External"/><Relationship Id="rId26" Type="http://schemas.openxmlformats.org/officeDocument/2006/relationships/hyperlink" Target="https://learn.microsoft.com/SharePoint/sites/user-permissions-and-permission-levels" TargetMode="External"/><Relationship Id="rId3" Type="http://schemas.openxmlformats.org/officeDocument/2006/relationships/notesSlide" Target="../notesSlides/notesSlide38.xml"/><Relationship Id="rId21" Type="http://schemas.openxmlformats.org/officeDocument/2006/relationships/hyperlink" Target="https://privacy.microsoft.com/privacystatement" TargetMode="External"/><Relationship Id="rId7" Type="http://schemas.openxmlformats.org/officeDocument/2006/relationships/hyperlink" Target="https://adoption.microsoft.com/copilot" TargetMode="External"/><Relationship Id="rId12" Type="http://schemas.openxmlformats.org/officeDocument/2006/relationships/hyperlink" Target="https://www.youtube.com/watch?v=KtsVRCsdvoU&amp;t" TargetMode="External"/><Relationship Id="rId17" Type="http://schemas.openxmlformats.org/officeDocument/2006/relationships/hyperlink" Target="https://www.microsoft.com/security/business/ai-machine-learning/microsoft-security-copilot?rtc=1" TargetMode="External"/><Relationship Id="rId25" Type="http://schemas.openxmlformats.org/officeDocument/2006/relationships/hyperlink" Target="https://learn.microsoft.com/windows-server/networking/technologies/ipam/role-based-access-control" TargetMode="External"/><Relationship Id="rId2" Type="http://schemas.openxmlformats.org/officeDocument/2006/relationships/slideLayout" Target="../slideLayouts/slideLayout3.xml"/><Relationship Id="rId16" Type="http://schemas.openxmlformats.org/officeDocument/2006/relationships/hyperlink" Target="https://cloudblogs.microsoft.com/powerplatform/2023/03/16/power-platform-is-leading-a-new-era-of-ai-generated-low-code-app-development/" TargetMode="External"/><Relationship Id="rId20" Type="http://schemas.openxmlformats.org/officeDocument/2006/relationships/hyperlink" Target="https://privacy.microsoft.com/" TargetMode="External"/><Relationship Id="rId29" Type="http://schemas.openxmlformats.org/officeDocument/2006/relationships/hyperlink" Target="https://wwlpdocumentsearch.blob.core.windows.net/prodv2/MicrosoftProductandServicesDPA(WW)(English)(Jan2023)(CR).docx?sv=2020-08-04&amp;se=2123-06-13T19:19:30Z&amp;sr=b&amp;sp=r&amp;sig=l%2BpTA%2F6%2By%2BE18HdQPgpuecCESiG8hKFfGmuc8%2FiOpuY%3D" TargetMode="External"/><Relationship Id="rId1" Type="http://schemas.openxmlformats.org/officeDocument/2006/relationships/tags" Target="../tags/tag16.xml"/><Relationship Id="rId6" Type="http://schemas.openxmlformats.org/officeDocument/2006/relationships/image" Target="../media/image24.jpeg"/><Relationship Id="rId11" Type="http://schemas.openxmlformats.org/officeDocument/2006/relationships/hyperlink" Target="https://www.youtube.com/watch?v=B2-8wrF9Okc" TargetMode="External"/><Relationship Id="rId24" Type="http://schemas.openxmlformats.org/officeDocument/2006/relationships/hyperlink" Target="https://learn.microsoft.com/legal/cognitive-services/openai/data-privacy" TargetMode="External"/><Relationship Id="rId5" Type="http://schemas.openxmlformats.org/officeDocument/2006/relationships/image" Target="../media/image49.emf"/><Relationship Id="rId15" Type="http://schemas.openxmlformats.org/officeDocument/2006/relationships/hyperlink" Target="https://blogs.microsoft.com/blog/2023/03/06/introducing-microsoft-dynamics-365-copilot/" TargetMode="External"/><Relationship Id="rId23" Type="http://schemas.openxmlformats.org/officeDocument/2006/relationships/hyperlink" Target="https://learn.microsoft.com/microsoft-365-copilot/microsoft-365-copilot-privacy" TargetMode="External"/><Relationship Id="rId28" Type="http://schemas.openxmlformats.org/officeDocument/2006/relationships/hyperlink" Target="https://learn.microsoft.com/compliance/assurance/assurance-microsoft-365-isolation-controls?view=o365-worldwide" TargetMode="External"/><Relationship Id="rId10" Type="http://schemas.openxmlformats.org/officeDocument/2006/relationships/hyperlink" Target="https://support.microsoft.com/topic/chatgpt-vs-microsoft-365-copilot-what-s-the-difference-8fdec864-72b1-46e1-afcb-8c12280d712f" TargetMode="External"/><Relationship Id="rId19" Type="http://schemas.openxmlformats.org/officeDocument/2006/relationships/hyperlink" Target="https://techcommunity.microsoft.com/t5/microsoft-stream-blog/introducing-copilot-in-microsoft-stream/ba-p/3929109" TargetMode="External"/><Relationship Id="rId4" Type="http://schemas.openxmlformats.org/officeDocument/2006/relationships/oleObject" Target="../embeddings/oleObject13.bin"/><Relationship Id="rId9" Type="http://schemas.openxmlformats.org/officeDocument/2006/relationships/hyperlink" Target="https://www.youtube.com/watch?v=E5g20qmeKpg&amp;t=3s" TargetMode="External"/><Relationship Id="rId14" Type="http://schemas.openxmlformats.org/officeDocument/2006/relationships/hyperlink" Target="https://learn.microsoft.com/graph/connecting-external-content-connectors-overview" TargetMode="External"/><Relationship Id="rId22" Type="http://schemas.openxmlformats.org/officeDocument/2006/relationships/hyperlink" Target="https://www.microsoft.com/trust-center/privacy?rtc=1" TargetMode="External"/><Relationship Id="rId27" Type="http://schemas.openxmlformats.org/officeDocument/2006/relationships/hyperlink" Target="https://learn.microsoft.com/microsoft-365/compliance/customer-lockbox-requests?view=o365-worldwide"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s://blogs.microsoft.com/eupolicy/2022/12/15/eu-data-boundary-cloud-rollout/?culture=en-us&amp;country=us" TargetMode="External"/><Relationship Id="rId13" Type="http://schemas.openxmlformats.org/officeDocument/2006/relationships/hyperlink" Target="https://learn.microsoft.com/compliance/regulatory/offering-home" TargetMode="External"/><Relationship Id="rId18" Type="http://schemas.openxmlformats.org/officeDocument/2006/relationships/hyperlink" Target="https://wwlpdocumentsearch.blob.core.windows.net/prodv2/MicrosoftProductandServicesDPA(WW)(English)(Jan2023)(CR).docx?sv=2020-08-04&amp;se=2123-06-13T19:19:30Z&amp;sr=b&amp;sp=r&amp;sig=l%2BpTA%2F6%2By%2BE18HdQPgpuecCESiG8hKFfGmuc8%2FiOpuY%3D" TargetMode="External"/><Relationship Id="rId26" Type="http://schemas.openxmlformats.org/officeDocument/2006/relationships/hyperlink" Target="https://www.microsoft.com/ai/our-approach?activetab=pivot1:primaryr5" TargetMode="External"/><Relationship Id="rId3" Type="http://schemas.openxmlformats.org/officeDocument/2006/relationships/notesSlide" Target="../notesSlides/notesSlide39.xml"/><Relationship Id="rId21" Type="http://schemas.openxmlformats.org/officeDocument/2006/relationships/hyperlink" Target="https://learn.microsoft.com/microsoft-365/admin/manage/manage-feedback-ms-org?view=o365-worldwide" TargetMode="External"/><Relationship Id="rId7" Type="http://schemas.openxmlformats.org/officeDocument/2006/relationships/hyperlink" Target="https://www.microsoft.com/trust-center/privacy/european-data-boundary-eudb?rtc=1" TargetMode="External"/><Relationship Id="rId12" Type="http://schemas.openxmlformats.org/officeDocument/2006/relationships/hyperlink" Target="https://servicetrust.microsoft.com/" TargetMode="External"/><Relationship Id="rId17" Type="http://schemas.openxmlformats.org/officeDocument/2006/relationships/hyperlink" Target="https://www.microsoft.com/licensing/terms/product/UniversalLicenseTerms" TargetMode="External"/><Relationship Id="rId25" Type="http://schemas.openxmlformats.org/officeDocument/2006/relationships/hyperlink" Target="https://aka.ms/Copilot/TranscriptionManagement" TargetMode="External"/><Relationship Id="rId2" Type="http://schemas.openxmlformats.org/officeDocument/2006/relationships/slideLayout" Target="../slideLayouts/slideLayout3.xml"/><Relationship Id="rId16" Type="http://schemas.openxmlformats.org/officeDocument/2006/relationships/hyperlink" Target="https://learn.microsoft.com/azure/information-protection/configure-usage-rights" TargetMode="External"/><Relationship Id="rId20" Type="http://schemas.openxmlformats.org/officeDocument/2006/relationships/hyperlink" Target="https://learn.microsoft.com/microsoft-365/admin/misc/feedback-user-control?view=o365-worldwide" TargetMode="External"/><Relationship Id="rId29" Type="http://schemas.openxmlformats.org/officeDocument/2006/relationships/hyperlink" Target="https://aka.ms/May25WhitePaper" TargetMode="External"/><Relationship Id="rId1" Type="http://schemas.openxmlformats.org/officeDocument/2006/relationships/tags" Target="../tags/tag17.xml"/><Relationship Id="rId6" Type="http://schemas.openxmlformats.org/officeDocument/2006/relationships/image" Target="../media/image24.jpeg"/><Relationship Id="rId11" Type="http://schemas.openxmlformats.org/officeDocument/2006/relationships/hyperlink" Target="https://learn.microsoft.com/en-us/azure/information-protection/configure-usage-rights" TargetMode="External"/><Relationship Id="rId24" Type="http://schemas.openxmlformats.org/officeDocument/2006/relationships/hyperlink" Target="https://techcommunity.microsoft.com/t5/microsoft-365-blog/new-era-in-content-management-and-security-in-sharepoint/ba-p/3806083" TargetMode="External"/><Relationship Id="rId5" Type="http://schemas.openxmlformats.org/officeDocument/2006/relationships/image" Target="../media/image49.emf"/><Relationship Id="rId15" Type="http://schemas.openxmlformats.org/officeDocument/2006/relationships/hyperlink" Target="https://learn.microsoft.com/legal/gdpr" TargetMode="External"/><Relationship Id="rId23" Type="http://schemas.openxmlformats.org/officeDocument/2006/relationships/hyperlink" Target="https://www.microsoft.com/licensing/terms/productoffering/Microsoft365/" TargetMode="External"/><Relationship Id="rId28" Type="http://schemas.openxmlformats.org/officeDocument/2006/relationships/hyperlink" Target="https://query.prod.cms.rt.microsoft.com/cms/api/am/binary/RE5cmFl" TargetMode="External"/><Relationship Id="rId10" Type="http://schemas.openxmlformats.org/officeDocument/2006/relationships/hyperlink" Target="https://learn.microsoft.com/compliance/" TargetMode="External"/><Relationship Id="rId19" Type="http://schemas.openxmlformats.org/officeDocument/2006/relationships/hyperlink" Target="https://learn.microsoft.com/microsoft-365/enterprise/microsoft-365-isolation-in-microsoft-365?view=o365-worldwide" TargetMode="External"/><Relationship Id="rId4" Type="http://schemas.openxmlformats.org/officeDocument/2006/relationships/oleObject" Target="../embeddings/oleObject14.bin"/><Relationship Id="rId9" Type="http://schemas.openxmlformats.org/officeDocument/2006/relationships/hyperlink" Target="https://learn.microsoft.com/privacy/eudb/eu-data-boundary-learn" TargetMode="External"/><Relationship Id="rId14" Type="http://schemas.openxmlformats.org/officeDocument/2006/relationships/hyperlink" Target="https://learn.microsoft.com/compliance/regulatory/gdpr" TargetMode="External"/><Relationship Id="rId22" Type="http://schemas.openxmlformats.org/officeDocument/2006/relationships/hyperlink" Target="https://learn.microsoft.com/microsoftsearch/overview-microsoft-search" TargetMode="External"/><Relationship Id="rId27" Type="http://schemas.openxmlformats.org/officeDocument/2006/relationships/hyperlink" Target="https://learn.microsoft.com/azure/cloud-adoption-framework/innovate/best-practices/trusted-a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video" Target="https://www.youtube.com/embed/lfruwkpqvk4?feature=oembed" TargetMode="Externa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svg"/><Relationship Id="rId3" Type="http://schemas.openxmlformats.org/officeDocument/2006/relationships/image" Target="../media/image24.jpeg"/><Relationship Id="rId7" Type="http://schemas.openxmlformats.org/officeDocument/2006/relationships/image" Target="../media/image29.svg"/><Relationship Id="rId12"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8.png"/><Relationship Id="rId11" Type="http://schemas.openxmlformats.org/officeDocument/2006/relationships/image" Target="../media/image33.svg"/><Relationship Id="rId5" Type="http://schemas.openxmlformats.org/officeDocument/2006/relationships/image" Target="../media/image27.sv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svg"/></Relationships>
</file>

<file path=ppt/slides/_rels/slide7.xml.rels><?xml version="1.0" encoding="UTF-8" standalone="yes"?>
<Relationships xmlns="http://schemas.openxmlformats.org/package/2006/relationships"><Relationship Id="rId8" Type="http://schemas.openxmlformats.org/officeDocument/2006/relationships/hyperlink" Target="https://adoption.microsoft.com/scenario-library/information-technology/draft-a-product-strategy-document/" TargetMode="External"/><Relationship Id="rId3" Type="http://schemas.openxmlformats.org/officeDocument/2006/relationships/image" Target="../media/image24.jpeg"/><Relationship Id="rId7" Type="http://schemas.openxmlformats.org/officeDocument/2006/relationships/hyperlink" Target="https://adoption.microsoft.com/scenario-library/sales/create-an-unsolicited-proposal/"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hyperlink" Target="https://adoption.microsoft.com/scenario-library/media-and-entertainment/data-strategy-and-insights/" TargetMode="External"/><Relationship Id="rId5" Type="http://schemas.openxmlformats.org/officeDocument/2006/relationships/hyperlink" Target="https://adoption.microsoft.com/scenario-library/marketing/streamline-market-research-and-strategy/" TargetMode="External"/><Relationship Id="rId4" Type="http://schemas.openxmlformats.org/officeDocument/2006/relationships/hyperlink" Target="https://adoption.microsoft.com/scenario-library/manufacturing/new-product-ideation-and-research/" TargetMode="External"/><Relationship Id="rId9"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3.png"/><Relationship Id="rId5" Type="http://schemas.microsoft.com/office/2007/relationships/hdphoto" Target="../media/hdphoto4.wdp"/><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37.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B38D1-E2F8-742C-4FCE-E6625635BAC6}"/>
              </a:ext>
            </a:extLst>
          </p:cNvPr>
          <p:cNvSpPr>
            <a:spLocks noGrp="1"/>
          </p:cNvSpPr>
          <p:nvPr>
            <p:ph type="title"/>
          </p:nvPr>
        </p:nvSpPr>
        <p:spPr/>
        <p:txBody>
          <a:bodyPr/>
          <a:lstStyle/>
          <a:p>
            <a:r>
              <a:rPr lang="en-US" dirty="0">
                <a:cs typeface="Segoe UI"/>
              </a:rPr>
              <a:t>Get started with </a:t>
            </a:r>
            <a:br>
              <a:rPr lang="en-US" dirty="0">
                <a:cs typeface="Segoe UI"/>
              </a:rPr>
            </a:br>
            <a:r>
              <a:rPr lang="en-US" dirty="0">
                <a:cs typeface="Segoe UI"/>
              </a:rPr>
              <a:t>agents in Microsoft 365</a:t>
            </a:r>
          </a:p>
        </p:txBody>
      </p:sp>
      <p:sp>
        <p:nvSpPr>
          <p:cNvPr id="13" name="Text Placeholder 12">
            <a:extLst>
              <a:ext uri="{FF2B5EF4-FFF2-40B4-BE49-F238E27FC236}">
                <a16:creationId xmlns:a16="http://schemas.microsoft.com/office/drawing/2014/main" id="{9136CA40-8841-9A85-E65D-184575088858}"/>
              </a:ext>
            </a:extLst>
          </p:cNvPr>
          <p:cNvSpPr>
            <a:spLocks noGrp="1"/>
          </p:cNvSpPr>
          <p:nvPr>
            <p:ph type="body" sz="quarter" idx="12"/>
          </p:nvPr>
        </p:nvSpPr>
        <p:spPr/>
        <p:txBody>
          <a:bodyPr/>
          <a:lstStyle/>
          <a:p>
            <a:r>
              <a:rPr lang="en-IN"/>
              <a:t>Practical examples and how-</a:t>
            </a:r>
            <a:r>
              <a:rPr lang="en-IN" err="1"/>
              <a:t>tos</a:t>
            </a:r>
            <a:endParaRPr lang="en-IN"/>
          </a:p>
        </p:txBody>
      </p:sp>
      <p:sp>
        <p:nvSpPr>
          <p:cNvPr id="4" name="Text Placeholder 3">
            <a:extLst>
              <a:ext uri="{FF2B5EF4-FFF2-40B4-BE49-F238E27FC236}">
                <a16:creationId xmlns:a16="http://schemas.microsoft.com/office/drawing/2014/main" id="{1E71139D-2842-E8E8-3EC0-3352A15159A0}"/>
              </a:ext>
            </a:extLst>
          </p:cNvPr>
          <p:cNvSpPr>
            <a:spLocks noGrp="1"/>
          </p:cNvSpPr>
          <p:nvPr>
            <p:ph type="body" sz="quarter" idx="13"/>
          </p:nvPr>
        </p:nvSpPr>
        <p:spPr/>
        <p:txBody>
          <a:bodyPr vert="horz" wrap="square" lIns="0" tIns="0" rIns="0" bIns="0" rtlCol="0" anchor="t">
            <a:spAutoFit/>
          </a:bodyPr>
          <a:lstStyle/>
          <a:p>
            <a:pPr lvl="0"/>
            <a:r>
              <a:rPr lang="en-US" dirty="0">
                <a:cs typeface="Segoe UI"/>
              </a:rPr>
              <a:t>September</a:t>
            </a:r>
            <a:r>
              <a:rPr lang="en-US" noProof="0" dirty="0">
                <a:cs typeface="Segoe UI"/>
              </a:rPr>
              <a:t> </a:t>
            </a:r>
            <a:r>
              <a:rPr lang="en-US" dirty="0">
                <a:cs typeface="Segoe UI"/>
              </a:rPr>
              <a:t>2025</a:t>
            </a:r>
            <a:endParaRPr lang="en-US" noProof="0" dirty="0">
              <a:cs typeface="Segoe UI"/>
            </a:endParaRPr>
          </a:p>
        </p:txBody>
      </p:sp>
    </p:spTree>
    <p:extLst>
      <p:ext uri="{BB962C8B-B14F-4D97-AF65-F5344CB8AC3E}">
        <p14:creationId xmlns:p14="http://schemas.microsoft.com/office/powerpoint/2010/main" val="1516329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a:extLst>
            <a:ext uri="{FF2B5EF4-FFF2-40B4-BE49-F238E27FC236}">
              <a16:creationId xmlns:a16="http://schemas.microsoft.com/office/drawing/2014/main" id="{0DEFE76C-DD63-3995-FAA7-2425B824B353}"/>
            </a:ext>
          </a:extLst>
        </p:cNvPr>
        <p:cNvGrpSpPr/>
        <p:nvPr/>
      </p:nvGrpSpPr>
      <p:grpSpPr>
        <a:xfrm>
          <a:off x="0" y="0"/>
          <a:ext cx="0" cy="0"/>
          <a:chOff x="0" y="0"/>
          <a:chExt cx="0" cy="0"/>
        </a:xfrm>
      </p:grpSpPr>
      <p:sp>
        <p:nvSpPr>
          <p:cNvPr id="29" name="Freeform: Shape 28">
            <a:extLst>
              <a:ext uri="{FF2B5EF4-FFF2-40B4-BE49-F238E27FC236}">
                <a16:creationId xmlns:a16="http://schemas.microsoft.com/office/drawing/2014/main" id="{7DA82659-D866-676F-876D-2243E229CF78}"/>
              </a:ext>
              <a:ext uri="{C183D7F6-B498-43B3-948B-1728B52AA6E4}">
                <adec:decorative xmlns:adec="http://schemas.microsoft.com/office/drawing/2017/decorative" val="1"/>
              </a:ext>
            </a:extLst>
          </p:cNvPr>
          <p:cNvSpPr>
            <a:spLocks/>
          </p:cNvSpPr>
          <p:nvPr/>
        </p:nvSpPr>
        <p:spPr bwMode="auto">
          <a:xfrm>
            <a:off x="3937000" y="2046516"/>
            <a:ext cx="8255000" cy="4082924"/>
          </a:xfrm>
          <a:custGeom>
            <a:avLst/>
            <a:gdLst>
              <a:gd name="connsiteX0" fmla="*/ 166093 w 8041579"/>
              <a:gd name="connsiteY0" fmla="*/ 0 h 4866478"/>
              <a:gd name="connsiteX1" fmla="*/ 8041579 w 8041579"/>
              <a:gd name="connsiteY1" fmla="*/ 0 h 4866478"/>
              <a:gd name="connsiteX2" fmla="*/ 8041579 w 8041579"/>
              <a:gd name="connsiteY2" fmla="*/ 4866478 h 4866478"/>
              <a:gd name="connsiteX3" fmla="*/ 166093 w 8041579"/>
              <a:gd name="connsiteY3" fmla="*/ 4866478 h 4866478"/>
              <a:gd name="connsiteX4" fmla="*/ 0 w 8041579"/>
              <a:gd name="connsiteY4" fmla="*/ 4700385 h 4866478"/>
              <a:gd name="connsiteX5" fmla="*/ 0 w 8041579"/>
              <a:gd name="connsiteY5" fmla="*/ 166093 h 4866478"/>
              <a:gd name="connsiteX6" fmla="*/ 166093 w 8041579"/>
              <a:gd name="connsiteY6" fmla="*/ 0 h 486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41579" h="4866478">
                <a:moveTo>
                  <a:pt x="166093" y="0"/>
                </a:moveTo>
                <a:lnTo>
                  <a:pt x="8041579" y="0"/>
                </a:lnTo>
                <a:lnTo>
                  <a:pt x="8041579" y="4866478"/>
                </a:lnTo>
                <a:lnTo>
                  <a:pt x="166093" y="4866478"/>
                </a:lnTo>
                <a:cubicBezTo>
                  <a:pt x="74362" y="4866478"/>
                  <a:pt x="0" y="4792116"/>
                  <a:pt x="0" y="4700385"/>
                </a:cubicBezTo>
                <a:lnTo>
                  <a:pt x="0" y="166093"/>
                </a:lnTo>
                <a:cubicBezTo>
                  <a:pt x="0" y="74362"/>
                  <a:pt x="74362" y="0"/>
                  <a:pt x="166093" y="0"/>
                </a:cubicBezTo>
                <a:close/>
              </a:path>
            </a:pathLst>
          </a:custGeom>
          <a:solidFill>
            <a:schemeClr val="accent3">
              <a:lumMod val="20000"/>
              <a:lumOff val="80000"/>
              <a:alpha val="50000"/>
            </a:schemeClr>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vert="horz" wrap="square" lIns="91440" tIns="45720" rIns="91440" bIns="45720" rtlCol="0" anchor="ctr" anchorCtr="0">
            <a:noAutofit/>
          </a:bodyPr>
          <a:lstStyle/>
          <a:p>
            <a:pPr marL="228600" marR="0" lvl="0" indent="-228600" algn="ctr" defTabSz="914367" rtl="0" eaLnBrk="1" fontAlgn="auto" latinLnBrk="0" hangingPunct="1">
              <a:lnSpc>
                <a:spcPct val="100000"/>
              </a:lnSpc>
              <a:spcBef>
                <a:spcPts val="0"/>
              </a:spcBef>
              <a:spcAft>
                <a:spcPts val="200"/>
              </a:spcAft>
              <a:buClrTx/>
              <a:buSzTx/>
              <a:buFontTx/>
              <a:buNone/>
              <a:tabLst/>
              <a:defRPr/>
            </a:pPr>
            <a:endParaRPr kumimoji="0" lang="en-US" sz="2800" b="1" i="0" u="none" strike="noStrike" kern="1200" cap="none" spc="0" normalizeH="0" baseline="0" noProof="0">
              <a:ln>
                <a:noFill/>
              </a:ln>
              <a:solidFill>
                <a:srgbClr val="091F2C"/>
              </a:solidFill>
              <a:effectLst/>
              <a:uLnTx/>
              <a:uFillTx/>
              <a:latin typeface="Segoe Sans Display"/>
              <a:ea typeface="+mn-ea"/>
              <a:cs typeface="+mn-cs"/>
            </a:endParaRPr>
          </a:p>
        </p:txBody>
      </p:sp>
      <p:sp>
        <p:nvSpPr>
          <p:cNvPr id="38" name="Freeform: Shape 37">
            <a:extLst>
              <a:ext uri="{FF2B5EF4-FFF2-40B4-BE49-F238E27FC236}">
                <a16:creationId xmlns:a16="http://schemas.microsoft.com/office/drawing/2014/main" id="{DBEF2402-10A8-FC19-FD28-E92F0A2D5FF8}"/>
              </a:ext>
              <a:ext uri="{C183D7F6-B498-43B3-948B-1728B52AA6E4}">
                <adec:decorative xmlns:adec="http://schemas.microsoft.com/office/drawing/2017/decorative" val="1"/>
              </a:ext>
            </a:extLst>
          </p:cNvPr>
          <p:cNvSpPr>
            <a:spLocks/>
          </p:cNvSpPr>
          <p:nvPr/>
        </p:nvSpPr>
        <p:spPr bwMode="auto">
          <a:xfrm>
            <a:off x="0" y="1632281"/>
            <a:ext cx="5439509" cy="4911394"/>
          </a:xfrm>
          <a:custGeom>
            <a:avLst/>
            <a:gdLst>
              <a:gd name="connsiteX0" fmla="*/ 0 w 5439509"/>
              <a:gd name="connsiteY0" fmla="*/ 0 h 4911394"/>
              <a:gd name="connsiteX1" fmla="*/ 5334602 w 5439509"/>
              <a:gd name="connsiteY1" fmla="*/ 0 h 4911394"/>
              <a:gd name="connsiteX2" fmla="*/ 5439509 w 5439509"/>
              <a:gd name="connsiteY2" fmla="*/ 104907 h 4911394"/>
              <a:gd name="connsiteX3" fmla="*/ 5439509 w 5439509"/>
              <a:gd name="connsiteY3" fmla="*/ 4806487 h 4911394"/>
              <a:gd name="connsiteX4" fmla="*/ 5334602 w 5439509"/>
              <a:gd name="connsiteY4" fmla="*/ 4911394 h 4911394"/>
              <a:gd name="connsiteX5" fmla="*/ 0 w 5439509"/>
              <a:gd name="connsiteY5" fmla="*/ 4911394 h 491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9509" h="4911394">
                <a:moveTo>
                  <a:pt x="0" y="0"/>
                </a:moveTo>
                <a:lnTo>
                  <a:pt x="5334602" y="0"/>
                </a:lnTo>
                <a:cubicBezTo>
                  <a:pt x="5392541" y="0"/>
                  <a:pt x="5439509" y="46968"/>
                  <a:pt x="5439509" y="104907"/>
                </a:cubicBezTo>
                <a:lnTo>
                  <a:pt x="5439509" y="4806487"/>
                </a:lnTo>
                <a:cubicBezTo>
                  <a:pt x="5439509" y="4864426"/>
                  <a:pt x="5392541" y="4911394"/>
                  <a:pt x="5334602" y="4911394"/>
                </a:cubicBezTo>
                <a:lnTo>
                  <a:pt x="0" y="4911394"/>
                </a:lnTo>
                <a:close/>
              </a:path>
            </a:pathLst>
          </a:cu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20" name="Picture 19">
            <a:extLst>
              <a:ext uri="{FF2B5EF4-FFF2-40B4-BE49-F238E27FC236}">
                <a16:creationId xmlns:a16="http://schemas.microsoft.com/office/drawing/2014/main" id="{F77D4E62-05F7-B3C5-4F19-AB25BB74AC75}"/>
              </a:ext>
              <a:ext uri="{C183D7F6-B498-43B3-948B-1728B52AA6E4}">
                <adec:decorative xmlns:adec="http://schemas.microsoft.com/office/drawing/2017/decorative" val="1"/>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21" name="Freeform: Shape 20">
            <a:extLst>
              <a:ext uri="{FF2B5EF4-FFF2-40B4-BE49-F238E27FC236}">
                <a16:creationId xmlns:a16="http://schemas.microsoft.com/office/drawing/2014/main" id="{8869CEE5-60AC-87B4-9F56-08C08B0B4763}"/>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22" name="Graphic 34_1">
            <a:extLst>
              <a:ext uri="{FF2B5EF4-FFF2-40B4-BE49-F238E27FC236}">
                <a16:creationId xmlns:a16="http://schemas.microsoft.com/office/drawing/2014/main" id="{435D3166-219C-B3F3-CB62-E59FBDCAC20F}"/>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cxnSp>
        <p:nvCxnSpPr>
          <p:cNvPr id="28" name="Straight Connector 27">
            <a:extLst>
              <a:ext uri="{FF2B5EF4-FFF2-40B4-BE49-F238E27FC236}">
                <a16:creationId xmlns:a16="http://schemas.microsoft.com/office/drawing/2014/main" id="{1B72EC31-A1A1-DE85-ADBF-B176408C6B38}"/>
              </a:ext>
              <a:ext uri="{C183D7F6-B498-43B3-948B-1728B52AA6E4}">
                <adec:decorative xmlns:adec="http://schemas.microsoft.com/office/drawing/2017/decorative" val="1"/>
              </a:ext>
            </a:extLst>
          </p:cNvPr>
          <p:cNvCxnSpPr>
            <a:cxnSpLocks/>
          </p:cNvCxnSpPr>
          <p:nvPr/>
        </p:nvCxnSpPr>
        <p:spPr>
          <a:xfrm>
            <a:off x="588260" y="3649517"/>
            <a:ext cx="4688590" cy="0"/>
          </a:xfrm>
          <a:prstGeom prst="line">
            <a:avLst/>
          </a:prstGeom>
          <a:ln w="3175">
            <a:solidFill>
              <a:schemeClr val="bg1">
                <a:lumMod val="7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74ADC88-4A8A-005A-B137-2269FD8088B3}"/>
              </a:ext>
              <a:ext uri="{C183D7F6-B498-43B3-948B-1728B52AA6E4}">
                <adec:decorative xmlns:adec="http://schemas.microsoft.com/office/drawing/2017/decorative" val="1"/>
              </a:ext>
            </a:extLst>
          </p:cNvPr>
          <p:cNvCxnSpPr>
            <a:cxnSpLocks/>
          </p:cNvCxnSpPr>
          <p:nvPr/>
        </p:nvCxnSpPr>
        <p:spPr>
          <a:xfrm>
            <a:off x="588260" y="2438091"/>
            <a:ext cx="4688590" cy="0"/>
          </a:xfrm>
          <a:prstGeom prst="line">
            <a:avLst/>
          </a:prstGeom>
          <a:ln w="3175">
            <a:solidFill>
              <a:schemeClr val="bg1">
                <a:lumMod val="7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7" name="Title 16">
            <a:extLst>
              <a:ext uri="{FF2B5EF4-FFF2-40B4-BE49-F238E27FC236}">
                <a16:creationId xmlns:a16="http://schemas.microsoft.com/office/drawing/2014/main" id="{A8115E3D-CDDC-9A24-C324-ED627BE053DF}"/>
              </a:ext>
            </a:extLst>
          </p:cNvPr>
          <p:cNvSpPr>
            <a:spLocks noGrp="1"/>
          </p:cNvSpPr>
          <p:nvPr>
            <p:ph type="title"/>
          </p:nvPr>
        </p:nvSpPr>
        <p:spPr>
          <a:xfrm>
            <a:off x="588261" y="454597"/>
            <a:ext cx="11011601" cy="492443"/>
          </a:xfrm>
        </p:spPr>
        <p:txBody>
          <a:bodyPr/>
          <a:lstStyle/>
          <a:p>
            <a:r>
              <a:rPr lang="en-US" sz="3200" dirty="0">
                <a:gradFill>
                  <a:gsLst>
                    <a:gs pos="2874">
                      <a:schemeClr val="accent1"/>
                    </a:gs>
                    <a:gs pos="71000">
                      <a:schemeClr val="accent4"/>
                    </a:gs>
                    <a:gs pos="100000">
                      <a:schemeClr val="accent2"/>
                    </a:gs>
                  </a:gsLst>
                  <a:lin ang="0" scaled="1"/>
                </a:gradFill>
                <a:ea typeface="+mj-ea"/>
                <a:cs typeface="+mj-cs"/>
              </a:rPr>
              <a:t>Analyst Demo</a:t>
            </a:r>
          </a:p>
        </p:txBody>
      </p:sp>
      <p:sp>
        <p:nvSpPr>
          <p:cNvPr id="24" name="Text Placeholder 2">
            <a:extLst>
              <a:ext uri="{FF2B5EF4-FFF2-40B4-BE49-F238E27FC236}">
                <a16:creationId xmlns:a16="http://schemas.microsoft.com/office/drawing/2014/main" id="{8C8C8AFE-1D64-B3C3-B2F4-83FA0C429FB1}"/>
              </a:ext>
            </a:extLst>
          </p:cNvPr>
          <p:cNvSpPr txBox="1">
            <a:spLocks/>
          </p:cNvSpPr>
          <p:nvPr/>
        </p:nvSpPr>
        <p:spPr>
          <a:xfrm>
            <a:off x="588260" y="1743892"/>
            <a:ext cx="4688590" cy="623248"/>
          </a:xfrm>
          <a:prstGeom prst="rect">
            <a:avLst/>
          </a:prstGeom>
        </p:spPr>
        <p:txBody>
          <a:bodyPr wrap="square" lIns="0" tIns="0" rIns="0" bIns="0" anchor="t">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1400" b="0" i="0" u="none" strike="noStrike" kern="1200" cap="none" spc="0" normalizeH="0" baseline="0" noProof="0" dirty="0">
                <a:ln>
                  <a:noFill/>
                </a:ln>
                <a:solidFill>
                  <a:srgbClr val="C03BC4"/>
                </a:solidFill>
                <a:effectLst/>
                <a:uLnTx/>
                <a:uFillTx/>
                <a:latin typeface="Segoe Sans Display Semibold"/>
                <a:ea typeface="+mn-ea"/>
                <a:cs typeface="+mn-cs"/>
              </a:rPr>
              <a:t>Where can you use Analyst</a:t>
            </a:r>
          </a:p>
          <a:p>
            <a:pPr marL="233045" marR="0" lvl="0" indent="-147320" algn="l" defTabSz="932742" rtl="0" eaLnBrk="1" fontAlgn="auto" latinLnBrk="0" hangingPunct="1">
              <a:lnSpc>
                <a:spcPct val="100000"/>
              </a:lnSpc>
              <a:spcBef>
                <a:spcPts val="0"/>
              </a:spcBef>
              <a:spcAft>
                <a:spcPts val="300"/>
              </a:spcAft>
              <a:buClrTx/>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91F2C"/>
                </a:solidFill>
                <a:effectLst/>
                <a:uLnTx/>
                <a:uFillTx/>
                <a:latin typeface="Segoe Sans Display"/>
                <a:ea typeface="+mn-ea"/>
                <a:cs typeface="+mn-cs"/>
              </a:rPr>
              <a:t>Analyst is accessible as an agent in Copilot Chat in the </a:t>
            </a:r>
            <a:br>
              <a:rPr kumimoji="0" lang="en-US" sz="1200" b="0" i="0" u="none" strike="noStrike" kern="1200" cap="none" spc="0" normalizeH="0" baseline="0" noProof="0" dirty="0">
                <a:ln>
                  <a:noFill/>
                </a:ln>
                <a:solidFill>
                  <a:srgbClr val="091F2C"/>
                </a:solidFill>
                <a:effectLst/>
                <a:uLnTx/>
                <a:uFillTx/>
                <a:latin typeface="Segoe Sans Display"/>
                <a:ea typeface="+mn-ea"/>
                <a:cs typeface="+mn-cs"/>
              </a:rPr>
            </a:br>
            <a:r>
              <a:rPr kumimoji="0" lang="en-US" sz="1200" b="0" i="0" u="none" strike="noStrike" kern="1200" cap="none" spc="0" normalizeH="0" baseline="0" noProof="0" dirty="0">
                <a:ln>
                  <a:noFill/>
                </a:ln>
                <a:solidFill>
                  <a:srgbClr val="091F2C"/>
                </a:solidFill>
                <a:effectLst/>
                <a:uLnTx/>
                <a:uFillTx/>
                <a:latin typeface="Segoe Sans Display"/>
                <a:ea typeface="+mn-ea"/>
                <a:cs typeface="+mn-cs"/>
              </a:rPr>
              <a:t>Microsoft 365 Copilot app, Teams, and Outlook.</a:t>
            </a:r>
            <a:endParaRPr kumimoji="0" lang="en-US" sz="1600" b="0" i="0" u="none" strike="noStrike" kern="1200" cap="none" spc="0" normalizeH="0" baseline="0" noProof="0" dirty="0">
              <a:ln>
                <a:noFill/>
              </a:ln>
              <a:solidFill>
                <a:srgbClr val="091F2C"/>
              </a:solidFill>
              <a:effectLst/>
              <a:uLnTx/>
              <a:uFillTx/>
              <a:latin typeface="Segoe Sans Display Semibold"/>
              <a:ea typeface="+mn-ea"/>
              <a:cs typeface="+mn-cs"/>
            </a:endParaRPr>
          </a:p>
        </p:txBody>
      </p:sp>
      <p:sp>
        <p:nvSpPr>
          <p:cNvPr id="25" name="Text Placeholder 2">
            <a:extLst>
              <a:ext uri="{FF2B5EF4-FFF2-40B4-BE49-F238E27FC236}">
                <a16:creationId xmlns:a16="http://schemas.microsoft.com/office/drawing/2014/main" id="{477DAE24-54BB-4591-EFFC-64918F33E8BA}"/>
              </a:ext>
            </a:extLst>
          </p:cNvPr>
          <p:cNvSpPr txBox="1">
            <a:spLocks/>
          </p:cNvSpPr>
          <p:nvPr/>
        </p:nvSpPr>
        <p:spPr>
          <a:xfrm>
            <a:off x="588261" y="2509042"/>
            <a:ext cx="4688590" cy="1069524"/>
          </a:xfrm>
          <a:prstGeom prst="rect">
            <a:avLst/>
          </a:prstGeom>
        </p:spPr>
        <p:txBody>
          <a:bodyPr wrap="square" lIns="0" tIns="0" rIns="0" bIns="0" anchor="t">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1400" b="0" i="0" u="none" strike="noStrike" kern="1200" cap="none" spc="0" normalizeH="0" baseline="0" noProof="0" dirty="0">
                <a:ln>
                  <a:noFill/>
                </a:ln>
                <a:solidFill>
                  <a:srgbClr val="C03BC4"/>
                </a:solidFill>
                <a:effectLst/>
                <a:uLnTx/>
                <a:uFillTx/>
                <a:latin typeface="Segoe Sans Display Semibold"/>
                <a:ea typeface="+mn-ea"/>
                <a:cs typeface="+mn-cs"/>
              </a:rPr>
              <a:t>Turning on Analyst</a:t>
            </a:r>
          </a:p>
          <a:p>
            <a:pPr marL="233045" marR="0" lvl="0" indent="-14732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91F2C"/>
                </a:solidFill>
                <a:effectLst/>
                <a:uLnTx/>
                <a:uFillTx/>
                <a:latin typeface="Segoe Sans Display"/>
                <a:ea typeface="+mn-ea"/>
                <a:cs typeface="+mn-cs"/>
              </a:rPr>
              <a:t>The agent will appear in the Agent Store under ‘Built by Microsoft’ located within the ‘All agents’ and ‘Get agents’ landing page. </a:t>
            </a:r>
            <a:endParaRPr kumimoji="0" lang="en-US" sz="1200" b="0" i="0" u="none" strike="noStrike" kern="1200" cap="none" spc="0" normalizeH="0" baseline="0" noProof="0" dirty="0">
              <a:ln>
                <a:noFill/>
              </a:ln>
              <a:solidFill>
                <a:srgbClr val="091F2C"/>
              </a:solidFill>
              <a:effectLst/>
              <a:uLnTx/>
              <a:uFillTx/>
              <a:latin typeface="Segoe Sans Display"/>
              <a:ea typeface="+mn-ea"/>
              <a:cs typeface="Segoe Sans Display"/>
            </a:endParaRPr>
          </a:p>
          <a:p>
            <a:pPr marL="233045" marR="0" lvl="0" indent="-14732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91F2C"/>
                </a:solidFill>
                <a:effectLst/>
                <a:uLnTx/>
                <a:uFillTx/>
                <a:latin typeface="Segoe Sans Display"/>
                <a:ea typeface="+mn-ea"/>
                <a:cs typeface="+mn-cs"/>
              </a:rPr>
              <a:t>For users with a Microsoft 365 Copilot license, Researcher and Analyst agents will be pre-pinned for all eligible users.</a:t>
            </a:r>
            <a:endParaRPr kumimoji="0" lang="en-US" sz="1200" b="0" i="0" u="none" strike="noStrike" kern="1200" cap="none" spc="0" normalizeH="0" baseline="0" noProof="0" dirty="0">
              <a:ln>
                <a:noFill/>
              </a:ln>
              <a:solidFill>
                <a:srgbClr val="091F2C"/>
              </a:solidFill>
              <a:effectLst/>
              <a:uLnTx/>
              <a:uFillTx/>
              <a:latin typeface="Segoe Sans Display"/>
              <a:ea typeface="+mn-ea"/>
              <a:cs typeface="Segoe Sans Display"/>
            </a:endParaRPr>
          </a:p>
        </p:txBody>
      </p:sp>
      <p:sp>
        <p:nvSpPr>
          <p:cNvPr id="26" name="Text Placeholder 2">
            <a:extLst>
              <a:ext uri="{FF2B5EF4-FFF2-40B4-BE49-F238E27FC236}">
                <a16:creationId xmlns:a16="http://schemas.microsoft.com/office/drawing/2014/main" id="{16B23E71-22E8-1688-A733-B335E8025D04}"/>
              </a:ext>
            </a:extLst>
          </p:cNvPr>
          <p:cNvSpPr txBox="1">
            <a:spLocks/>
          </p:cNvSpPr>
          <p:nvPr/>
        </p:nvSpPr>
        <p:spPr>
          <a:xfrm>
            <a:off x="588261" y="3720466"/>
            <a:ext cx="4688590" cy="2777683"/>
          </a:xfrm>
          <a:prstGeom prst="rect">
            <a:avLst/>
          </a:prstGeom>
        </p:spPr>
        <p:txBody>
          <a:bodyPr wrap="square" lIns="0" tIns="0" rIns="0" bIns="0">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1400" b="0" i="0" u="none" strike="noStrike" kern="1200" cap="none" spc="0" normalizeH="0" baseline="0" noProof="0" dirty="0">
                <a:ln>
                  <a:noFill/>
                </a:ln>
                <a:solidFill>
                  <a:srgbClr val="C03BC4"/>
                </a:solidFill>
                <a:effectLst/>
                <a:uLnTx/>
                <a:uFillTx/>
                <a:latin typeface="Segoe Sans Display Semibold"/>
                <a:ea typeface="+mn-ea"/>
                <a:cs typeface="+mn-cs"/>
              </a:rPr>
              <a:t>How to use Analyst </a:t>
            </a:r>
          </a:p>
          <a:p>
            <a:pPr marL="233363" marR="0" lvl="0" indent="-147638"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91F2C"/>
                </a:solidFill>
                <a:effectLst/>
                <a:uLnTx/>
                <a:uFillTx/>
                <a:latin typeface="Segoe Sans Display"/>
                <a:ea typeface="+mn-ea"/>
                <a:cs typeface="+mn-cs"/>
              </a:rPr>
              <a:t>Find the file(s) with the raw data you need help analyzing and add it to your prompt in Copilot Chat, either by uploading directly or selecting from your M365 files.</a:t>
            </a:r>
          </a:p>
          <a:p>
            <a:pPr marL="233363" marR="0" lvl="0" indent="-147638"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91F2C"/>
                </a:solidFill>
                <a:effectLst/>
                <a:uLnTx/>
                <a:uFillTx/>
                <a:latin typeface="Segoe Sans Display"/>
                <a:ea typeface="+mn-ea"/>
                <a:cs typeface="+mn-cs"/>
              </a:rPr>
              <a:t>Analyst currently supports up to 5 files at once across multiple formats including documents (Word, PPT, PDF) and datasets </a:t>
            </a:r>
            <a:br>
              <a:rPr kumimoji="0" lang="en-US" sz="1200" b="0" i="0" u="none" strike="noStrike" kern="1200" cap="none" spc="0" normalizeH="0" baseline="0" noProof="0" dirty="0">
                <a:ln>
                  <a:noFill/>
                </a:ln>
                <a:solidFill>
                  <a:srgbClr val="091F2C"/>
                </a:solidFill>
                <a:effectLst/>
                <a:uLnTx/>
                <a:uFillTx/>
                <a:latin typeface="Segoe Sans Display"/>
                <a:ea typeface="+mn-ea"/>
                <a:cs typeface="+mn-cs"/>
              </a:rPr>
            </a:br>
            <a:r>
              <a:rPr kumimoji="0" lang="en-US" sz="1200" b="0" i="0" u="none" strike="noStrike" kern="1200" cap="none" spc="0" normalizeH="0" baseline="0" noProof="0" dirty="0">
                <a:ln>
                  <a:noFill/>
                </a:ln>
                <a:solidFill>
                  <a:srgbClr val="091F2C"/>
                </a:solidFill>
                <a:effectLst/>
                <a:uLnTx/>
                <a:uFillTx/>
                <a:latin typeface="Segoe Sans Display"/>
                <a:ea typeface="+mn-ea"/>
                <a:cs typeface="+mn-cs"/>
              </a:rPr>
              <a:t>(Excel, CSV, JSON).</a:t>
            </a:r>
          </a:p>
          <a:p>
            <a:pPr marL="233363" marR="0" lvl="0" indent="-147638"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91F2C"/>
                </a:solidFill>
                <a:effectLst/>
                <a:uLnTx/>
                <a:uFillTx/>
                <a:latin typeface="Segoe Sans Display"/>
                <a:ea typeface="+mn-ea"/>
                <a:cs typeface="+mn-cs"/>
              </a:rPr>
              <a:t>Ask Analyst to provide the insights you’re looking for, including specifying the type of visualization or graph.</a:t>
            </a:r>
          </a:p>
          <a:p>
            <a:pPr marL="233363" marR="0" lvl="0" indent="-147638"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91F2C"/>
                </a:solidFill>
                <a:effectLst/>
                <a:uLnTx/>
                <a:uFillTx/>
                <a:latin typeface="Segoe Sans Display"/>
                <a:ea typeface="+mn-ea"/>
                <a:cs typeface="+mn-cs"/>
              </a:rPr>
              <a:t>Analyst will understand the data, construct a plan, and execute Python code to reason over your prompt.</a:t>
            </a:r>
          </a:p>
          <a:p>
            <a:pPr marL="233363" marR="0" lvl="0" indent="-147638"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91F2C"/>
                </a:solidFill>
                <a:effectLst/>
                <a:uLnTx/>
                <a:uFillTx/>
                <a:latin typeface="Segoe Sans Display"/>
                <a:ea typeface="+mn-ea"/>
                <a:cs typeface="+mn-cs"/>
              </a:rPr>
              <a:t>This process may take a few minutes and you can follow along with chain-of-thought reasoning to check its work.</a:t>
            </a:r>
          </a:p>
        </p:txBody>
      </p:sp>
      <p:pic>
        <p:nvPicPr>
          <p:cNvPr id="5" name="Picture 4" descr="Video about Analyst: A reasoning agent in Microsoft 365 Copilot">
            <a:hlinkClick r:id="" action="ppaction://media"/>
            <a:extLst>
              <a:ext uri="{FF2B5EF4-FFF2-40B4-BE49-F238E27FC236}">
                <a16:creationId xmlns:a16="http://schemas.microsoft.com/office/drawing/2014/main" id="{3E1F9183-92F3-C8C8-6C9C-37DE0154FEB0}"/>
              </a:ext>
            </a:extLst>
          </p:cNvPr>
          <p:cNvPicPr>
            <a:picLocks noRot="1"/>
          </p:cNvPicPr>
          <p:nvPr>
            <a:videoFile r:link="rId1"/>
            <p:custDataLst>
              <p:tags r:id="rId2"/>
            </p:custDataLst>
          </p:nvPr>
        </p:nvPicPr>
        <p:blipFill>
          <a:blip r:embed="rId6"/>
          <a:srcRect/>
          <a:stretch>
            <a:fillRect/>
          </a:stretch>
        </p:blipFill>
        <p:spPr>
          <a:xfrm>
            <a:off x="5626100" y="2233106"/>
            <a:ext cx="6565900" cy="3709745"/>
          </a:xfrm>
          <a:custGeom>
            <a:avLst/>
            <a:gdLst>
              <a:gd name="connsiteX0" fmla="*/ 6086929 w 6565900"/>
              <a:gd name="connsiteY0" fmla="*/ 0 h 3709745"/>
              <a:gd name="connsiteX1" fmla="*/ 6565900 w 6565900"/>
              <a:gd name="connsiteY1" fmla="*/ 0 h 3709745"/>
              <a:gd name="connsiteX2" fmla="*/ 6565900 w 6565900"/>
              <a:gd name="connsiteY2" fmla="*/ 69782 h 3709745"/>
              <a:gd name="connsiteX3" fmla="*/ 6565900 w 6565900"/>
              <a:gd name="connsiteY3" fmla="*/ 630029 h 3709745"/>
              <a:gd name="connsiteX4" fmla="*/ 6565900 w 6565900"/>
              <a:gd name="connsiteY4" fmla="*/ 3079716 h 3709745"/>
              <a:gd name="connsiteX5" fmla="*/ 6565900 w 6565900"/>
              <a:gd name="connsiteY5" fmla="*/ 3639964 h 3709745"/>
              <a:gd name="connsiteX6" fmla="*/ 6565900 w 6565900"/>
              <a:gd name="connsiteY6" fmla="*/ 3709745 h 3709745"/>
              <a:gd name="connsiteX7" fmla="*/ 6086929 w 6565900"/>
              <a:gd name="connsiteY7" fmla="*/ 3709745 h 3709745"/>
              <a:gd name="connsiteX8" fmla="*/ 6086929 w 6565900"/>
              <a:gd name="connsiteY8" fmla="*/ 3709744 h 3709745"/>
              <a:gd name="connsiteX9" fmla="*/ 69780 w 6565900"/>
              <a:gd name="connsiteY9" fmla="*/ 3709744 h 3709745"/>
              <a:gd name="connsiteX10" fmla="*/ 0 w 6565900"/>
              <a:gd name="connsiteY10" fmla="*/ 3639964 h 3709745"/>
              <a:gd name="connsiteX11" fmla="*/ 0 w 6565900"/>
              <a:gd name="connsiteY11" fmla="*/ 69782 h 3709745"/>
              <a:gd name="connsiteX12" fmla="*/ 69780 w 6565900"/>
              <a:gd name="connsiteY12" fmla="*/ 2 h 3709745"/>
              <a:gd name="connsiteX13" fmla="*/ 6086929 w 6565900"/>
              <a:gd name="connsiteY13" fmla="*/ 2 h 3709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65900" h="3709745">
                <a:moveTo>
                  <a:pt x="6086929" y="0"/>
                </a:moveTo>
                <a:lnTo>
                  <a:pt x="6565900" y="0"/>
                </a:lnTo>
                <a:lnTo>
                  <a:pt x="6565900" y="69782"/>
                </a:lnTo>
                <a:lnTo>
                  <a:pt x="6565900" y="630029"/>
                </a:lnTo>
                <a:lnTo>
                  <a:pt x="6565900" y="3079716"/>
                </a:lnTo>
                <a:lnTo>
                  <a:pt x="6565900" y="3639964"/>
                </a:lnTo>
                <a:lnTo>
                  <a:pt x="6565900" y="3709745"/>
                </a:lnTo>
                <a:lnTo>
                  <a:pt x="6086929" y="3709745"/>
                </a:lnTo>
                <a:lnTo>
                  <a:pt x="6086929" y="3709744"/>
                </a:lnTo>
                <a:lnTo>
                  <a:pt x="69780" y="3709744"/>
                </a:lnTo>
                <a:cubicBezTo>
                  <a:pt x="31242" y="3709744"/>
                  <a:pt x="0" y="3678502"/>
                  <a:pt x="0" y="3639964"/>
                </a:cubicBezTo>
                <a:lnTo>
                  <a:pt x="0" y="69782"/>
                </a:lnTo>
                <a:cubicBezTo>
                  <a:pt x="0" y="31244"/>
                  <a:pt x="31242" y="2"/>
                  <a:pt x="69780" y="2"/>
                </a:cubicBezTo>
                <a:lnTo>
                  <a:pt x="6086929" y="2"/>
                </a:lnTo>
                <a:close/>
              </a:path>
            </a:pathLst>
          </a:custGeom>
          <a:solidFill>
            <a:srgbClr val="F3F3F3"/>
          </a:solidFill>
          <a:ln w="38100">
            <a:solidFill>
              <a:schemeClr val="tx1"/>
            </a:solidFill>
          </a:ln>
          <a:effectLst>
            <a:outerShdw blurRad="127000" dist="38100" dir="2700000" algn="tl" rotWithShape="0">
              <a:prstClr val="black">
                <a:alpha val="5000"/>
              </a:prstClr>
            </a:outerShdw>
          </a:effectLst>
        </p:spPr>
      </p:pic>
    </p:spTree>
    <p:extLst>
      <p:ext uri="{BB962C8B-B14F-4D97-AF65-F5344CB8AC3E}">
        <p14:creationId xmlns:p14="http://schemas.microsoft.com/office/powerpoint/2010/main" val="24740592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display="0">
                  <p:stCondLst>
                    <p:cond delay="indefinite"/>
                  </p:stCondLst>
                </p:cTn>
                <p:tgtEl>
                  <p:spTgt spid="5"/>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a:extLst>
            <a:ext uri="{FF2B5EF4-FFF2-40B4-BE49-F238E27FC236}">
              <a16:creationId xmlns:a16="http://schemas.microsoft.com/office/drawing/2014/main" id="{B6D85D3E-C8B8-38DD-D7E6-797B6EF3E265}"/>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4ED20E2D-719D-776B-C5D7-38A144A08DBD}"/>
              </a:ext>
              <a:ext uri="{C183D7F6-B498-43B3-948B-1728B52AA6E4}">
                <adec:decorative xmlns:adec="http://schemas.microsoft.com/office/drawing/2017/decorative" val="1"/>
              </a:ext>
            </a:extLst>
          </p:cNvPr>
          <p:cNvGrpSpPr/>
          <p:nvPr/>
        </p:nvGrpSpPr>
        <p:grpSpPr>
          <a:xfrm>
            <a:off x="1" y="0"/>
            <a:ext cx="12191999" cy="1358900"/>
            <a:chOff x="1" y="0"/>
            <a:chExt cx="12191999" cy="1358900"/>
          </a:xfrm>
        </p:grpSpPr>
        <p:pic>
          <p:nvPicPr>
            <p:cNvPr id="4" name="Picture 3">
              <a:extLst>
                <a:ext uri="{FF2B5EF4-FFF2-40B4-BE49-F238E27FC236}">
                  <a16:creationId xmlns:a16="http://schemas.microsoft.com/office/drawing/2014/main" id="{63E41405-EFAF-19C5-E2B7-01D29F27C603}"/>
                </a:ext>
                <a:ext uri="{C183D7F6-B498-43B3-948B-1728B52AA6E4}">
                  <adec:decorative xmlns:adec="http://schemas.microsoft.com/office/drawing/2017/decorative" val="1"/>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6" name="Freeform: Shape 5">
              <a:extLst>
                <a:ext uri="{FF2B5EF4-FFF2-40B4-BE49-F238E27FC236}">
                  <a16:creationId xmlns:a16="http://schemas.microsoft.com/office/drawing/2014/main" id="{1DD2FAB9-7AEC-BE29-0344-D12A6CE167B3}"/>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7" name="Graphic 34_1">
              <a:extLst>
                <a:ext uri="{FF2B5EF4-FFF2-40B4-BE49-F238E27FC236}">
                  <a16:creationId xmlns:a16="http://schemas.microsoft.com/office/drawing/2014/main" id="{49B280C0-BB96-44F0-F7EA-42C084CBE0F7}"/>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sp>
        <p:nvSpPr>
          <p:cNvPr id="39" name="Freeform: Shape 3">
            <a:extLst>
              <a:ext uri="{FF2B5EF4-FFF2-40B4-BE49-F238E27FC236}">
                <a16:creationId xmlns:a16="http://schemas.microsoft.com/office/drawing/2014/main" id="{778FC4B3-63D1-F197-19D6-51765A7035A4}"/>
              </a:ext>
              <a:ext uri="{C183D7F6-B498-43B3-948B-1728B52AA6E4}">
                <adec:decorative xmlns:adec="http://schemas.microsoft.com/office/drawing/2017/decorative" val="1"/>
              </a:ext>
            </a:extLst>
          </p:cNvPr>
          <p:cNvSpPr/>
          <p:nvPr/>
        </p:nvSpPr>
        <p:spPr bwMode="auto">
          <a:xfrm>
            <a:off x="0" y="5236285"/>
            <a:ext cx="12192000" cy="1621715"/>
          </a:xfrm>
          <a:prstGeom prst="rect">
            <a:avLst/>
          </a:prstGeom>
          <a:solidFill>
            <a:srgbClr val="C6E3F3">
              <a:alpha val="5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594360" tIns="45720" rIns="594360" b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15" name="Rectangle: Rounded Corners 14">
            <a:extLst>
              <a:ext uri="{FF2B5EF4-FFF2-40B4-BE49-F238E27FC236}">
                <a16:creationId xmlns:a16="http://schemas.microsoft.com/office/drawing/2014/main" id="{0C023D03-6E25-091F-B796-84F1B1B69007}"/>
              </a:ext>
              <a:ext uri="{C183D7F6-B498-43B3-948B-1728B52AA6E4}">
                <adec:decorative xmlns:adec="http://schemas.microsoft.com/office/drawing/2017/decorative" val="1"/>
              </a:ext>
            </a:extLst>
          </p:cNvPr>
          <p:cNvSpPr/>
          <p:nvPr/>
        </p:nvSpPr>
        <p:spPr bwMode="auto">
          <a:xfrm>
            <a:off x="588962" y="1654629"/>
            <a:ext cx="11017250" cy="4708071"/>
          </a:xfrm>
          <a:prstGeom prst="roundRect">
            <a:avLst>
              <a:gd name="adj" fmla="val 2650"/>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egoe Sans Display" pitchFamily="2" charset="0"/>
                <a:ea typeface="+mn-ea"/>
                <a:cs typeface="Segoe Sans Display" pitchFamily="2" charset="0"/>
              </a:rPr>
              <a:t>The Analyst agent was designed and tested using various methods to ensure its effectiveness and reliability:</a:t>
            </a:r>
            <a:endParaRPr kumimoji="0" lang="en-US" sz="1800" b="0" i="0" u="none" strike="noStrike" kern="1200" cap="none" spc="0" normalizeH="0" baseline="0" noProof="0">
              <a:ln>
                <a:noFill/>
              </a:ln>
              <a:solidFill>
                <a:srgbClr val="FFFFFF"/>
              </a:solidFill>
              <a:effectLst/>
              <a:uLnTx/>
              <a:uFillTx/>
              <a:latin typeface="Segoe Sans Display"/>
              <a:ea typeface="+mn-ea"/>
              <a:cs typeface="+mn-cs"/>
            </a:endParaRPr>
          </a:p>
        </p:txBody>
      </p:sp>
      <p:sp>
        <p:nvSpPr>
          <p:cNvPr id="2" name="Title 1">
            <a:extLst>
              <a:ext uri="{FF2B5EF4-FFF2-40B4-BE49-F238E27FC236}">
                <a16:creationId xmlns:a16="http://schemas.microsoft.com/office/drawing/2014/main" id="{ADAA9245-CE3E-66F4-B487-374BC444693C}"/>
              </a:ext>
            </a:extLst>
          </p:cNvPr>
          <p:cNvSpPr>
            <a:spLocks noGrp="1"/>
          </p:cNvSpPr>
          <p:nvPr>
            <p:ph type="title"/>
          </p:nvPr>
        </p:nvSpPr>
        <p:spPr/>
        <p:txBody>
          <a:bodyPr>
            <a:spAutoFit/>
          </a:bodyPr>
          <a:lstStyle/>
          <a:p>
            <a:r>
              <a:rPr lang="en-US" dirty="0"/>
              <a:t>Try it!</a:t>
            </a:r>
          </a:p>
        </p:txBody>
      </p:sp>
      <p:graphicFrame>
        <p:nvGraphicFramePr>
          <p:cNvPr id="5" name="Table 4">
            <a:extLst>
              <a:ext uri="{FF2B5EF4-FFF2-40B4-BE49-F238E27FC236}">
                <a16:creationId xmlns:a16="http://schemas.microsoft.com/office/drawing/2014/main" id="{AC9455D6-C37F-9B93-0FDE-BC21D80974AA}"/>
              </a:ext>
            </a:extLst>
          </p:cNvPr>
          <p:cNvGraphicFramePr>
            <a:graphicFrameLocks noGrp="1"/>
          </p:cNvGraphicFramePr>
          <p:nvPr>
            <p:extLst>
              <p:ext uri="{D42A27DB-BD31-4B8C-83A1-F6EECF244321}">
                <p14:modId xmlns:p14="http://schemas.microsoft.com/office/powerpoint/2010/main" val="1002756678"/>
              </p:ext>
            </p:extLst>
          </p:nvPr>
        </p:nvGraphicFramePr>
        <p:xfrm>
          <a:off x="585788" y="2476500"/>
          <a:ext cx="11017250" cy="3886201"/>
        </p:xfrm>
        <a:graphic>
          <a:graphicData uri="http://schemas.openxmlformats.org/drawingml/2006/table">
            <a:tbl>
              <a:tblPr firstRow="1" firstCol="1" bandRow="1">
                <a:tableStyleId>{5C22544A-7EE6-4342-B048-85BDC9FD1C3A}</a:tableStyleId>
              </a:tblPr>
              <a:tblGrid>
                <a:gridCol w="1067605">
                  <a:extLst>
                    <a:ext uri="{9D8B030D-6E8A-4147-A177-3AD203B41FA5}">
                      <a16:colId xmlns:a16="http://schemas.microsoft.com/office/drawing/2014/main" val="419529123"/>
                    </a:ext>
                  </a:extLst>
                </a:gridCol>
                <a:gridCol w="1928007">
                  <a:extLst>
                    <a:ext uri="{9D8B030D-6E8A-4147-A177-3AD203B41FA5}">
                      <a16:colId xmlns:a16="http://schemas.microsoft.com/office/drawing/2014/main" val="1793691201"/>
                    </a:ext>
                  </a:extLst>
                </a:gridCol>
                <a:gridCol w="1854200">
                  <a:extLst>
                    <a:ext uri="{9D8B030D-6E8A-4147-A177-3AD203B41FA5}">
                      <a16:colId xmlns:a16="http://schemas.microsoft.com/office/drawing/2014/main" val="757685473"/>
                    </a:ext>
                  </a:extLst>
                </a:gridCol>
                <a:gridCol w="2057400">
                  <a:extLst>
                    <a:ext uri="{9D8B030D-6E8A-4147-A177-3AD203B41FA5}">
                      <a16:colId xmlns:a16="http://schemas.microsoft.com/office/drawing/2014/main" val="1936690869"/>
                    </a:ext>
                  </a:extLst>
                </a:gridCol>
                <a:gridCol w="1968500">
                  <a:extLst>
                    <a:ext uri="{9D8B030D-6E8A-4147-A177-3AD203B41FA5}">
                      <a16:colId xmlns:a16="http://schemas.microsoft.com/office/drawing/2014/main" val="717494166"/>
                    </a:ext>
                  </a:extLst>
                </a:gridCol>
                <a:gridCol w="2141538">
                  <a:extLst>
                    <a:ext uri="{9D8B030D-6E8A-4147-A177-3AD203B41FA5}">
                      <a16:colId xmlns:a16="http://schemas.microsoft.com/office/drawing/2014/main" val="2661904891"/>
                    </a:ext>
                  </a:extLst>
                </a:gridCol>
              </a:tblGrid>
              <a:tr h="270760">
                <a:tc>
                  <a:txBody>
                    <a:bodyPr/>
                    <a:lstStyle/>
                    <a:p>
                      <a:pPr algn="ctr"/>
                      <a:endParaRPr lang="en-US" sz="1100" b="0">
                        <a:latin typeface="+mn-lt"/>
                      </a:endParaRPr>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b="0">
                        <a:latin typeface="+mn-lt"/>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b="0">
                        <a:latin typeface="+mn-lt"/>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b="0">
                        <a:latin typeface="+mn-lt"/>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b="0">
                        <a:latin typeface="+mn-lt"/>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b="0">
                        <a:latin typeface="+mn-lt"/>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67051948"/>
                  </a:ext>
                </a:extLst>
              </a:tr>
              <a:tr h="350395">
                <a:tc>
                  <a:txBody>
                    <a:bodyPr/>
                    <a:lstStyle/>
                    <a:p>
                      <a:pPr marL="0" marR="0" lvl="2" indent="0" algn="ctr" defTabSz="457200" rtl="0" eaLnBrk="1" fontAlgn="auto" latinLnBrk="0" hangingPunct="1">
                        <a:lnSpc>
                          <a:spcPct val="100000"/>
                        </a:lnSpc>
                        <a:spcBef>
                          <a:spcPts val="400"/>
                        </a:spcBef>
                        <a:spcAft>
                          <a:spcPts val="0"/>
                        </a:spcAft>
                        <a:buClrTx/>
                        <a:buSzPct val="90000"/>
                        <a:buFontTx/>
                        <a:buNone/>
                        <a:tabLst/>
                        <a:defRPr/>
                      </a:pPr>
                      <a:endParaRPr kumimoji="0" lang="en-US" sz="1600" b="0" i="0" u="none" strike="noStrike" kern="1200" cap="none" spc="0" normalizeH="0" baseline="0">
                        <a:ln>
                          <a:noFill/>
                        </a:ln>
                        <a:gradFill>
                          <a:gsLst>
                            <a:gs pos="100000">
                              <a:srgbClr val="C03BC4"/>
                            </a:gs>
                            <a:gs pos="43000">
                              <a:srgbClr val="0078D4"/>
                            </a:gs>
                          </a:gsLst>
                          <a:lin ang="0" scaled="0"/>
                        </a:gradFill>
                        <a:effectLst/>
                        <a:uLnTx/>
                        <a:uFillTx/>
                        <a:latin typeface="Segoe Sans Display Semibold"/>
                        <a:ea typeface="+mn-ea"/>
                        <a:cs typeface="+mn-cs"/>
                      </a:endParaRPr>
                    </a:p>
                  </a:txBody>
                  <a:tcP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2" indent="0" algn="ctr" defTabSz="457200" rtl="0" eaLnBrk="1" fontAlgn="auto" latinLnBrk="0" hangingPunct="1">
                        <a:lnSpc>
                          <a:spcPct val="100000"/>
                        </a:lnSpc>
                        <a:spcBef>
                          <a:spcPts val="400"/>
                        </a:spcBef>
                        <a:spcAft>
                          <a:spcPts val="0"/>
                        </a:spcAft>
                        <a:buClrTx/>
                        <a:buSzPct val="90000"/>
                        <a:buFontTx/>
                        <a:buNone/>
                        <a:tabLst/>
                        <a:defRPr/>
                      </a:pPr>
                      <a:r>
                        <a:rPr kumimoji="0" lang="en-US" sz="1600" b="0" i="0" u="none" strike="noStrike" kern="1200" cap="none" spc="0" normalizeH="0" baseline="0" dirty="0">
                          <a:ln>
                            <a:noFill/>
                          </a:ln>
                          <a:solidFill>
                            <a:schemeClr val="accent1">
                              <a:lumMod val="75000"/>
                            </a:schemeClr>
                          </a:solidFill>
                          <a:effectLst/>
                          <a:uLnTx/>
                          <a:uFillTx/>
                          <a:latin typeface="Segoe Sans Display Semibold"/>
                          <a:ea typeface="+mn-ea"/>
                          <a:cs typeface="+mn-cs"/>
                        </a:rPr>
                        <a:t>Customer Service</a:t>
                      </a: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2" indent="0" algn="ctr" defTabSz="457200" rtl="0" eaLnBrk="1" fontAlgn="auto" latinLnBrk="0" hangingPunct="1">
                        <a:lnSpc>
                          <a:spcPct val="100000"/>
                        </a:lnSpc>
                        <a:spcBef>
                          <a:spcPts val="400"/>
                        </a:spcBef>
                        <a:spcAft>
                          <a:spcPts val="0"/>
                        </a:spcAft>
                        <a:buClrTx/>
                        <a:buSzPct val="90000"/>
                        <a:buFontTx/>
                        <a:buNone/>
                        <a:tabLst/>
                        <a:defRPr/>
                      </a:pPr>
                      <a:r>
                        <a:rPr kumimoji="0" lang="en-US" sz="1600" b="0" i="0" u="none" strike="noStrike" kern="1200" cap="none" spc="0" normalizeH="0" baseline="0" dirty="0">
                          <a:ln>
                            <a:noFill/>
                          </a:ln>
                          <a:solidFill>
                            <a:schemeClr val="accent1">
                              <a:lumMod val="75000"/>
                            </a:schemeClr>
                          </a:solidFill>
                          <a:effectLst/>
                          <a:uLnTx/>
                          <a:uFillTx/>
                          <a:latin typeface="Segoe Sans Display Semibold"/>
                          <a:ea typeface="+mn-ea"/>
                          <a:cs typeface="+mn-cs"/>
                        </a:rPr>
                        <a:t>Sales</a:t>
                      </a: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2" indent="0" algn="ctr" defTabSz="457200" rtl="0" eaLnBrk="1" fontAlgn="auto" latinLnBrk="0" hangingPunct="1">
                        <a:lnSpc>
                          <a:spcPct val="100000"/>
                        </a:lnSpc>
                        <a:spcBef>
                          <a:spcPts val="400"/>
                        </a:spcBef>
                        <a:spcAft>
                          <a:spcPts val="0"/>
                        </a:spcAft>
                        <a:buClrTx/>
                        <a:buSzPct val="90000"/>
                        <a:buFontTx/>
                        <a:buNone/>
                        <a:tabLst/>
                        <a:defRPr/>
                      </a:pPr>
                      <a:r>
                        <a:rPr kumimoji="0" lang="en-US" sz="1600" b="0" i="0" u="none" strike="noStrike" kern="1200" cap="none" spc="0" normalizeH="0" baseline="0" dirty="0">
                          <a:ln>
                            <a:noFill/>
                          </a:ln>
                          <a:solidFill>
                            <a:schemeClr val="accent1">
                              <a:lumMod val="75000"/>
                            </a:schemeClr>
                          </a:solidFill>
                          <a:effectLst/>
                          <a:uLnTx/>
                          <a:uFillTx/>
                          <a:latin typeface="Segoe Sans Display Semibold"/>
                          <a:ea typeface="+mn-ea"/>
                          <a:cs typeface="+mn-cs"/>
                        </a:rPr>
                        <a:t>Finance</a:t>
                      </a: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2" indent="0" algn="ctr" defTabSz="457200" rtl="0" eaLnBrk="1" fontAlgn="auto" latinLnBrk="0" hangingPunct="1">
                        <a:lnSpc>
                          <a:spcPct val="100000"/>
                        </a:lnSpc>
                        <a:spcBef>
                          <a:spcPts val="400"/>
                        </a:spcBef>
                        <a:spcAft>
                          <a:spcPts val="0"/>
                        </a:spcAft>
                        <a:buClrTx/>
                        <a:buSzPct val="90000"/>
                        <a:buFontTx/>
                        <a:buNone/>
                        <a:tabLst/>
                        <a:defRPr/>
                      </a:pPr>
                      <a:r>
                        <a:rPr kumimoji="0" lang="en-US" sz="1600" b="0" i="0" u="none" strike="noStrike" kern="1200" cap="none" spc="0" normalizeH="0" baseline="0" dirty="0">
                          <a:ln>
                            <a:noFill/>
                          </a:ln>
                          <a:solidFill>
                            <a:schemeClr val="accent1">
                              <a:lumMod val="75000"/>
                            </a:schemeClr>
                          </a:solidFill>
                          <a:effectLst/>
                          <a:uLnTx/>
                          <a:uFillTx/>
                          <a:latin typeface="Segoe Sans Display Semibold"/>
                          <a:ea typeface="+mn-ea"/>
                          <a:cs typeface="+mn-cs"/>
                        </a:rPr>
                        <a:t>Marketing</a:t>
                      </a: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2" indent="0" algn="ctr" defTabSz="457200" rtl="0" eaLnBrk="1" fontAlgn="auto" latinLnBrk="0" hangingPunct="1">
                        <a:lnSpc>
                          <a:spcPct val="100000"/>
                        </a:lnSpc>
                        <a:spcBef>
                          <a:spcPts val="400"/>
                        </a:spcBef>
                        <a:spcAft>
                          <a:spcPts val="0"/>
                        </a:spcAft>
                        <a:buClrTx/>
                        <a:buSzPct val="90000"/>
                        <a:buFontTx/>
                        <a:buNone/>
                        <a:tabLst/>
                        <a:defRPr/>
                      </a:pPr>
                      <a:r>
                        <a:rPr kumimoji="0" lang="en-US" sz="1600" b="0" i="0" u="none" strike="noStrike" kern="1200" cap="none" spc="0" normalizeH="0" baseline="0" dirty="0">
                          <a:ln>
                            <a:noFill/>
                          </a:ln>
                          <a:solidFill>
                            <a:schemeClr val="accent1">
                              <a:lumMod val="75000"/>
                            </a:schemeClr>
                          </a:solidFill>
                          <a:effectLst/>
                          <a:uLnTx/>
                          <a:uFillTx/>
                          <a:latin typeface="Segoe Sans Display Semibold"/>
                          <a:ea typeface="+mn-ea"/>
                          <a:cs typeface="+mn-cs"/>
                        </a:rPr>
                        <a:t>HR</a:t>
                      </a: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5780946"/>
                  </a:ext>
                </a:extLst>
              </a:tr>
              <a:tr h="971550">
                <a:tc>
                  <a:txBody>
                    <a:bodyPr/>
                    <a:lstStyle/>
                    <a:p>
                      <a:pPr marL="0" marR="0" lvl="0" indent="0" algn="ctr" defTabSz="932742" rtl="0" eaLnBrk="1" fontAlgn="auto" latinLnBrk="0" hangingPunct="1">
                        <a:lnSpc>
                          <a:spcPct val="100000"/>
                        </a:lnSpc>
                        <a:spcBef>
                          <a:spcPts val="300"/>
                        </a:spcBef>
                        <a:spcAft>
                          <a:spcPts val="0"/>
                        </a:spcAft>
                        <a:buClrTx/>
                        <a:buSzTx/>
                        <a:buFontTx/>
                        <a:buNone/>
                        <a:tabLst/>
                        <a:defRPr/>
                      </a:pPr>
                      <a:r>
                        <a:rPr kumimoji="0" lang="en-US" sz="1100" b="0" i="0" u="none" strike="noStrike" kern="1200" cap="none" spc="0" normalizeH="0" baseline="0" noProof="0" dirty="0">
                          <a:ln>
                            <a:noFill/>
                          </a:ln>
                          <a:solidFill>
                            <a:schemeClr val="tx1"/>
                          </a:solidFill>
                          <a:effectLst/>
                          <a:uLnTx/>
                          <a:uFillTx/>
                          <a:latin typeface="+mn-lt"/>
                          <a:ea typeface="+mj-ea"/>
                          <a:cs typeface="+mj-cs"/>
                        </a:rPr>
                        <a:t>Pain point</a:t>
                      </a:r>
                    </a:p>
                  </a:txBody>
                  <a:tcP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a:buNone/>
                      </a:pPr>
                      <a:r>
                        <a:rPr lang="en-US" sz="1100" b="0">
                          <a:effectLst/>
                          <a:latin typeface="+mn-lt"/>
                        </a:rPr>
                        <a:t>Lack of visibility into customer service trends and feedback </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300"/>
                        </a:spcBef>
                        <a:spcAft>
                          <a:spcPts val="0"/>
                        </a:spcAft>
                        <a:buClrTx/>
                        <a:buSzTx/>
                        <a:buFont typeface="Arial" panose="020B0604020202020204" pitchFamily="34" charset="0"/>
                        <a:buNone/>
                        <a:tabLst/>
                        <a:defRPr/>
                      </a:pPr>
                      <a:r>
                        <a:rPr lang="en-US" sz="1100" b="0" i="0">
                          <a:effectLst/>
                          <a:latin typeface="+mn-lt"/>
                        </a:rPr>
                        <a:t>Lack understanding of pipeline health and probability of meeting quarterly or year-end close targets</a:t>
                      </a:r>
                      <a:endParaRPr lang="en-US" sz="1100" b="0" strike="noStrike"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300"/>
                        </a:spcBef>
                        <a:spcAft>
                          <a:spcPts val="0"/>
                        </a:spcAft>
                        <a:buClrTx/>
                        <a:buSzTx/>
                        <a:buFont typeface="Arial" panose="020B0604020202020204" pitchFamily="34" charset="0"/>
                        <a:buNone/>
                        <a:tabLst/>
                        <a:defRPr/>
                      </a:pPr>
                      <a:r>
                        <a:rPr lang="en-US" sz="1100" b="0">
                          <a:latin typeface="+mn-lt"/>
                        </a:rPr>
                        <a:t>Strategic decisions require complex modeling across multiple business drivers</a:t>
                      </a:r>
                      <a:endParaRPr lang="en-US" sz="1100" b="0"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300"/>
                        </a:spcBef>
                        <a:spcAft>
                          <a:spcPts val="0"/>
                        </a:spcAft>
                        <a:buClrTx/>
                        <a:buSzTx/>
                        <a:buFont typeface="Arial" panose="020B0604020202020204" pitchFamily="34" charset="0"/>
                        <a:buNone/>
                        <a:tabLst/>
                        <a:defRPr/>
                      </a:pPr>
                      <a:r>
                        <a:rPr lang="en-US" sz="1100" b="0" i="0">
                          <a:effectLst/>
                          <a:latin typeface="+mn-lt"/>
                        </a:rPr>
                        <a:t>Limited understanding of campaign insights</a:t>
                      </a:r>
                      <a:endParaRPr lang="en-US" sz="1100" b="0"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300"/>
                        </a:spcBef>
                        <a:spcAft>
                          <a:spcPts val="0"/>
                        </a:spcAft>
                        <a:buClrTx/>
                        <a:buSzTx/>
                        <a:buFont typeface="Arial" panose="020B0604020202020204" pitchFamily="34" charset="0"/>
                        <a:buNone/>
                        <a:tabLst/>
                        <a:defRPr/>
                      </a:pPr>
                      <a:r>
                        <a:rPr lang="en-US" sz="1100" b="0">
                          <a:latin typeface="+mn-lt"/>
                        </a:rPr>
                        <a:t>Managers need to generate and modify team strategies while quickly assessing project performance for clarity and continuous improvement</a:t>
                      </a:r>
                      <a:endParaRPr lang="en-US" sz="1100" b="0" kern="1200"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5874527"/>
                  </a:ext>
                </a:extLst>
              </a:tr>
              <a:tr h="1146748">
                <a:tc>
                  <a:txBody>
                    <a:bodyPr/>
                    <a:lstStyle/>
                    <a:p>
                      <a:pPr marL="0" marR="0" lvl="0" indent="0" algn="ctr" defTabSz="932742" rtl="0" eaLnBrk="1" fontAlgn="auto" latinLnBrk="0" hangingPunct="1">
                        <a:lnSpc>
                          <a:spcPct val="100000"/>
                        </a:lnSpc>
                        <a:spcBef>
                          <a:spcPts val="300"/>
                        </a:spcBef>
                        <a:spcAft>
                          <a:spcPts val="0"/>
                        </a:spcAft>
                        <a:buClrTx/>
                        <a:buSzTx/>
                        <a:buFontTx/>
                        <a:buNone/>
                        <a:tabLst/>
                        <a:defRPr/>
                      </a:pPr>
                      <a:r>
                        <a:rPr kumimoji="0" lang="en-US" sz="1100" b="0" i="0" u="none" strike="noStrike" kern="1200" cap="none" spc="0" normalizeH="0" baseline="0" noProof="0" dirty="0">
                          <a:ln>
                            <a:noFill/>
                          </a:ln>
                          <a:solidFill>
                            <a:schemeClr val="tx1"/>
                          </a:solidFill>
                          <a:effectLst/>
                          <a:uLnTx/>
                          <a:uFillTx/>
                          <a:latin typeface="+mn-lt"/>
                          <a:ea typeface="+mj-ea"/>
                          <a:cs typeface="+mj-cs"/>
                        </a:rPr>
                        <a:t>Scenario</a:t>
                      </a:r>
                    </a:p>
                  </a:txBody>
                  <a:tcP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a:latin typeface="+mn-lt"/>
                        </a:rPr>
                        <a:t>Gain visibility into larger trends and patterns of customer feedback</a:t>
                      </a:r>
                    </a:p>
                    <a:p>
                      <a:pPr algn="ctr" rtl="0">
                        <a:buNone/>
                      </a:pPr>
                      <a:endParaRPr lang="en-US" sz="1100" b="0">
                        <a:effectLst/>
                        <a:latin typeface="+mn-lt"/>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300"/>
                        </a:spcBef>
                        <a:spcAft>
                          <a:spcPts val="0"/>
                        </a:spcAft>
                        <a:buClrTx/>
                        <a:buSzTx/>
                        <a:buFontTx/>
                        <a:buNone/>
                        <a:tabLst/>
                        <a:defRPr/>
                      </a:pPr>
                      <a:r>
                        <a:rPr lang="en-US" sz="1100" b="0" i="0">
                          <a:effectLst/>
                          <a:latin typeface="+mn-lt"/>
                        </a:rPr>
                        <a:t>Gain real-time visibility into pipeline trends and sales performance </a:t>
                      </a:r>
                      <a:endParaRPr lang="en-US" sz="1100" b="0" strike="sngStrike"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300"/>
                        </a:spcBef>
                        <a:spcAft>
                          <a:spcPts val="0"/>
                        </a:spcAft>
                        <a:buClrTx/>
                        <a:buSzTx/>
                        <a:buFontTx/>
                        <a:buNone/>
                        <a:tabLst/>
                        <a:defRPr/>
                      </a:pPr>
                      <a:r>
                        <a:rPr lang="en-US" sz="1100" b="0">
                          <a:latin typeface="+mn-lt"/>
                        </a:rPr>
                        <a:t>Analyze P&amp;L, market growth, and cost structure data to evaluate the financial impact of launching a new product line</a:t>
                      </a:r>
                      <a:endParaRPr lang="en-US" sz="1100" b="0"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300"/>
                        </a:spcBef>
                        <a:spcAft>
                          <a:spcPts val="0"/>
                        </a:spcAft>
                        <a:buClrTx/>
                        <a:buSzTx/>
                        <a:buFontTx/>
                        <a:buNone/>
                        <a:tabLst/>
                        <a:defRPr/>
                      </a:pPr>
                      <a:r>
                        <a:rPr lang="en-US" sz="1100" b="0">
                          <a:latin typeface="+mn-lt"/>
                        </a:rPr>
                        <a:t>Gain insights into efficacy and outcomes of marketing levers and investments</a:t>
                      </a:r>
                      <a:endParaRPr lang="en-US" sz="1100" b="0"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300"/>
                        </a:spcBef>
                        <a:spcAft>
                          <a:spcPts val="0"/>
                        </a:spcAft>
                        <a:buClrTx/>
                        <a:buSzTx/>
                        <a:buFontTx/>
                        <a:buNone/>
                        <a:tabLst/>
                        <a:defRPr/>
                      </a:pPr>
                      <a:r>
                        <a:rPr lang="en-US" sz="1100" b="0">
                          <a:latin typeface="+mn-lt"/>
                        </a:rPr>
                        <a:t>Co-create and draft team strategy based on team goals and expected outcomes and use lessons learned to feed a continuous improvement loop</a:t>
                      </a:r>
                      <a:endParaRPr lang="en-US" sz="1100" b="0" kern="1200" spc="0">
                        <a:solidFill>
                          <a:schemeClr val="tx1"/>
                        </a:solidFill>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9596279"/>
                  </a:ext>
                </a:extLst>
              </a:tr>
              <a:tr h="1146748">
                <a:tc>
                  <a:txBody>
                    <a:bodyPr/>
                    <a:lstStyle/>
                    <a:p>
                      <a:pPr marL="0" marR="0" lvl="0" indent="0" algn="ctr" defTabSz="932742" rtl="0" eaLnBrk="1" fontAlgn="auto" latinLnBrk="0" hangingPunct="1">
                        <a:lnSpc>
                          <a:spcPct val="100000"/>
                        </a:lnSpc>
                        <a:spcBef>
                          <a:spcPts val="300"/>
                        </a:spcBef>
                        <a:spcAft>
                          <a:spcPts val="0"/>
                        </a:spcAft>
                        <a:buClrTx/>
                        <a:buSzTx/>
                        <a:buFontTx/>
                        <a:buNone/>
                        <a:tabLst/>
                        <a:defRPr/>
                      </a:pPr>
                      <a:r>
                        <a:rPr kumimoji="0" lang="en-US" sz="1100" b="0" i="0" u="none" strike="noStrike" kern="1200" cap="none" spc="0" normalizeH="0" baseline="0" noProof="0" dirty="0">
                          <a:ln>
                            <a:noFill/>
                          </a:ln>
                          <a:solidFill>
                            <a:schemeClr val="tx1"/>
                          </a:solidFill>
                          <a:effectLst/>
                          <a:uLnTx/>
                          <a:uFillTx/>
                          <a:latin typeface="+mn-lt"/>
                          <a:ea typeface="+mj-ea"/>
                          <a:cs typeface="+mj-cs"/>
                        </a:rPr>
                        <a:t>How Analyst can help</a:t>
                      </a:r>
                      <a:endParaRPr lang="en-US" sz="1100" b="0" spc="0" dirty="0">
                        <a:solidFill>
                          <a:schemeClr val="tx1"/>
                        </a:solidFill>
                        <a:latin typeface="+mn-lt"/>
                        <a:ea typeface="+mj-ea"/>
                        <a:cs typeface="+mj-cs"/>
                      </a:endParaRPr>
                    </a:p>
                  </a:txBody>
                  <a:tcPr>
                    <a:lnL w="1270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a:latin typeface="+mj-lt"/>
                        </a:rPr>
                        <a:t>Use Analyst to understand sentiment across customer reviews and comments</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300"/>
                        </a:spcBef>
                        <a:spcAft>
                          <a:spcPts val="0"/>
                        </a:spcAft>
                        <a:buClrTx/>
                        <a:buSzTx/>
                        <a:buFontTx/>
                        <a:buNone/>
                        <a:tabLst/>
                        <a:defRPr/>
                      </a:pPr>
                      <a:r>
                        <a:rPr lang="en-US" sz="1100" b="0">
                          <a:latin typeface="+mj-lt"/>
                        </a:rPr>
                        <a:t>Use Analyst to analyze data to determine sales targeting opportunities</a:t>
                      </a:r>
                      <a:endParaRPr lang="en-US" sz="1100" b="0" spc="0">
                        <a:solidFill>
                          <a:schemeClr val="tx1"/>
                        </a:solidFill>
                        <a:latin typeface="+mj-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300"/>
                        </a:spcBef>
                        <a:spcAft>
                          <a:spcPts val="0"/>
                        </a:spcAft>
                        <a:buClrTx/>
                        <a:buSzTx/>
                        <a:buFontTx/>
                        <a:buNone/>
                        <a:tabLst/>
                        <a:defRPr/>
                      </a:pPr>
                      <a:r>
                        <a:rPr lang="en-US" sz="1100" b="0">
                          <a:latin typeface="+mj-lt"/>
                        </a:rPr>
                        <a:t>Use Analyst to simulate financial outcomes, compare scenarios, and generate decision-ready insights for leadership.</a:t>
                      </a:r>
                      <a:endParaRPr lang="en-US" sz="1100" b="0" spc="0">
                        <a:solidFill>
                          <a:schemeClr val="tx1"/>
                        </a:solidFill>
                        <a:latin typeface="+mj-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300"/>
                        </a:spcBef>
                        <a:spcAft>
                          <a:spcPts val="0"/>
                        </a:spcAft>
                        <a:buClrTx/>
                        <a:buSzTx/>
                        <a:buFontTx/>
                        <a:buNone/>
                        <a:tabLst/>
                        <a:defRPr/>
                      </a:pPr>
                      <a:r>
                        <a:rPr lang="en-US" sz="1100" b="0">
                          <a:latin typeface="+mj-lt"/>
                        </a:rPr>
                        <a:t>Use Analyst to understand marketing results data (e.g. SEO, web traffic, conversion rates, etc.) to determine investments</a:t>
                      </a:r>
                      <a:endParaRPr lang="en-US" sz="1100" b="0" spc="0">
                        <a:solidFill>
                          <a:schemeClr val="tx1"/>
                        </a:solidFill>
                        <a:latin typeface="+mj-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42" rtl="0" eaLnBrk="1" fontAlgn="auto" latinLnBrk="0" hangingPunct="1">
                        <a:lnSpc>
                          <a:spcPct val="100000"/>
                        </a:lnSpc>
                        <a:spcBef>
                          <a:spcPts val="300"/>
                        </a:spcBef>
                        <a:spcAft>
                          <a:spcPts val="0"/>
                        </a:spcAft>
                        <a:buClrTx/>
                        <a:buSzTx/>
                        <a:buFontTx/>
                        <a:buNone/>
                        <a:tabLst/>
                        <a:defRPr/>
                      </a:pPr>
                      <a:r>
                        <a:rPr lang="en-US" sz="1100" b="0" i="0" dirty="0">
                          <a:effectLst/>
                          <a:latin typeface="+mj-lt"/>
                        </a:rPr>
                        <a:t>Use Analyst to assess project outcomes for effectiveness, timeliness, and other metrics</a:t>
                      </a:r>
                      <a:endParaRPr lang="en-US" sz="1100" b="0" spc="0" dirty="0">
                        <a:solidFill>
                          <a:schemeClr val="tx1"/>
                        </a:solidFill>
                        <a:latin typeface="+mj-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81219429"/>
                  </a:ext>
                </a:extLst>
              </a:tr>
            </a:tbl>
          </a:graphicData>
        </a:graphic>
      </p:graphicFrame>
      <p:grpSp>
        <p:nvGrpSpPr>
          <p:cNvPr id="18" name="Group 17">
            <a:extLst>
              <a:ext uri="{FF2B5EF4-FFF2-40B4-BE49-F238E27FC236}">
                <a16:creationId xmlns:a16="http://schemas.microsoft.com/office/drawing/2014/main" id="{FB2BF2BD-8252-4CCE-3790-396E34679378}"/>
              </a:ext>
              <a:ext uri="{C183D7F6-B498-43B3-948B-1728B52AA6E4}">
                <adec:decorative xmlns:adec="http://schemas.microsoft.com/office/drawing/2017/decorative" val="1"/>
              </a:ext>
            </a:extLst>
          </p:cNvPr>
          <p:cNvGrpSpPr/>
          <p:nvPr/>
        </p:nvGrpSpPr>
        <p:grpSpPr>
          <a:xfrm>
            <a:off x="2172493" y="1796723"/>
            <a:ext cx="893764" cy="893764"/>
            <a:chOff x="2279185" y="1401729"/>
            <a:chExt cx="710758" cy="710758"/>
          </a:xfrm>
        </p:grpSpPr>
        <p:sp>
          <p:nvSpPr>
            <p:cNvPr id="17" name="Oval 16">
              <a:extLst>
                <a:ext uri="{FF2B5EF4-FFF2-40B4-BE49-F238E27FC236}">
                  <a16:creationId xmlns:a16="http://schemas.microsoft.com/office/drawing/2014/main" id="{62DA3D5C-8C8C-DA7D-B72B-FE606A9CD0B3}"/>
                </a:ext>
                <a:ext uri="{C183D7F6-B498-43B3-948B-1728B52AA6E4}">
                  <adec:decorative xmlns:adec="http://schemas.microsoft.com/office/drawing/2017/decorative" val="1"/>
                </a:ext>
              </a:extLst>
            </p:cNvPr>
            <p:cNvSpPr/>
            <p:nvPr/>
          </p:nvSpPr>
          <p:spPr bwMode="auto">
            <a:xfrm>
              <a:off x="2279185" y="1401729"/>
              <a:ext cx="710758" cy="710758"/>
            </a:xfrm>
            <a:prstGeom prst="ellipse">
              <a:avLst/>
            </a:prstGeom>
            <a:solidFill>
              <a:schemeClr val="bg1"/>
            </a:solidFill>
            <a:ln w="12700">
              <a:gradFill>
                <a:gsLst>
                  <a:gs pos="100000">
                    <a:srgbClr val="C03BC4"/>
                  </a:gs>
                  <a:gs pos="0">
                    <a:srgbClr val="0078D4"/>
                  </a:gs>
                </a:gsLst>
                <a:lin ang="0" scaled="0"/>
              </a:gradFill>
            </a:ln>
            <a:effectLst>
              <a:outerShdw blurRad="177800" dist="25400" algn="tl"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91F2C"/>
                </a:solidFill>
                <a:effectLst/>
                <a:uLnTx/>
                <a:uFillTx/>
                <a:latin typeface="Segoe Sans Display Semibold"/>
                <a:ea typeface="+mn-ea"/>
                <a:cs typeface="+mn-cs"/>
              </a:endParaRPr>
            </a:p>
          </p:txBody>
        </p:sp>
        <p:pic>
          <p:nvPicPr>
            <p:cNvPr id="37" name="Picture 36">
              <a:extLst>
                <a:ext uri="{FF2B5EF4-FFF2-40B4-BE49-F238E27FC236}">
                  <a16:creationId xmlns:a16="http://schemas.microsoft.com/office/drawing/2014/main" id="{7F638931-4430-5E85-B813-1BD878046C92}"/>
                </a:ext>
                <a:ext uri="{C183D7F6-B498-43B3-948B-1728B52AA6E4}">
                  <adec:decorative xmlns:adec="http://schemas.microsoft.com/office/drawing/2017/decorative" val="1"/>
                </a:ext>
              </a:extLst>
            </p:cNvPr>
            <p:cNvPicPr>
              <a:picLocks/>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2341056" y="1463600"/>
              <a:ext cx="587017" cy="587017"/>
            </a:xfrm>
            <a:prstGeom prst="ellipse">
              <a:avLst/>
            </a:prstGeom>
          </p:spPr>
        </p:pic>
      </p:grpSp>
      <p:grpSp>
        <p:nvGrpSpPr>
          <p:cNvPr id="46" name="Group 45">
            <a:extLst>
              <a:ext uri="{FF2B5EF4-FFF2-40B4-BE49-F238E27FC236}">
                <a16:creationId xmlns:a16="http://schemas.microsoft.com/office/drawing/2014/main" id="{15B75E62-BE51-F5EA-D036-1BF37322B24D}"/>
              </a:ext>
              <a:ext uri="{C183D7F6-B498-43B3-948B-1728B52AA6E4}">
                <adec:decorative xmlns:adec="http://schemas.microsoft.com/office/drawing/2017/decorative" val="1"/>
              </a:ext>
            </a:extLst>
          </p:cNvPr>
          <p:cNvGrpSpPr/>
          <p:nvPr/>
        </p:nvGrpSpPr>
        <p:grpSpPr>
          <a:xfrm>
            <a:off x="4071143" y="1796723"/>
            <a:ext cx="893764" cy="893764"/>
            <a:chOff x="4098239" y="1343672"/>
            <a:chExt cx="826872" cy="826872"/>
          </a:xfrm>
        </p:grpSpPr>
        <p:sp>
          <p:nvSpPr>
            <p:cNvPr id="20" name="Oval 19">
              <a:extLst>
                <a:ext uri="{FF2B5EF4-FFF2-40B4-BE49-F238E27FC236}">
                  <a16:creationId xmlns:a16="http://schemas.microsoft.com/office/drawing/2014/main" id="{998A02DD-6475-04BA-1D42-FED974FBD2EB}"/>
                </a:ext>
                <a:ext uri="{C183D7F6-B498-43B3-948B-1728B52AA6E4}">
                  <adec:decorative xmlns:adec="http://schemas.microsoft.com/office/drawing/2017/decorative" val="1"/>
                </a:ext>
              </a:extLst>
            </p:cNvPr>
            <p:cNvSpPr/>
            <p:nvPr/>
          </p:nvSpPr>
          <p:spPr bwMode="auto">
            <a:xfrm>
              <a:off x="4098239" y="1343672"/>
              <a:ext cx="826872" cy="826872"/>
            </a:xfrm>
            <a:prstGeom prst="ellipse">
              <a:avLst/>
            </a:prstGeom>
            <a:solidFill>
              <a:schemeClr val="bg1"/>
            </a:solidFill>
            <a:ln w="12700">
              <a:gradFill>
                <a:gsLst>
                  <a:gs pos="100000">
                    <a:srgbClr val="C03BC4"/>
                  </a:gs>
                  <a:gs pos="0">
                    <a:srgbClr val="0078D4"/>
                  </a:gs>
                </a:gsLst>
                <a:lin ang="0" scaled="0"/>
              </a:gradFill>
            </a:ln>
            <a:effectLst>
              <a:outerShdw blurRad="177800" dist="25400" algn="tl"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91F2C"/>
                </a:solidFill>
                <a:effectLst/>
                <a:uLnTx/>
                <a:uFillTx/>
                <a:latin typeface="Segoe Sans Display Semibold"/>
                <a:ea typeface="+mn-ea"/>
                <a:cs typeface="+mn-cs"/>
              </a:endParaRPr>
            </a:p>
          </p:txBody>
        </p:sp>
        <p:pic>
          <p:nvPicPr>
            <p:cNvPr id="21" name="Picture 20">
              <a:extLst>
                <a:ext uri="{FF2B5EF4-FFF2-40B4-BE49-F238E27FC236}">
                  <a16:creationId xmlns:a16="http://schemas.microsoft.com/office/drawing/2014/main" id="{DAA92DD4-9A69-1193-1EED-EC54616982A3}"/>
                </a:ext>
                <a:ext uri="{C183D7F6-B498-43B3-948B-1728B52AA6E4}">
                  <adec:decorative xmlns:adec="http://schemas.microsoft.com/office/drawing/2017/decorative" val="1"/>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4170217" y="1415650"/>
              <a:ext cx="682916" cy="682916"/>
            </a:xfrm>
            <a:prstGeom prst="ellipse">
              <a:avLst/>
            </a:prstGeom>
          </p:spPr>
        </p:pic>
      </p:grpSp>
      <p:grpSp>
        <p:nvGrpSpPr>
          <p:cNvPr id="47" name="Group 46">
            <a:extLst>
              <a:ext uri="{FF2B5EF4-FFF2-40B4-BE49-F238E27FC236}">
                <a16:creationId xmlns:a16="http://schemas.microsoft.com/office/drawing/2014/main" id="{2D8D641E-62A4-C6DB-E6A6-AC97EA7E4F25}"/>
              </a:ext>
              <a:ext uri="{C183D7F6-B498-43B3-948B-1728B52AA6E4}">
                <adec:decorative xmlns:adec="http://schemas.microsoft.com/office/drawing/2017/decorative" val="1"/>
              </a:ext>
            </a:extLst>
          </p:cNvPr>
          <p:cNvGrpSpPr/>
          <p:nvPr/>
        </p:nvGrpSpPr>
        <p:grpSpPr>
          <a:xfrm>
            <a:off x="6021386" y="1796723"/>
            <a:ext cx="893764" cy="893764"/>
            <a:chOff x="6196258" y="1343672"/>
            <a:chExt cx="826872" cy="826872"/>
          </a:xfrm>
        </p:grpSpPr>
        <p:sp>
          <p:nvSpPr>
            <p:cNvPr id="28" name="Oval 27">
              <a:extLst>
                <a:ext uri="{FF2B5EF4-FFF2-40B4-BE49-F238E27FC236}">
                  <a16:creationId xmlns:a16="http://schemas.microsoft.com/office/drawing/2014/main" id="{C97B74BC-806C-3B47-C118-D5A9BF68FD1A}"/>
                </a:ext>
                <a:ext uri="{C183D7F6-B498-43B3-948B-1728B52AA6E4}">
                  <adec:decorative xmlns:adec="http://schemas.microsoft.com/office/drawing/2017/decorative" val="1"/>
                </a:ext>
              </a:extLst>
            </p:cNvPr>
            <p:cNvSpPr/>
            <p:nvPr/>
          </p:nvSpPr>
          <p:spPr bwMode="auto">
            <a:xfrm>
              <a:off x="6196258" y="1343672"/>
              <a:ext cx="826872" cy="826872"/>
            </a:xfrm>
            <a:prstGeom prst="ellipse">
              <a:avLst/>
            </a:prstGeom>
            <a:solidFill>
              <a:schemeClr val="bg1"/>
            </a:solidFill>
            <a:ln w="12700">
              <a:gradFill>
                <a:gsLst>
                  <a:gs pos="100000">
                    <a:srgbClr val="C03BC4"/>
                  </a:gs>
                  <a:gs pos="0">
                    <a:srgbClr val="0078D4"/>
                  </a:gs>
                </a:gsLst>
                <a:lin ang="0" scaled="0"/>
              </a:gradFill>
            </a:ln>
            <a:effectLst>
              <a:outerShdw blurRad="177800" dist="25400" algn="tl"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91F2C"/>
                </a:solidFill>
                <a:effectLst/>
                <a:uLnTx/>
                <a:uFillTx/>
                <a:latin typeface="Segoe Sans Display Semibold"/>
                <a:ea typeface="+mn-ea"/>
                <a:cs typeface="+mn-cs"/>
              </a:endParaRPr>
            </a:p>
          </p:txBody>
        </p:sp>
        <p:pic>
          <p:nvPicPr>
            <p:cNvPr id="29" name="Picture 28">
              <a:extLst>
                <a:ext uri="{FF2B5EF4-FFF2-40B4-BE49-F238E27FC236}">
                  <a16:creationId xmlns:a16="http://schemas.microsoft.com/office/drawing/2014/main" id="{534D1420-E616-2DF7-1F27-B4D7B09950E4}"/>
                </a:ext>
                <a:ext uri="{C183D7F6-B498-43B3-948B-1728B52AA6E4}">
                  <adec:decorative xmlns:adec="http://schemas.microsoft.com/office/drawing/2017/decorative" val="1"/>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6268237" y="1415651"/>
              <a:ext cx="682916" cy="682916"/>
            </a:xfrm>
            <a:prstGeom prst="ellipse">
              <a:avLst/>
            </a:prstGeom>
          </p:spPr>
        </p:pic>
      </p:grpSp>
      <p:grpSp>
        <p:nvGrpSpPr>
          <p:cNvPr id="48" name="Group 47">
            <a:extLst>
              <a:ext uri="{FF2B5EF4-FFF2-40B4-BE49-F238E27FC236}">
                <a16:creationId xmlns:a16="http://schemas.microsoft.com/office/drawing/2014/main" id="{1324284C-0021-60DF-836A-4E6A887DE293}"/>
              </a:ext>
              <a:ext uri="{C183D7F6-B498-43B3-948B-1728B52AA6E4}">
                <adec:decorative xmlns:adec="http://schemas.microsoft.com/office/drawing/2017/decorative" val="1"/>
              </a:ext>
            </a:extLst>
          </p:cNvPr>
          <p:cNvGrpSpPr/>
          <p:nvPr/>
        </p:nvGrpSpPr>
        <p:grpSpPr>
          <a:xfrm>
            <a:off x="8037511" y="1796723"/>
            <a:ext cx="893764" cy="893764"/>
            <a:chOff x="8179621" y="1343672"/>
            <a:chExt cx="826872" cy="826872"/>
          </a:xfrm>
        </p:grpSpPr>
        <p:sp>
          <p:nvSpPr>
            <p:cNvPr id="31" name="Oval 30">
              <a:extLst>
                <a:ext uri="{FF2B5EF4-FFF2-40B4-BE49-F238E27FC236}">
                  <a16:creationId xmlns:a16="http://schemas.microsoft.com/office/drawing/2014/main" id="{04158FA6-642E-43D7-9855-9BF49A2D32EE}"/>
                </a:ext>
                <a:ext uri="{C183D7F6-B498-43B3-948B-1728B52AA6E4}">
                  <adec:decorative xmlns:adec="http://schemas.microsoft.com/office/drawing/2017/decorative" val="1"/>
                </a:ext>
              </a:extLst>
            </p:cNvPr>
            <p:cNvSpPr/>
            <p:nvPr/>
          </p:nvSpPr>
          <p:spPr bwMode="auto">
            <a:xfrm>
              <a:off x="8179621" y="1343672"/>
              <a:ext cx="826872" cy="826872"/>
            </a:xfrm>
            <a:prstGeom prst="ellipse">
              <a:avLst/>
            </a:prstGeom>
            <a:solidFill>
              <a:schemeClr val="bg1"/>
            </a:solidFill>
            <a:ln w="12700">
              <a:gradFill>
                <a:gsLst>
                  <a:gs pos="100000">
                    <a:srgbClr val="C03BC4"/>
                  </a:gs>
                  <a:gs pos="0">
                    <a:srgbClr val="0078D4"/>
                  </a:gs>
                </a:gsLst>
                <a:lin ang="0" scaled="0"/>
              </a:gradFill>
            </a:ln>
            <a:effectLst>
              <a:outerShdw blurRad="177800" dist="25400" algn="tl"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91F2C"/>
                </a:solidFill>
                <a:effectLst/>
                <a:uLnTx/>
                <a:uFillTx/>
                <a:latin typeface="Segoe Sans Display Semibold"/>
                <a:ea typeface="+mn-ea"/>
                <a:cs typeface="+mn-cs"/>
              </a:endParaRPr>
            </a:p>
          </p:txBody>
        </p:sp>
        <p:pic>
          <p:nvPicPr>
            <p:cNvPr id="33" name="Picture 32">
              <a:extLst>
                <a:ext uri="{FF2B5EF4-FFF2-40B4-BE49-F238E27FC236}">
                  <a16:creationId xmlns:a16="http://schemas.microsoft.com/office/drawing/2014/main" id="{BB4B02A2-6C60-5A6D-3DAF-56FCE73AE76A}"/>
                </a:ext>
                <a:ext uri="{C183D7F6-B498-43B3-948B-1728B52AA6E4}">
                  <adec:decorative xmlns:adec="http://schemas.microsoft.com/office/drawing/2017/decorative" val="1"/>
                </a:ext>
              </a:extLst>
            </p:cNvPr>
            <p:cNvPicPr>
              <a:picLocks/>
            </p:cNvPicPr>
            <p:nvPr/>
          </p:nvPicPr>
          <p:blipFill rotWithShape="1">
            <a:blip r:embed="rId7" cstate="screen">
              <a:extLst>
                <a:ext uri="{28A0092B-C50C-407E-A947-70E740481C1C}">
                  <a14:useLocalDpi xmlns:a14="http://schemas.microsoft.com/office/drawing/2010/main"/>
                </a:ext>
              </a:extLst>
            </a:blip>
            <a:srcRect/>
            <a:stretch>
              <a:fillRect/>
            </a:stretch>
          </p:blipFill>
          <p:spPr>
            <a:xfrm>
              <a:off x="8251600" y="1415651"/>
              <a:ext cx="682916" cy="682916"/>
            </a:xfrm>
            <a:prstGeom prst="ellipse">
              <a:avLst/>
            </a:prstGeom>
          </p:spPr>
        </p:pic>
      </p:grpSp>
      <p:grpSp>
        <p:nvGrpSpPr>
          <p:cNvPr id="49" name="Group 48">
            <a:extLst>
              <a:ext uri="{FF2B5EF4-FFF2-40B4-BE49-F238E27FC236}">
                <a16:creationId xmlns:a16="http://schemas.microsoft.com/office/drawing/2014/main" id="{88A1D245-4A5B-5BDD-0EF9-EEE93D58B4A3}"/>
              </a:ext>
              <a:ext uri="{C183D7F6-B498-43B3-948B-1728B52AA6E4}">
                <adec:decorative xmlns:adec="http://schemas.microsoft.com/office/drawing/2017/decorative" val="1"/>
              </a:ext>
            </a:extLst>
          </p:cNvPr>
          <p:cNvGrpSpPr/>
          <p:nvPr/>
        </p:nvGrpSpPr>
        <p:grpSpPr>
          <a:xfrm>
            <a:off x="10092530" y="1796723"/>
            <a:ext cx="893764" cy="893764"/>
            <a:chOff x="10173521" y="1343672"/>
            <a:chExt cx="826872" cy="826872"/>
          </a:xfrm>
        </p:grpSpPr>
        <p:sp>
          <p:nvSpPr>
            <p:cNvPr id="35" name="Oval 34">
              <a:extLst>
                <a:ext uri="{FF2B5EF4-FFF2-40B4-BE49-F238E27FC236}">
                  <a16:creationId xmlns:a16="http://schemas.microsoft.com/office/drawing/2014/main" id="{3BBAAF0F-E9D4-2074-C284-51D975AAF9CB}"/>
                </a:ext>
                <a:ext uri="{C183D7F6-B498-43B3-948B-1728B52AA6E4}">
                  <adec:decorative xmlns:adec="http://schemas.microsoft.com/office/drawing/2017/decorative" val="1"/>
                </a:ext>
              </a:extLst>
            </p:cNvPr>
            <p:cNvSpPr/>
            <p:nvPr/>
          </p:nvSpPr>
          <p:spPr bwMode="auto">
            <a:xfrm>
              <a:off x="10173521" y="1343672"/>
              <a:ext cx="826872" cy="826872"/>
            </a:xfrm>
            <a:prstGeom prst="ellipse">
              <a:avLst/>
            </a:prstGeom>
            <a:solidFill>
              <a:schemeClr val="bg1"/>
            </a:solidFill>
            <a:ln w="12700">
              <a:gradFill>
                <a:gsLst>
                  <a:gs pos="100000">
                    <a:srgbClr val="C03BC4"/>
                  </a:gs>
                  <a:gs pos="0">
                    <a:srgbClr val="0078D4"/>
                  </a:gs>
                </a:gsLst>
                <a:lin ang="0" scaled="0"/>
              </a:gradFill>
            </a:ln>
            <a:effectLst>
              <a:outerShdw blurRad="177800" dist="25400" algn="tl"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91F2C"/>
                </a:solidFill>
                <a:effectLst/>
                <a:uLnTx/>
                <a:uFillTx/>
                <a:latin typeface="Segoe Sans Display Semibold"/>
                <a:ea typeface="+mn-ea"/>
                <a:cs typeface="+mn-cs"/>
              </a:endParaRPr>
            </a:p>
          </p:txBody>
        </p:sp>
        <p:pic>
          <p:nvPicPr>
            <p:cNvPr id="36" name="Picture 35">
              <a:extLst>
                <a:ext uri="{FF2B5EF4-FFF2-40B4-BE49-F238E27FC236}">
                  <a16:creationId xmlns:a16="http://schemas.microsoft.com/office/drawing/2014/main" id="{63A36B53-67C0-D6A0-66C0-ECA4BD5DEE88}"/>
                </a:ext>
                <a:ext uri="{C183D7F6-B498-43B3-948B-1728B52AA6E4}">
                  <adec:decorative xmlns:adec="http://schemas.microsoft.com/office/drawing/2017/decorative" val="1"/>
                </a:ext>
              </a:extLst>
            </p:cNvPr>
            <p:cNvPicPr>
              <a:picLocks/>
            </p:cNvPicPr>
            <p:nvPr/>
          </p:nvPicPr>
          <p:blipFill rotWithShape="1">
            <a:blip r:embed="rId8" cstate="screen">
              <a:extLst>
                <a:ext uri="{28A0092B-C50C-407E-A947-70E740481C1C}">
                  <a14:useLocalDpi xmlns:a14="http://schemas.microsoft.com/office/drawing/2010/main"/>
                </a:ext>
              </a:extLst>
            </a:blip>
            <a:srcRect/>
            <a:stretch>
              <a:fillRect/>
            </a:stretch>
          </p:blipFill>
          <p:spPr>
            <a:xfrm>
              <a:off x="10245500" y="1415651"/>
              <a:ext cx="682916" cy="682916"/>
            </a:xfrm>
            <a:prstGeom prst="ellipse">
              <a:avLst/>
            </a:prstGeom>
          </p:spPr>
        </p:pic>
      </p:grpSp>
    </p:spTree>
    <p:extLst>
      <p:ext uri="{BB962C8B-B14F-4D97-AF65-F5344CB8AC3E}">
        <p14:creationId xmlns:p14="http://schemas.microsoft.com/office/powerpoint/2010/main" val="1973146878"/>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a:extLst>
            <a:ext uri="{FF2B5EF4-FFF2-40B4-BE49-F238E27FC236}">
              <a16:creationId xmlns:a16="http://schemas.microsoft.com/office/drawing/2014/main" id="{B81479A0-624C-5253-B54B-49F3B0516AE3}"/>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CD6BD884-AB2C-A93B-8E3D-44380324B814}"/>
              </a:ext>
              <a:ext uri="{C183D7F6-B498-43B3-948B-1728B52AA6E4}">
                <adec:decorative xmlns:adec="http://schemas.microsoft.com/office/drawing/2017/decorative" val="1"/>
              </a:ext>
            </a:extLst>
          </p:cNvPr>
          <p:cNvGrpSpPr/>
          <p:nvPr/>
        </p:nvGrpSpPr>
        <p:grpSpPr>
          <a:xfrm>
            <a:off x="1" y="0"/>
            <a:ext cx="12191999" cy="1358900"/>
            <a:chOff x="1" y="0"/>
            <a:chExt cx="12191999" cy="1358900"/>
          </a:xfrm>
        </p:grpSpPr>
        <p:pic>
          <p:nvPicPr>
            <p:cNvPr id="10" name="Picture 9">
              <a:extLst>
                <a:ext uri="{FF2B5EF4-FFF2-40B4-BE49-F238E27FC236}">
                  <a16:creationId xmlns:a16="http://schemas.microsoft.com/office/drawing/2014/main" id="{AFDB7C64-5AC9-B17A-6BAF-EFF84C1184DF}"/>
                </a:ext>
                <a:ext uri="{C183D7F6-B498-43B3-948B-1728B52AA6E4}">
                  <adec:decorative xmlns:adec="http://schemas.microsoft.com/office/drawing/2017/decorative" val="1"/>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11" name="Freeform: Shape 10">
              <a:extLst>
                <a:ext uri="{FF2B5EF4-FFF2-40B4-BE49-F238E27FC236}">
                  <a16:creationId xmlns:a16="http://schemas.microsoft.com/office/drawing/2014/main" id="{BD7578E7-4686-834F-F2FC-E5E851667B8E}"/>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12" name="Graphic 34_1">
              <a:extLst>
                <a:ext uri="{FF2B5EF4-FFF2-40B4-BE49-F238E27FC236}">
                  <a16:creationId xmlns:a16="http://schemas.microsoft.com/office/drawing/2014/main" id="{8167FD41-D659-0B85-4660-E563AB21AB5B}"/>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sp>
        <p:nvSpPr>
          <p:cNvPr id="20" name="Title 19">
            <a:extLst>
              <a:ext uri="{FF2B5EF4-FFF2-40B4-BE49-F238E27FC236}">
                <a16:creationId xmlns:a16="http://schemas.microsoft.com/office/drawing/2014/main" id="{DE4919FB-0CA0-DF07-27F6-DB20A14E98D5}"/>
              </a:ext>
            </a:extLst>
          </p:cNvPr>
          <p:cNvSpPr>
            <a:spLocks noGrp="1"/>
          </p:cNvSpPr>
          <p:nvPr>
            <p:ph type="title"/>
          </p:nvPr>
        </p:nvSpPr>
        <p:spPr>
          <a:xfrm>
            <a:off x="588261" y="454597"/>
            <a:ext cx="11011601" cy="492443"/>
          </a:xfrm>
        </p:spPr>
        <p:txBody>
          <a:bodyPr/>
          <a:lstStyle/>
          <a:p>
            <a:r>
              <a:rPr lang="en-IN" dirty="0"/>
              <a:t>Scenario Library </a:t>
            </a:r>
          </a:p>
        </p:txBody>
      </p:sp>
      <p:sp>
        <p:nvSpPr>
          <p:cNvPr id="14" name="TextBox 13">
            <a:extLst>
              <a:ext uri="{FF2B5EF4-FFF2-40B4-BE49-F238E27FC236}">
                <a16:creationId xmlns:a16="http://schemas.microsoft.com/office/drawing/2014/main" id="{A4E6BC8F-432E-F5F6-5A56-885B95E8C17F}"/>
              </a:ext>
            </a:extLst>
          </p:cNvPr>
          <p:cNvSpPr txBox="1"/>
          <p:nvPr/>
        </p:nvSpPr>
        <p:spPr>
          <a:xfrm>
            <a:off x="588261" y="986965"/>
            <a:ext cx="8697951" cy="276999"/>
          </a:xfrm>
          <a:prstGeom prst="rect">
            <a:avLst/>
          </a:prstGeom>
          <a:noFill/>
        </p:spPr>
        <p:txBody>
          <a:bodyPr wrap="square" lIns="0" tIns="0" rIns="0" bIns="0" rtlCol="0">
            <a:spAutoFit/>
          </a:bodyPr>
          <a:lstStyle/>
          <a:p>
            <a:pPr>
              <a:defRPr/>
            </a:pPr>
            <a:r>
              <a:rPr lang="en-US" dirty="0"/>
              <a:t>Get ideas on how to integrate Analyst into your business processes.</a:t>
            </a:r>
          </a:p>
        </p:txBody>
      </p:sp>
      <p:sp>
        <p:nvSpPr>
          <p:cNvPr id="3" name="TextBox 2">
            <a:extLst>
              <a:ext uri="{FF2B5EF4-FFF2-40B4-BE49-F238E27FC236}">
                <a16:creationId xmlns:a16="http://schemas.microsoft.com/office/drawing/2014/main" id="{1D0E6D0A-EE9B-2CD5-5E90-FD0B2D10976B}"/>
              </a:ext>
            </a:extLst>
          </p:cNvPr>
          <p:cNvSpPr txBox="1"/>
          <p:nvPr/>
        </p:nvSpPr>
        <p:spPr>
          <a:xfrm>
            <a:off x="588261" y="1829520"/>
            <a:ext cx="5452947"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091F2C"/>
                </a:solidFill>
                <a:effectLst/>
                <a:uLnTx/>
                <a:uFillTx/>
                <a:ea typeface="+mn-ea"/>
                <a:cs typeface="+mn-cs"/>
                <a:hlinkClick r:id="rId4"/>
              </a:rPr>
              <a:t>Improve merchandising decisions</a:t>
            </a:r>
            <a:r>
              <a:rPr kumimoji="0" lang="en-US" sz="1400" b="0" i="0" u="none" strike="noStrike" kern="1200" cap="none" spc="0" normalizeH="0" baseline="0" noProof="0" dirty="0">
                <a:ln>
                  <a:noFill/>
                </a:ln>
                <a:solidFill>
                  <a:srgbClr val="091F2C"/>
                </a:solidFill>
                <a:effectLst/>
                <a:uLnTx/>
                <a:uFillTx/>
                <a:ea typeface="+mn-ea"/>
                <a:cs typeface="+mn-cs"/>
              </a:rPr>
              <a:t> </a:t>
            </a:r>
            <a:r>
              <a:rPr lang="en-US" sz="1400" dirty="0"/>
              <a:t>– use Analyst to help define sales targets based on historical data, market trends, and business goals.</a:t>
            </a:r>
          </a:p>
        </p:txBody>
      </p:sp>
      <p:sp>
        <p:nvSpPr>
          <p:cNvPr id="4" name="TextBox 3">
            <a:extLst>
              <a:ext uri="{FF2B5EF4-FFF2-40B4-BE49-F238E27FC236}">
                <a16:creationId xmlns:a16="http://schemas.microsoft.com/office/drawing/2014/main" id="{2BFAA279-E910-8670-283B-C67152B61E8F}"/>
              </a:ext>
            </a:extLst>
          </p:cNvPr>
          <p:cNvSpPr txBox="1"/>
          <p:nvPr/>
        </p:nvSpPr>
        <p:spPr>
          <a:xfrm>
            <a:off x="588261" y="2551882"/>
            <a:ext cx="5452947"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91F2C"/>
                </a:solidFill>
                <a:effectLst/>
                <a:uLnTx/>
                <a:uFillTx/>
                <a:ea typeface="+mn-ea"/>
                <a:cs typeface="+mn-cs"/>
                <a:hlinkClick r:id="rId5"/>
              </a:rPr>
              <a:t>Implement adaptive pricing</a:t>
            </a:r>
            <a:r>
              <a:rPr kumimoji="0" lang="en-US" sz="1400" b="0" i="0" u="none" strike="noStrike" kern="1200" cap="none" spc="0" normalizeH="0" baseline="0" noProof="0" dirty="0">
                <a:ln>
                  <a:noFill/>
                </a:ln>
                <a:solidFill>
                  <a:srgbClr val="091F2C"/>
                </a:solidFill>
                <a:effectLst/>
                <a:uLnTx/>
                <a:uFillTx/>
                <a:ea typeface="+mn-ea"/>
                <a:cs typeface="+mn-cs"/>
              </a:rPr>
              <a:t> </a:t>
            </a:r>
            <a:r>
              <a:rPr lang="en-US" sz="1400" dirty="0"/>
              <a:t>– use Analyst to identify sales trends and compare pricing options.</a:t>
            </a:r>
          </a:p>
        </p:txBody>
      </p:sp>
      <p:sp>
        <p:nvSpPr>
          <p:cNvPr id="5" name="TextBox 4">
            <a:extLst>
              <a:ext uri="{FF2B5EF4-FFF2-40B4-BE49-F238E27FC236}">
                <a16:creationId xmlns:a16="http://schemas.microsoft.com/office/drawing/2014/main" id="{05DF7D1D-5832-2089-E6C7-5B8EB0FEC278}"/>
              </a:ext>
            </a:extLst>
          </p:cNvPr>
          <p:cNvSpPr txBox="1"/>
          <p:nvPr/>
        </p:nvSpPr>
        <p:spPr>
          <a:xfrm>
            <a:off x="588261" y="3274244"/>
            <a:ext cx="5452947"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91F2C"/>
                </a:solidFill>
                <a:effectLst/>
                <a:uLnTx/>
                <a:uFillTx/>
                <a:ea typeface="+mn-ea"/>
                <a:cs typeface="+mn-cs"/>
                <a:hlinkClick r:id="rId6"/>
              </a:rPr>
              <a:t>Data strategy and insights</a:t>
            </a:r>
            <a:r>
              <a:rPr kumimoji="0" lang="en-US" sz="1400" b="0" i="0" u="none" strike="noStrike" kern="1200" cap="none" spc="0" normalizeH="0" baseline="0" noProof="0">
                <a:ln>
                  <a:noFill/>
                </a:ln>
                <a:solidFill>
                  <a:srgbClr val="091F2C"/>
                </a:solidFill>
                <a:effectLst/>
                <a:uLnTx/>
                <a:uFillTx/>
                <a:ea typeface="+mn-ea"/>
                <a:cs typeface="+mn-cs"/>
              </a:rPr>
              <a:t> </a:t>
            </a:r>
            <a:r>
              <a:rPr lang="en-US" sz="1400"/>
              <a:t>– use Analyst to gain insights into data streams.</a:t>
            </a:r>
          </a:p>
        </p:txBody>
      </p:sp>
      <p:sp>
        <p:nvSpPr>
          <p:cNvPr id="6" name="TextBox 5">
            <a:extLst>
              <a:ext uri="{FF2B5EF4-FFF2-40B4-BE49-F238E27FC236}">
                <a16:creationId xmlns:a16="http://schemas.microsoft.com/office/drawing/2014/main" id="{70553597-04CF-A1BE-40F0-F06BB535B656}"/>
              </a:ext>
            </a:extLst>
          </p:cNvPr>
          <p:cNvSpPr txBox="1"/>
          <p:nvPr/>
        </p:nvSpPr>
        <p:spPr>
          <a:xfrm>
            <a:off x="588261" y="3996606"/>
            <a:ext cx="5452946"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91F2C"/>
                </a:solidFill>
                <a:effectLst/>
                <a:uLnTx/>
                <a:uFillTx/>
                <a:ea typeface="+mn-ea"/>
                <a:cs typeface="+mn-cs"/>
                <a:hlinkClick r:id="rId7"/>
              </a:rPr>
              <a:t>Intelligent sales forecasting</a:t>
            </a:r>
            <a:r>
              <a:rPr kumimoji="0" lang="en-US" sz="1400" b="0" i="0" u="none" strike="noStrike" kern="1200" cap="none" spc="0" normalizeH="0" baseline="0" noProof="0">
                <a:ln>
                  <a:noFill/>
                </a:ln>
                <a:solidFill>
                  <a:srgbClr val="091F2C"/>
                </a:solidFill>
                <a:effectLst/>
                <a:uLnTx/>
                <a:uFillTx/>
                <a:ea typeface="+mn-ea"/>
                <a:cs typeface="+mn-cs"/>
              </a:rPr>
              <a:t> </a:t>
            </a:r>
            <a:r>
              <a:rPr lang="en-US" sz="1400"/>
              <a:t>– use Analyst to analyze sales and market data to create forecasts.</a:t>
            </a:r>
          </a:p>
        </p:txBody>
      </p:sp>
      <p:sp>
        <p:nvSpPr>
          <p:cNvPr id="7" name="TextBox 6">
            <a:extLst>
              <a:ext uri="{FF2B5EF4-FFF2-40B4-BE49-F238E27FC236}">
                <a16:creationId xmlns:a16="http://schemas.microsoft.com/office/drawing/2014/main" id="{D89A1913-391A-F6F0-A2DE-03A204707924}"/>
              </a:ext>
            </a:extLst>
          </p:cNvPr>
          <p:cNvSpPr txBox="1"/>
          <p:nvPr/>
        </p:nvSpPr>
        <p:spPr>
          <a:xfrm>
            <a:off x="588261" y="4718968"/>
            <a:ext cx="5452946"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91F2C"/>
                </a:solidFill>
                <a:effectLst/>
                <a:uLnTx/>
                <a:uFillTx/>
                <a:ea typeface="+mn-ea"/>
                <a:cs typeface="+mn-cs"/>
                <a:hlinkClick r:id="rId8"/>
              </a:rPr>
              <a:t>Financial insights</a:t>
            </a:r>
            <a:r>
              <a:rPr kumimoji="0" lang="en-US" sz="1400" b="0" i="0" u="none" strike="noStrike" kern="1200" cap="none" spc="0" normalizeH="0" baseline="0" noProof="0">
                <a:ln>
                  <a:noFill/>
                </a:ln>
                <a:solidFill>
                  <a:srgbClr val="091F2C"/>
                </a:solidFill>
                <a:effectLst/>
                <a:uLnTx/>
                <a:uFillTx/>
                <a:ea typeface="+mn-ea"/>
                <a:cs typeface="+mn-cs"/>
              </a:rPr>
              <a:t> </a:t>
            </a:r>
            <a:r>
              <a:rPr lang="en-US" sz="1400"/>
              <a:t>– use Analyst to gain deeper insights into sources of revenues and costs. </a:t>
            </a:r>
          </a:p>
        </p:txBody>
      </p:sp>
      <p:sp>
        <p:nvSpPr>
          <p:cNvPr id="13" name="TextBox 12">
            <a:extLst>
              <a:ext uri="{FF2B5EF4-FFF2-40B4-BE49-F238E27FC236}">
                <a16:creationId xmlns:a16="http://schemas.microsoft.com/office/drawing/2014/main" id="{2F1DABDA-5F7A-DE8D-9FB0-D7C8417FB875}"/>
              </a:ext>
            </a:extLst>
          </p:cNvPr>
          <p:cNvSpPr txBox="1"/>
          <p:nvPr/>
        </p:nvSpPr>
        <p:spPr>
          <a:xfrm>
            <a:off x="588261" y="5441329"/>
            <a:ext cx="5452946"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91F2C"/>
                </a:solidFill>
                <a:effectLst/>
                <a:uLnTx/>
                <a:uFillTx/>
                <a:ea typeface="+mn-ea"/>
                <a:cs typeface="+mn-cs"/>
                <a:hlinkClick r:id="rId9"/>
              </a:rPr>
              <a:t>Deliver insights to managers</a:t>
            </a:r>
            <a:r>
              <a:rPr kumimoji="0" lang="en-US" sz="1400" b="0" i="0" u="none" strike="noStrike" kern="1200" cap="none" spc="0" normalizeH="0" baseline="0" noProof="0">
                <a:ln>
                  <a:noFill/>
                </a:ln>
                <a:solidFill>
                  <a:srgbClr val="091F2C"/>
                </a:solidFill>
                <a:effectLst/>
                <a:uLnTx/>
                <a:uFillTx/>
                <a:ea typeface="+mn-ea"/>
                <a:cs typeface="+mn-cs"/>
              </a:rPr>
              <a:t> </a:t>
            </a:r>
            <a:r>
              <a:rPr lang="en-US" sz="1400"/>
              <a:t>– use Analyst to produce reports on manager strengths and development opportunities.</a:t>
            </a:r>
          </a:p>
        </p:txBody>
      </p:sp>
      <p:pic>
        <p:nvPicPr>
          <p:cNvPr id="9" name="Picture 8" descr="Screenshot of Scenario Library retail scenario">
            <a:extLst>
              <a:ext uri="{FF2B5EF4-FFF2-40B4-BE49-F238E27FC236}">
                <a16:creationId xmlns:a16="http://schemas.microsoft.com/office/drawing/2014/main" id="{B2360569-369D-B324-D4C8-A0AF8E9DE285}"/>
              </a:ext>
            </a:extLst>
          </p:cNvPr>
          <p:cNvPicPr>
            <a:picLocks noChangeAspect="1"/>
          </p:cNvPicPr>
          <p:nvPr/>
        </p:nvPicPr>
        <p:blipFill>
          <a:blip r:embed="rId10"/>
          <a:stretch>
            <a:fillRect/>
          </a:stretch>
        </p:blipFill>
        <p:spPr>
          <a:xfrm>
            <a:off x="6301494" y="1829520"/>
            <a:ext cx="5319006" cy="4042696"/>
          </a:xfrm>
          <a:prstGeom prst="roundRect">
            <a:avLst>
              <a:gd name="adj" fmla="val 1677"/>
            </a:avLst>
          </a:prstGeom>
          <a:ln w="76200">
            <a:solidFill>
              <a:schemeClr val="tx2"/>
            </a:solidFill>
          </a:ln>
        </p:spPr>
      </p:pic>
    </p:spTree>
    <p:extLst>
      <p:ext uri="{BB962C8B-B14F-4D97-AF65-F5344CB8AC3E}">
        <p14:creationId xmlns:p14="http://schemas.microsoft.com/office/powerpoint/2010/main" val="519003451"/>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3DF57A-2961-578D-5169-ECAEDF57D0F3}"/>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1D229E4A-5A27-490D-09E5-2D96CC1FA64F}"/>
              </a:ext>
              <a:ext uri="{C183D7F6-B498-43B3-948B-1728B52AA6E4}">
                <adec:decorative xmlns:adec="http://schemas.microsoft.com/office/drawing/2017/decorative" val="1"/>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8" name="Picture 17">
            <a:extLst>
              <a:ext uri="{FF2B5EF4-FFF2-40B4-BE49-F238E27FC236}">
                <a16:creationId xmlns:a16="http://schemas.microsoft.com/office/drawing/2014/main" id="{E5EEE618-F99B-45FE-C4A9-909B0B91A53C}"/>
              </a:ext>
              <a:ext uri="{C183D7F6-B498-43B3-948B-1728B52AA6E4}">
                <adec:decorative xmlns:adec="http://schemas.microsoft.com/office/drawing/2017/decorative" val="1"/>
              </a:ext>
            </a:extLst>
          </p:cNvPr>
          <p:cNvPicPr>
            <a:picLocks/>
          </p:cNvPicPr>
          <p:nvPr/>
        </p:nvPicPr>
        <p:blipFill rotWithShape="1">
          <a:blip r:embed="rId4" cstate="screen">
            <a:extLst>
              <a:ext uri="{BEBA8EAE-BF5A-486C-A8C5-ECC9F3942E4B}">
                <a14:imgProps xmlns:a14="http://schemas.microsoft.com/office/drawing/2010/main">
                  <a14:imgLayer r:embed="rId5">
                    <a14:imgEffect>
                      <a14:artisticBlur radius="20"/>
                    </a14:imgEffect>
                    <a14:imgEffect>
                      <a14:sharpenSoften amount="-100000"/>
                    </a14:imgEffect>
                  </a14:imgLayer>
                </a14:imgProps>
              </a:ext>
              <a:ext uri="{28A0092B-C50C-407E-A947-70E740481C1C}">
                <a14:useLocalDpi xmlns:a14="http://schemas.microsoft.com/office/drawing/2010/main"/>
              </a:ext>
            </a:extLst>
          </a:blip>
          <a:srcRect l="3055" t="20741" r="14828" b="20741"/>
          <a:stretch/>
        </p:blipFill>
        <p:spPr>
          <a:xfrm>
            <a:off x="0" y="1422400"/>
            <a:ext cx="10663238" cy="4013200"/>
          </a:xfrm>
          <a:custGeom>
            <a:avLst/>
            <a:gdLst>
              <a:gd name="connsiteX0" fmla="*/ 0 w 10663238"/>
              <a:gd name="connsiteY0" fmla="*/ 0 h 4013200"/>
              <a:gd name="connsiteX1" fmla="*/ 10342704 w 10663238"/>
              <a:gd name="connsiteY1" fmla="*/ 0 h 4013200"/>
              <a:gd name="connsiteX2" fmla="*/ 10663238 w 10663238"/>
              <a:gd name="connsiteY2" fmla="*/ 320534 h 4013200"/>
              <a:gd name="connsiteX3" fmla="*/ 10663238 w 10663238"/>
              <a:gd name="connsiteY3" fmla="*/ 3692666 h 4013200"/>
              <a:gd name="connsiteX4" fmla="*/ 10342704 w 10663238"/>
              <a:gd name="connsiteY4" fmla="*/ 4013200 h 4013200"/>
              <a:gd name="connsiteX5" fmla="*/ 0 w 10663238"/>
              <a:gd name="connsiteY5" fmla="*/ 4013200 h 401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63238" h="4013200">
                <a:moveTo>
                  <a:pt x="0" y="0"/>
                </a:moveTo>
                <a:lnTo>
                  <a:pt x="10342704" y="0"/>
                </a:lnTo>
                <a:cubicBezTo>
                  <a:pt x="10519730" y="0"/>
                  <a:pt x="10663238" y="143508"/>
                  <a:pt x="10663238" y="320534"/>
                </a:cubicBezTo>
                <a:lnTo>
                  <a:pt x="10663238" y="3692666"/>
                </a:lnTo>
                <a:cubicBezTo>
                  <a:pt x="10663238" y="3869692"/>
                  <a:pt x="10519730" y="4013200"/>
                  <a:pt x="10342704" y="4013200"/>
                </a:cubicBezTo>
                <a:lnTo>
                  <a:pt x="0" y="4013200"/>
                </a:lnTo>
                <a:close/>
              </a:path>
            </a:pathLst>
          </a:custGeom>
        </p:spPr>
      </p:pic>
      <p:sp>
        <p:nvSpPr>
          <p:cNvPr id="5" name="Rectangle 4">
            <a:extLst>
              <a:ext uri="{FF2B5EF4-FFF2-40B4-BE49-F238E27FC236}">
                <a16:creationId xmlns:a16="http://schemas.microsoft.com/office/drawing/2014/main" id="{BBB1CFD3-27FB-F92D-821E-5D44E98C79E6}"/>
              </a:ext>
              <a:ext uri="{C183D7F6-B498-43B3-948B-1728B52AA6E4}">
                <adec:decorative xmlns:adec="http://schemas.microsoft.com/office/drawing/2017/decorative" val="1"/>
              </a:ext>
            </a:extLst>
          </p:cNvPr>
          <p:cNvSpPr>
            <a:spLocks/>
          </p:cNvSpPr>
          <p:nvPr/>
        </p:nvSpPr>
        <p:spPr bwMode="auto">
          <a:xfrm>
            <a:off x="1" y="-1"/>
            <a:ext cx="12191998" cy="6858000"/>
          </a:xfrm>
          <a:prstGeom prst="rect">
            <a:avLst/>
          </a:prstGeom>
          <a:solidFill>
            <a:schemeClr val="bg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15" name="Freeform: Shape 14">
            <a:extLst>
              <a:ext uri="{FF2B5EF4-FFF2-40B4-BE49-F238E27FC236}">
                <a16:creationId xmlns:a16="http://schemas.microsoft.com/office/drawing/2014/main" id="{54160231-0440-5991-41D7-9112A3D24061}"/>
              </a:ext>
              <a:ext uri="{C183D7F6-B498-43B3-948B-1728B52AA6E4}">
                <adec:decorative xmlns:adec="http://schemas.microsoft.com/office/drawing/2017/decorative" val="1"/>
              </a:ext>
            </a:extLst>
          </p:cNvPr>
          <p:cNvSpPr>
            <a:spLocks/>
          </p:cNvSpPr>
          <p:nvPr/>
        </p:nvSpPr>
        <p:spPr bwMode="auto">
          <a:xfrm>
            <a:off x="0" y="1422400"/>
            <a:ext cx="10663238" cy="4013200"/>
          </a:xfrm>
          <a:custGeom>
            <a:avLst/>
            <a:gdLst>
              <a:gd name="connsiteX0" fmla="*/ 0 w 10663238"/>
              <a:gd name="connsiteY0" fmla="*/ 0 h 4013200"/>
              <a:gd name="connsiteX1" fmla="*/ 10342704 w 10663238"/>
              <a:gd name="connsiteY1" fmla="*/ 0 h 4013200"/>
              <a:gd name="connsiteX2" fmla="*/ 10663238 w 10663238"/>
              <a:gd name="connsiteY2" fmla="*/ 320534 h 4013200"/>
              <a:gd name="connsiteX3" fmla="*/ 10663238 w 10663238"/>
              <a:gd name="connsiteY3" fmla="*/ 3692666 h 4013200"/>
              <a:gd name="connsiteX4" fmla="*/ 10342704 w 10663238"/>
              <a:gd name="connsiteY4" fmla="*/ 4013200 h 4013200"/>
              <a:gd name="connsiteX5" fmla="*/ 0 w 10663238"/>
              <a:gd name="connsiteY5" fmla="*/ 4013200 h 4013200"/>
              <a:gd name="connsiteX6" fmla="*/ 0 w 10663238"/>
              <a:gd name="connsiteY6" fmla="*/ 0 h 401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3238" h="4013200">
                <a:moveTo>
                  <a:pt x="0" y="0"/>
                </a:moveTo>
                <a:lnTo>
                  <a:pt x="10342704" y="0"/>
                </a:lnTo>
                <a:cubicBezTo>
                  <a:pt x="10519730" y="0"/>
                  <a:pt x="10663238" y="143508"/>
                  <a:pt x="10663238" y="320534"/>
                </a:cubicBezTo>
                <a:lnTo>
                  <a:pt x="10663238" y="3692666"/>
                </a:lnTo>
                <a:cubicBezTo>
                  <a:pt x="10663238" y="3869692"/>
                  <a:pt x="10519730" y="4013200"/>
                  <a:pt x="10342704" y="4013200"/>
                </a:cubicBezTo>
                <a:lnTo>
                  <a:pt x="0" y="4013200"/>
                </a:lnTo>
                <a:lnTo>
                  <a:pt x="0" y="0"/>
                </a:lnTo>
                <a:close/>
              </a:path>
            </a:pathLst>
          </a:custGeom>
          <a:solidFill>
            <a:schemeClr val="bg1">
              <a:alpha val="40000"/>
            </a:schemeClr>
          </a:solidFill>
          <a:ln w="6350">
            <a:solidFill>
              <a:schemeClr val="bg1"/>
            </a:solidFill>
            <a:headEnd type="none" w="med" len="med"/>
            <a:tailEnd type="none" w="med" len="med"/>
          </a:ln>
          <a:effectLst>
            <a:outerShdw blurRad="635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16" name="Picture 15">
            <a:extLst>
              <a:ext uri="{FF2B5EF4-FFF2-40B4-BE49-F238E27FC236}">
                <a16:creationId xmlns:a16="http://schemas.microsoft.com/office/drawing/2014/main" id="{5D343D32-FFB6-D348-E2DD-7ACD749A2BC4}"/>
              </a:ext>
              <a:ext uri="{C183D7F6-B498-43B3-948B-1728B52AA6E4}">
                <adec:decorative xmlns:adec="http://schemas.microsoft.com/office/drawing/2017/decorative" val="1"/>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flipH="1">
            <a:off x="0" y="6788943"/>
            <a:ext cx="12191992" cy="69057"/>
          </a:xfrm>
          <a:prstGeom prst="rect">
            <a:avLst/>
          </a:prstGeom>
        </p:spPr>
      </p:pic>
      <p:cxnSp>
        <p:nvCxnSpPr>
          <p:cNvPr id="23" name="Straight Connector 22">
            <a:extLst>
              <a:ext uri="{FF2B5EF4-FFF2-40B4-BE49-F238E27FC236}">
                <a16:creationId xmlns:a16="http://schemas.microsoft.com/office/drawing/2014/main" id="{F0D1458D-935E-2AC9-1AA0-D9F4E4C6C840}"/>
              </a:ext>
              <a:ext uri="{C183D7F6-B498-43B3-948B-1728B52AA6E4}">
                <adec:decorative xmlns:adec="http://schemas.microsoft.com/office/drawing/2017/decorative" val="1"/>
              </a:ext>
            </a:extLst>
          </p:cNvPr>
          <p:cNvCxnSpPr>
            <a:cxnSpLocks/>
          </p:cNvCxnSpPr>
          <p:nvPr/>
        </p:nvCxnSpPr>
        <p:spPr>
          <a:xfrm>
            <a:off x="1219200" y="3644363"/>
            <a:ext cx="9172575" cy="0"/>
          </a:xfrm>
          <a:prstGeom prst="line">
            <a:avLst/>
          </a:prstGeom>
          <a:ln w="6350">
            <a:gradFill flip="none" rotWithShape="1">
              <a:gsLst>
                <a:gs pos="0">
                  <a:schemeClr val="bg1">
                    <a:alpha val="0"/>
                  </a:schemeClr>
                </a:gs>
                <a:gs pos="40000">
                  <a:schemeClr val="bg1"/>
                </a:gs>
              </a:gsLst>
              <a:lin ang="10800000" scaled="1"/>
              <a:tileRect/>
            </a:gradFill>
            <a:headEnd type="none" w="lg" len="med"/>
            <a:tailEnd type="none" w="sm" len="sm"/>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5E470BE2-2528-F131-0507-AFE266AD1482}"/>
              </a:ext>
              <a:ext uri="{C183D7F6-B498-43B3-948B-1728B52AA6E4}">
                <adec:decorative xmlns:adec="http://schemas.microsoft.com/office/drawing/2017/decorative" val="1"/>
              </a:ext>
            </a:extLst>
          </p:cNvPr>
          <p:cNvSpPr>
            <a:spLocks/>
          </p:cNvSpPr>
          <p:nvPr/>
        </p:nvSpPr>
        <p:spPr>
          <a:xfrm>
            <a:off x="592932" y="3621503"/>
            <a:ext cx="914400" cy="45720"/>
          </a:xfrm>
          <a:prstGeom prst="roundRect">
            <a:avLst>
              <a:gd name="adj" fmla="val 50000"/>
            </a:avLst>
          </a:prstGeom>
          <a:gradFill flip="none" rotWithShape="1">
            <a:gsLst>
              <a:gs pos="0">
                <a:schemeClr val="accent3"/>
              </a:gs>
              <a:gs pos="31000">
                <a:srgbClr val="D361FF"/>
              </a:gs>
              <a:gs pos="100000">
                <a:schemeClr val="accent1"/>
              </a:gs>
              <a:gs pos="67000">
                <a:srgbClr val="2CB1F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Sans Display Semibold"/>
              <a:ea typeface="+mn-ea"/>
              <a:cs typeface="Segoe UI" pitchFamily="34" charset="0"/>
            </a:endParaRPr>
          </a:p>
        </p:txBody>
      </p:sp>
      <p:sp>
        <p:nvSpPr>
          <p:cNvPr id="2" name="Title 1">
            <a:extLst>
              <a:ext uri="{FF2B5EF4-FFF2-40B4-BE49-F238E27FC236}">
                <a16:creationId xmlns:a16="http://schemas.microsoft.com/office/drawing/2014/main" id="{38D4BB4E-7A63-BB94-8B12-53DA7F4C3782}"/>
              </a:ext>
            </a:extLst>
          </p:cNvPr>
          <p:cNvSpPr>
            <a:spLocks noGrp="1"/>
          </p:cNvSpPr>
          <p:nvPr>
            <p:ph type="title"/>
          </p:nvPr>
        </p:nvSpPr>
        <p:spPr>
          <a:xfrm>
            <a:off x="588261" y="3985984"/>
            <a:ext cx="11011601" cy="492443"/>
          </a:xfrm>
        </p:spPr>
        <p:txBody>
          <a:bodyPr/>
          <a:lstStyle/>
          <a:p>
            <a:pPr>
              <a:spcAft>
                <a:spcPts val="600"/>
              </a:spcAft>
            </a:pPr>
            <a:r>
              <a:rPr lang="en-US" sz="4000" dirty="0">
                <a:gradFill>
                  <a:gsLst>
                    <a:gs pos="2874">
                      <a:schemeClr val="accent1"/>
                    </a:gs>
                    <a:gs pos="71000">
                      <a:schemeClr val="accent4"/>
                    </a:gs>
                    <a:gs pos="100000">
                      <a:schemeClr val="accent2"/>
                    </a:gs>
                  </a:gsLst>
                  <a:lin ang="0" scaled="1"/>
                </a:gradFill>
                <a:ea typeface="+mj-ea"/>
                <a:cs typeface="+mj-cs"/>
              </a:rPr>
              <a:t>Skills</a:t>
            </a:r>
          </a:p>
        </p:txBody>
      </p:sp>
    </p:spTree>
    <p:extLst>
      <p:ext uri="{BB962C8B-B14F-4D97-AF65-F5344CB8AC3E}">
        <p14:creationId xmlns:p14="http://schemas.microsoft.com/office/powerpoint/2010/main" val="305217441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a:extLst>
            <a:ext uri="{FF2B5EF4-FFF2-40B4-BE49-F238E27FC236}">
              <a16:creationId xmlns:a16="http://schemas.microsoft.com/office/drawing/2014/main" id="{7BCE0C7B-CE5E-3536-37C9-BD4F26C9C66D}"/>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4CBFAE34-E42A-C48A-A719-520A717AB16C}"/>
              </a:ext>
              <a:ext uri="{C183D7F6-B498-43B3-948B-1728B52AA6E4}">
                <adec:decorative xmlns:adec="http://schemas.microsoft.com/office/drawing/2017/decorative" val="1"/>
              </a:ext>
            </a:extLst>
          </p:cNvPr>
          <p:cNvPicPr>
            <a:picLocks/>
          </p:cNvPicPr>
          <p:nvPr/>
        </p:nvPicPr>
        <p:blipFill>
          <a:blip r:embed="rId3" cstate="screen">
            <a:extLst>
              <a:ext uri="{28A0092B-C50C-407E-A947-70E740481C1C}">
                <a14:useLocalDpi xmlns:a14="http://schemas.microsoft.com/office/drawing/2010/main"/>
              </a:ext>
            </a:extLst>
          </a:blip>
          <a:srcRect/>
          <a:stretch/>
        </p:blipFill>
        <p:spPr>
          <a:xfrm>
            <a:off x="0" y="0"/>
            <a:ext cx="4801612" cy="6858000"/>
          </a:xfrm>
          <a:custGeom>
            <a:avLst/>
            <a:gdLst>
              <a:gd name="connsiteX0" fmla="*/ 0 w 4310743"/>
              <a:gd name="connsiteY0" fmla="*/ 0 h 6858000"/>
              <a:gd name="connsiteX1" fmla="*/ 4310743 w 4310743"/>
              <a:gd name="connsiteY1" fmla="*/ 0 h 6858000"/>
              <a:gd name="connsiteX2" fmla="*/ 4310743 w 4310743"/>
              <a:gd name="connsiteY2" fmla="*/ 6858000 h 6858000"/>
              <a:gd name="connsiteX3" fmla="*/ 0 w 43107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10743" h="6858000">
                <a:moveTo>
                  <a:pt x="0" y="0"/>
                </a:moveTo>
                <a:lnTo>
                  <a:pt x="4310743" y="0"/>
                </a:lnTo>
                <a:lnTo>
                  <a:pt x="4310743" y="6858000"/>
                </a:lnTo>
                <a:lnTo>
                  <a:pt x="0" y="6858000"/>
                </a:lnTo>
                <a:close/>
              </a:path>
            </a:pathLst>
          </a:custGeom>
        </p:spPr>
      </p:pic>
      <p:sp>
        <p:nvSpPr>
          <p:cNvPr id="15" name="Freeform: Shape 14">
            <a:extLst>
              <a:ext uri="{FF2B5EF4-FFF2-40B4-BE49-F238E27FC236}">
                <a16:creationId xmlns:a16="http://schemas.microsoft.com/office/drawing/2014/main" id="{8BCED693-DF5E-71C4-4A1D-B3798912810D}"/>
              </a:ext>
              <a:ext uri="{C183D7F6-B498-43B3-948B-1728B52AA6E4}">
                <adec:decorative xmlns:adec="http://schemas.microsoft.com/office/drawing/2017/decorative" val="1"/>
              </a:ext>
            </a:extLst>
          </p:cNvPr>
          <p:cNvSpPr>
            <a:spLocks/>
          </p:cNvSpPr>
          <p:nvPr/>
        </p:nvSpPr>
        <p:spPr bwMode="auto">
          <a:xfrm>
            <a:off x="-1" y="0"/>
            <a:ext cx="4801611" cy="6858000"/>
          </a:xfrm>
          <a:custGeom>
            <a:avLst/>
            <a:gdLst>
              <a:gd name="connsiteX0" fmla="*/ 0 w 3136902"/>
              <a:gd name="connsiteY0" fmla="*/ 0 h 6858000"/>
              <a:gd name="connsiteX1" fmla="*/ 3136902 w 3136902"/>
              <a:gd name="connsiteY1" fmla="*/ 0 h 6858000"/>
              <a:gd name="connsiteX2" fmla="*/ 3136902 w 3136902"/>
              <a:gd name="connsiteY2" fmla="*/ 6858000 h 6858000"/>
              <a:gd name="connsiteX3" fmla="*/ 0 w 3136902"/>
              <a:gd name="connsiteY3" fmla="*/ 6858000 h 6858000"/>
              <a:gd name="connsiteX4" fmla="*/ 0 w 313690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6902" h="6858000">
                <a:moveTo>
                  <a:pt x="0" y="0"/>
                </a:moveTo>
                <a:lnTo>
                  <a:pt x="3136902" y="0"/>
                </a:lnTo>
                <a:lnTo>
                  <a:pt x="3136902" y="6858000"/>
                </a:lnTo>
                <a:lnTo>
                  <a:pt x="0" y="6858000"/>
                </a:lnTo>
                <a:lnTo>
                  <a:pt x="0" y="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sp>
        <p:nvSpPr>
          <p:cNvPr id="17" name="Rectangle 16">
            <a:extLst>
              <a:ext uri="{FF2B5EF4-FFF2-40B4-BE49-F238E27FC236}">
                <a16:creationId xmlns:a16="http://schemas.microsoft.com/office/drawing/2014/main" id="{01FE0DDF-BD78-0F94-8893-3E30D39F9541}"/>
              </a:ext>
              <a:ext uri="{C183D7F6-B498-43B3-948B-1728B52AA6E4}">
                <adec:decorative xmlns:adec="http://schemas.microsoft.com/office/drawing/2017/decorative" val="1"/>
              </a:ext>
            </a:extLst>
          </p:cNvPr>
          <p:cNvSpPr>
            <a:spLocks/>
          </p:cNvSpPr>
          <p:nvPr/>
        </p:nvSpPr>
        <p:spPr bwMode="auto">
          <a:xfrm>
            <a:off x="0" y="1771679"/>
            <a:ext cx="4801609" cy="3896300"/>
          </a:xfrm>
          <a:prstGeom prst="rect">
            <a:avLst/>
          </a:prstGeom>
          <a:solidFill>
            <a:schemeClr val="bg1">
              <a:alpha val="40000"/>
            </a:schemeClr>
          </a:solidFill>
          <a:ln w="63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22" name="Picture 21">
            <a:extLst>
              <a:ext uri="{FF2B5EF4-FFF2-40B4-BE49-F238E27FC236}">
                <a16:creationId xmlns:a16="http://schemas.microsoft.com/office/drawing/2014/main" id="{80754CE5-CA2D-4852-3F8A-1E7472B1DEF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5400000" flipH="1">
            <a:off x="1353561" y="3409949"/>
            <a:ext cx="6857999" cy="38099"/>
          </a:xfrm>
          <a:custGeom>
            <a:avLst/>
            <a:gdLst>
              <a:gd name="connsiteX0" fmla="*/ 6857999 w 6857999"/>
              <a:gd name="connsiteY0" fmla="*/ 38099 h 38099"/>
              <a:gd name="connsiteX1" fmla="*/ 6857999 w 6857999"/>
              <a:gd name="connsiteY1" fmla="*/ 0 h 38099"/>
              <a:gd name="connsiteX2" fmla="*/ 0 w 6857999"/>
              <a:gd name="connsiteY2" fmla="*/ 0 h 38099"/>
              <a:gd name="connsiteX3" fmla="*/ 0 w 6857999"/>
              <a:gd name="connsiteY3" fmla="*/ 38099 h 38099"/>
            </a:gdLst>
            <a:ahLst/>
            <a:cxnLst>
              <a:cxn ang="0">
                <a:pos x="connsiteX0" y="connsiteY0"/>
              </a:cxn>
              <a:cxn ang="0">
                <a:pos x="connsiteX1" y="connsiteY1"/>
              </a:cxn>
              <a:cxn ang="0">
                <a:pos x="connsiteX2" y="connsiteY2"/>
              </a:cxn>
              <a:cxn ang="0">
                <a:pos x="connsiteX3" y="connsiteY3"/>
              </a:cxn>
            </a:cxnLst>
            <a:rect l="l" t="t" r="r" b="b"/>
            <a:pathLst>
              <a:path w="6857999" h="38099">
                <a:moveTo>
                  <a:pt x="6857999" y="38099"/>
                </a:moveTo>
                <a:lnTo>
                  <a:pt x="6857999" y="0"/>
                </a:lnTo>
                <a:lnTo>
                  <a:pt x="0" y="0"/>
                </a:lnTo>
                <a:lnTo>
                  <a:pt x="0" y="38099"/>
                </a:lnTo>
                <a:close/>
              </a:path>
            </a:pathLst>
          </a:custGeom>
        </p:spPr>
      </p:pic>
      <p:sp>
        <p:nvSpPr>
          <p:cNvPr id="23" name="Rectangle: Rounded Corners 22">
            <a:extLst>
              <a:ext uri="{FF2B5EF4-FFF2-40B4-BE49-F238E27FC236}">
                <a16:creationId xmlns:a16="http://schemas.microsoft.com/office/drawing/2014/main" id="{5FBBE662-D35E-B674-F3EE-000A4D1C5925}"/>
              </a:ext>
              <a:ext uri="{C183D7F6-B498-43B3-948B-1728B52AA6E4}">
                <adec:decorative xmlns:adec="http://schemas.microsoft.com/office/drawing/2017/decorative" val="1"/>
              </a:ext>
            </a:extLst>
          </p:cNvPr>
          <p:cNvSpPr>
            <a:spLocks/>
          </p:cNvSpPr>
          <p:nvPr/>
        </p:nvSpPr>
        <p:spPr bwMode="auto">
          <a:xfrm>
            <a:off x="4994680" y="1190020"/>
            <a:ext cx="6613725" cy="4477960"/>
          </a:xfrm>
          <a:prstGeom prst="roundRect">
            <a:avLst>
              <a:gd name="adj" fmla="val 2642"/>
            </a:avLst>
          </a:prstGeom>
          <a:solidFill>
            <a:schemeClr val="bg1"/>
          </a:solidFill>
          <a:ln w="6350">
            <a:solidFill>
              <a:schemeClr val="bg1"/>
            </a:solid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2" name="Title 11">
            <a:extLst>
              <a:ext uri="{FF2B5EF4-FFF2-40B4-BE49-F238E27FC236}">
                <a16:creationId xmlns:a16="http://schemas.microsoft.com/office/drawing/2014/main" id="{2226AA78-1883-FA13-6F3A-488A8F5BA539}"/>
              </a:ext>
            </a:extLst>
          </p:cNvPr>
          <p:cNvSpPr>
            <a:spLocks noGrp="1"/>
          </p:cNvSpPr>
          <p:nvPr>
            <p:ph type="title"/>
          </p:nvPr>
        </p:nvSpPr>
        <p:spPr>
          <a:xfrm>
            <a:off x="588261" y="986995"/>
            <a:ext cx="11011601" cy="492443"/>
          </a:xfrm>
        </p:spPr>
        <p:txBody>
          <a:bodyPr vert="horz" wrap="square" lIns="0" tIns="0" rIns="0" bIns="0" rtlCol="0" anchor="t">
            <a:spAutoFit/>
          </a:bodyPr>
          <a:lstStyle/>
          <a:p>
            <a:pPr>
              <a:spcAft>
                <a:spcPts val="600"/>
              </a:spcAft>
            </a:pPr>
            <a:r>
              <a:rPr lang="en-US" sz="3200" dirty="0">
                <a:gradFill>
                  <a:gsLst>
                    <a:gs pos="2874">
                      <a:schemeClr val="accent1"/>
                    </a:gs>
                    <a:gs pos="71000">
                      <a:schemeClr val="accent4"/>
                    </a:gs>
                    <a:gs pos="100000">
                      <a:schemeClr val="accent2"/>
                    </a:gs>
                  </a:gsLst>
                  <a:lin ang="0" scaled="1"/>
                </a:gradFill>
                <a:ea typeface="+mj-ea"/>
                <a:cs typeface="+mj-cs"/>
              </a:rPr>
              <a:t>Skills agent</a:t>
            </a:r>
          </a:p>
        </p:txBody>
      </p:sp>
      <p:sp>
        <p:nvSpPr>
          <p:cNvPr id="18" name="TextBox 17">
            <a:extLst>
              <a:ext uri="{FF2B5EF4-FFF2-40B4-BE49-F238E27FC236}">
                <a16:creationId xmlns:a16="http://schemas.microsoft.com/office/drawing/2014/main" id="{FBCF5C80-612D-E06A-B8D4-F80B1A2D1F73}"/>
              </a:ext>
            </a:extLst>
          </p:cNvPr>
          <p:cNvSpPr txBox="1">
            <a:spLocks/>
          </p:cNvSpPr>
          <p:nvPr/>
        </p:nvSpPr>
        <p:spPr>
          <a:xfrm>
            <a:off x="588261" y="1894790"/>
            <a:ext cx="3998942" cy="3652282"/>
          </a:xfrm>
          <a:prstGeom prst="rect">
            <a:avLst/>
          </a:prstGeom>
          <a:noFill/>
        </p:spPr>
        <p:txBody>
          <a:bodyPr vert="horz" wrap="square" lIns="0" tIns="0" rIns="0" bIns="0" rtlCol="0">
            <a:spAutoFit/>
          </a:bodyPr>
          <a:lstStyle/>
          <a:p>
            <a:pPr marL="209550" marR="0" lvl="0" indent="-20955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091F2C"/>
                </a:solidFill>
                <a:effectLst/>
                <a:uLnTx/>
                <a:uFillTx/>
                <a:latin typeface="Segoe Sans Display"/>
                <a:ea typeface="+mn-ea"/>
                <a:cs typeface="+mn-cs"/>
              </a:rPr>
              <a:t>Powered by People Skills – an </a:t>
            </a:r>
            <a:r>
              <a:rPr kumimoji="0" lang="en-US" sz="1600" b="0" i="0" u="none" strike="noStrike" kern="1200" cap="none" spc="0" normalizeH="0" baseline="0" noProof="0" dirty="0">
                <a:ln>
                  <a:noFill/>
                </a:ln>
                <a:solidFill>
                  <a:srgbClr val="C03BC4"/>
                </a:solidFill>
                <a:effectLst/>
                <a:uLnTx/>
                <a:uFillTx/>
                <a:latin typeface="Segoe Sans Display Semibold"/>
                <a:ea typeface="+mn-ea"/>
                <a:cs typeface="+mn-cs"/>
              </a:rPr>
              <a:t>intelligent data layer </a:t>
            </a:r>
            <a:r>
              <a:rPr kumimoji="0" lang="en-US" sz="1600" b="0" i="0" u="none" strike="noStrike" kern="1200" cap="none" spc="0" normalizeH="0" baseline="0" noProof="0" dirty="0">
                <a:ln>
                  <a:noFill/>
                </a:ln>
                <a:solidFill>
                  <a:srgbClr val="091F2C"/>
                </a:solidFill>
                <a:effectLst/>
                <a:uLnTx/>
                <a:uFillTx/>
                <a:latin typeface="Segoe Sans Display"/>
                <a:ea typeface="+mn-ea"/>
                <a:cs typeface="+mn-cs"/>
              </a:rPr>
              <a:t>in Microsoft 365 Copilot that infers individual’s skillsets derived from user activity such as meetings, documents, chat, search, and other signals</a:t>
            </a:r>
          </a:p>
          <a:p>
            <a:pPr marL="209550" marR="0" lvl="0" indent="-20955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091F2C"/>
                </a:solidFill>
                <a:effectLst/>
                <a:uLnTx/>
                <a:uFillTx/>
                <a:latin typeface="Segoe Sans Display"/>
                <a:ea typeface="+mn-ea"/>
                <a:cs typeface="+mn-cs"/>
              </a:rPr>
              <a:t>Enables employees to easily find experts in the organization, understand colleague’s skillsets, edit their own skill profiles, and make informed decisions about skill development</a:t>
            </a:r>
          </a:p>
          <a:p>
            <a:pPr marL="209550" marR="0" lvl="0" indent="-20955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C03BC4"/>
                </a:solidFill>
                <a:effectLst/>
                <a:uLnTx/>
                <a:uFillTx/>
                <a:latin typeface="Segoe Sans Display Semibold"/>
                <a:ea typeface="+mn-ea"/>
                <a:cs typeface="+mn-cs"/>
              </a:rPr>
              <a:t>Inform strategic workforce </a:t>
            </a:r>
            <a:r>
              <a:rPr kumimoji="0" lang="en-US" sz="1600" b="0" i="0" u="none" strike="noStrike" kern="1200" cap="none" spc="0" normalizeH="0" baseline="0" noProof="0" dirty="0">
                <a:ln>
                  <a:noFill/>
                </a:ln>
                <a:solidFill>
                  <a:srgbClr val="091F2C"/>
                </a:solidFill>
                <a:effectLst/>
                <a:uLnTx/>
                <a:uFillTx/>
                <a:latin typeface="Segoe Sans Display"/>
                <a:ea typeface="+mn-ea"/>
                <a:cs typeface="+mn-cs"/>
              </a:rPr>
              <a:t>decisions with an up-to-date view of talent landscape strengths, gaps, and opportunities.  </a:t>
            </a:r>
          </a:p>
        </p:txBody>
      </p:sp>
      <p:sp>
        <p:nvSpPr>
          <p:cNvPr id="3" name="Rectangle: Rounded Corners 2">
            <a:extLst>
              <a:ext uri="{FF2B5EF4-FFF2-40B4-BE49-F238E27FC236}">
                <a16:creationId xmlns:a16="http://schemas.microsoft.com/office/drawing/2014/main" id="{0007E021-29D2-14CA-9FA4-D3B3F7FDC3C0}"/>
              </a:ext>
              <a:ext uri="{C183D7F6-B498-43B3-948B-1728B52AA6E4}">
                <adec:decorative xmlns:adec="http://schemas.microsoft.com/office/drawing/2017/decorative" val="0"/>
              </a:ext>
            </a:extLst>
          </p:cNvPr>
          <p:cNvSpPr>
            <a:spLocks/>
          </p:cNvSpPr>
          <p:nvPr/>
        </p:nvSpPr>
        <p:spPr>
          <a:xfrm>
            <a:off x="571500" y="5850859"/>
            <a:ext cx="959232" cy="403226"/>
          </a:xfrm>
          <a:prstGeom prst="roundRect">
            <a:avLst>
              <a:gd name="adj" fmla="val 50000"/>
            </a:avLst>
          </a:prstGeom>
          <a:gradFill flip="none" rotWithShape="1">
            <a:gsLst>
              <a:gs pos="0">
                <a:schemeClr val="accent3"/>
              </a:gs>
              <a:gs pos="31000">
                <a:srgbClr val="D361FF"/>
              </a:gs>
              <a:gs pos="100000">
                <a:schemeClr val="accent1"/>
              </a:gs>
              <a:gs pos="67000">
                <a:srgbClr val="2CB1F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200">
                <a:solidFill>
                  <a:srgbClr val="FFFFFF"/>
                </a:solidFill>
                <a:latin typeface="Segoe Sans Display Semibold"/>
              </a:rPr>
              <a:t>Frontier</a:t>
            </a:r>
            <a:endParaRPr kumimoji="0" lang="en-US" sz="1200" b="0" i="0" u="none" strike="noStrike" kern="1200" cap="none" spc="0" normalizeH="0" baseline="0" noProof="0">
              <a:ln>
                <a:noFill/>
              </a:ln>
              <a:solidFill>
                <a:srgbClr val="FFFFFF"/>
              </a:solidFill>
              <a:effectLst/>
              <a:uLnTx/>
              <a:uFillTx/>
              <a:latin typeface="Segoe Sans Display Semibold"/>
              <a:ea typeface="+mn-ea"/>
              <a:cs typeface="+mn-cs"/>
            </a:endParaRPr>
          </a:p>
        </p:txBody>
      </p:sp>
      <p:pic>
        <p:nvPicPr>
          <p:cNvPr id="31" name="Picture 30" descr="Microsoft 365 Copilot Skills page showing options like People finder, Skills Explorer, My Development, and My Skills Profile to help identify and develop professional skills.">
            <a:extLst>
              <a:ext uri="{FF2B5EF4-FFF2-40B4-BE49-F238E27FC236}">
                <a16:creationId xmlns:a16="http://schemas.microsoft.com/office/drawing/2014/main" id="{15564F57-C2F2-C8B1-5F92-8A083A45CD2B}"/>
              </a:ext>
            </a:extLst>
          </p:cNvPr>
          <p:cNvPicPr>
            <a:picLocks/>
          </p:cNvPicPr>
          <p:nvPr/>
        </p:nvPicPr>
        <p:blipFill>
          <a:blip r:embed="rId5" cstate="screen">
            <a:extLst>
              <a:ext uri="{28A0092B-C50C-407E-A947-70E740481C1C}">
                <a14:useLocalDpi xmlns:a14="http://schemas.microsoft.com/office/drawing/2010/main"/>
              </a:ext>
            </a:extLst>
          </a:blip>
          <a:srcRect/>
          <a:stretch/>
        </p:blipFill>
        <p:spPr>
          <a:xfrm>
            <a:off x="5145131" y="1343024"/>
            <a:ext cx="6303926" cy="4171954"/>
          </a:xfrm>
          <a:prstGeom prst="roundRect">
            <a:avLst>
              <a:gd name="adj" fmla="val 1881"/>
            </a:avLst>
          </a:prstGeom>
          <a:solidFill>
            <a:schemeClr val="bg1"/>
          </a:solidFill>
          <a:ln w="6350">
            <a:solidFill>
              <a:schemeClr val="accent3">
                <a:lumMod val="40000"/>
                <a:lumOff val="60000"/>
              </a:schemeClr>
            </a:solidFill>
          </a:ln>
          <a:effectLst>
            <a:outerShdw blurRad="127000" dist="38100" dir="2700000" algn="tl" rotWithShape="0">
              <a:prstClr val="black">
                <a:alpha val="5000"/>
              </a:prstClr>
            </a:outerShdw>
          </a:effectLst>
        </p:spPr>
      </p:pic>
    </p:spTree>
    <p:extLst>
      <p:ext uri="{BB962C8B-B14F-4D97-AF65-F5344CB8AC3E}">
        <p14:creationId xmlns:p14="http://schemas.microsoft.com/office/powerpoint/2010/main" val="520850908"/>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a:extLst>
            <a:ext uri="{FF2B5EF4-FFF2-40B4-BE49-F238E27FC236}">
              <a16:creationId xmlns:a16="http://schemas.microsoft.com/office/drawing/2014/main" id="{B442D49E-5923-9CB6-E01E-7CDE906D632C}"/>
            </a:ext>
          </a:extLst>
        </p:cNvPr>
        <p:cNvGrpSpPr/>
        <p:nvPr/>
      </p:nvGrpSpPr>
      <p:grpSpPr>
        <a:xfrm>
          <a:off x="0" y="0"/>
          <a:ext cx="0" cy="0"/>
          <a:chOff x="0" y="0"/>
          <a:chExt cx="0" cy="0"/>
        </a:xfrm>
      </p:grpSpPr>
      <p:sp>
        <p:nvSpPr>
          <p:cNvPr id="65" name="Freeform: Shape 64">
            <a:extLst>
              <a:ext uri="{FF2B5EF4-FFF2-40B4-BE49-F238E27FC236}">
                <a16:creationId xmlns:a16="http://schemas.microsoft.com/office/drawing/2014/main" id="{A8FCCCF9-C34C-DC4E-D547-FAD37327C9E7}"/>
              </a:ext>
              <a:ext uri="{C183D7F6-B498-43B3-948B-1728B52AA6E4}">
                <adec:decorative xmlns:adec="http://schemas.microsoft.com/office/drawing/2017/decorative" val="1"/>
              </a:ext>
            </a:extLst>
          </p:cNvPr>
          <p:cNvSpPr>
            <a:spLocks/>
          </p:cNvSpPr>
          <p:nvPr/>
        </p:nvSpPr>
        <p:spPr bwMode="auto">
          <a:xfrm>
            <a:off x="3937000" y="1721914"/>
            <a:ext cx="8255000" cy="4661822"/>
          </a:xfrm>
          <a:custGeom>
            <a:avLst/>
            <a:gdLst>
              <a:gd name="connsiteX0" fmla="*/ 166093 w 8041579"/>
              <a:gd name="connsiteY0" fmla="*/ 0 h 4866478"/>
              <a:gd name="connsiteX1" fmla="*/ 8041579 w 8041579"/>
              <a:gd name="connsiteY1" fmla="*/ 0 h 4866478"/>
              <a:gd name="connsiteX2" fmla="*/ 8041579 w 8041579"/>
              <a:gd name="connsiteY2" fmla="*/ 4866478 h 4866478"/>
              <a:gd name="connsiteX3" fmla="*/ 166093 w 8041579"/>
              <a:gd name="connsiteY3" fmla="*/ 4866478 h 4866478"/>
              <a:gd name="connsiteX4" fmla="*/ 0 w 8041579"/>
              <a:gd name="connsiteY4" fmla="*/ 4700385 h 4866478"/>
              <a:gd name="connsiteX5" fmla="*/ 0 w 8041579"/>
              <a:gd name="connsiteY5" fmla="*/ 166093 h 4866478"/>
              <a:gd name="connsiteX6" fmla="*/ 166093 w 8041579"/>
              <a:gd name="connsiteY6" fmla="*/ 0 h 486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41579" h="4866478">
                <a:moveTo>
                  <a:pt x="166093" y="0"/>
                </a:moveTo>
                <a:lnTo>
                  <a:pt x="8041579" y="0"/>
                </a:lnTo>
                <a:lnTo>
                  <a:pt x="8041579" y="4866478"/>
                </a:lnTo>
                <a:lnTo>
                  <a:pt x="166093" y="4866478"/>
                </a:lnTo>
                <a:cubicBezTo>
                  <a:pt x="74362" y="4866478"/>
                  <a:pt x="0" y="4792116"/>
                  <a:pt x="0" y="4700385"/>
                </a:cubicBezTo>
                <a:lnTo>
                  <a:pt x="0" y="166093"/>
                </a:lnTo>
                <a:cubicBezTo>
                  <a:pt x="0" y="74362"/>
                  <a:pt x="74362" y="0"/>
                  <a:pt x="166093" y="0"/>
                </a:cubicBezTo>
                <a:close/>
              </a:path>
            </a:pathLst>
          </a:custGeom>
          <a:solidFill>
            <a:schemeClr val="accent3">
              <a:lumMod val="20000"/>
              <a:lumOff val="80000"/>
              <a:alpha val="50000"/>
            </a:schemeClr>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vert="horz" wrap="square" lIns="91440" tIns="45720" rIns="91440" bIns="45720" rtlCol="0" anchor="ctr" anchorCtr="0">
            <a:noAutofit/>
          </a:bodyPr>
          <a:lstStyle/>
          <a:p>
            <a:pPr marL="228600" marR="0" lvl="0" indent="-228600" algn="ctr" defTabSz="914367" rtl="0" eaLnBrk="1" fontAlgn="auto" latinLnBrk="0" hangingPunct="1">
              <a:lnSpc>
                <a:spcPct val="100000"/>
              </a:lnSpc>
              <a:spcBef>
                <a:spcPts val="0"/>
              </a:spcBef>
              <a:spcAft>
                <a:spcPts val="200"/>
              </a:spcAft>
              <a:buClrTx/>
              <a:buSzTx/>
              <a:buFontTx/>
              <a:buNone/>
              <a:tabLst/>
              <a:defRPr/>
            </a:pPr>
            <a:endParaRPr kumimoji="0" lang="en-US" sz="2800" b="1" i="0" u="none" strike="noStrike" kern="1200" cap="none" spc="0" normalizeH="0" baseline="0" noProof="0">
              <a:ln>
                <a:noFill/>
              </a:ln>
              <a:solidFill>
                <a:srgbClr val="091F2C"/>
              </a:solidFill>
              <a:effectLst/>
              <a:uLnTx/>
              <a:uFillTx/>
              <a:latin typeface="Segoe Sans Display"/>
              <a:ea typeface="+mn-ea"/>
              <a:cs typeface="+mn-cs"/>
            </a:endParaRPr>
          </a:p>
        </p:txBody>
      </p:sp>
      <p:sp>
        <p:nvSpPr>
          <p:cNvPr id="66" name="Freeform: Shape 65">
            <a:extLst>
              <a:ext uri="{FF2B5EF4-FFF2-40B4-BE49-F238E27FC236}">
                <a16:creationId xmlns:a16="http://schemas.microsoft.com/office/drawing/2014/main" id="{83D40807-1AC3-E562-5E8D-648F58BFAD58}"/>
              </a:ext>
              <a:ext uri="{C183D7F6-B498-43B3-948B-1728B52AA6E4}">
                <adec:decorative xmlns:adec="http://schemas.microsoft.com/office/drawing/2017/decorative" val="1"/>
              </a:ext>
            </a:extLst>
          </p:cNvPr>
          <p:cNvSpPr>
            <a:spLocks/>
          </p:cNvSpPr>
          <p:nvPr/>
        </p:nvSpPr>
        <p:spPr bwMode="auto">
          <a:xfrm>
            <a:off x="0" y="1632281"/>
            <a:ext cx="5439509" cy="4911394"/>
          </a:xfrm>
          <a:custGeom>
            <a:avLst/>
            <a:gdLst>
              <a:gd name="connsiteX0" fmla="*/ 0 w 5439509"/>
              <a:gd name="connsiteY0" fmla="*/ 0 h 4911394"/>
              <a:gd name="connsiteX1" fmla="*/ 5334602 w 5439509"/>
              <a:gd name="connsiteY1" fmla="*/ 0 h 4911394"/>
              <a:gd name="connsiteX2" fmla="*/ 5439509 w 5439509"/>
              <a:gd name="connsiteY2" fmla="*/ 104907 h 4911394"/>
              <a:gd name="connsiteX3" fmla="*/ 5439509 w 5439509"/>
              <a:gd name="connsiteY3" fmla="*/ 4806487 h 4911394"/>
              <a:gd name="connsiteX4" fmla="*/ 5334602 w 5439509"/>
              <a:gd name="connsiteY4" fmla="*/ 4911394 h 4911394"/>
              <a:gd name="connsiteX5" fmla="*/ 0 w 5439509"/>
              <a:gd name="connsiteY5" fmla="*/ 4911394 h 491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9509" h="4911394">
                <a:moveTo>
                  <a:pt x="0" y="0"/>
                </a:moveTo>
                <a:lnTo>
                  <a:pt x="5334602" y="0"/>
                </a:lnTo>
                <a:cubicBezTo>
                  <a:pt x="5392541" y="0"/>
                  <a:pt x="5439509" y="46968"/>
                  <a:pt x="5439509" y="104907"/>
                </a:cubicBezTo>
                <a:lnTo>
                  <a:pt x="5439509" y="4806487"/>
                </a:lnTo>
                <a:cubicBezTo>
                  <a:pt x="5439509" y="4864426"/>
                  <a:pt x="5392541" y="4911394"/>
                  <a:pt x="5334602" y="4911394"/>
                </a:cubicBezTo>
                <a:lnTo>
                  <a:pt x="0" y="4911394"/>
                </a:lnTo>
                <a:close/>
              </a:path>
            </a:pathLst>
          </a:cu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67" name="Picture 66">
            <a:extLst>
              <a:ext uri="{FF2B5EF4-FFF2-40B4-BE49-F238E27FC236}">
                <a16:creationId xmlns:a16="http://schemas.microsoft.com/office/drawing/2014/main" id="{E89A5DB3-CAE9-C65B-A26F-8934536ACAA1}"/>
              </a:ext>
              <a:ext uri="{C183D7F6-B498-43B3-948B-1728B52AA6E4}">
                <adec:decorative xmlns:adec="http://schemas.microsoft.com/office/drawing/2017/decorative" val="1"/>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68" name="Freeform: Shape 67">
            <a:extLst>
              <a:ext uri="{FF2B5EF4-FFF2-40B4-BE49-F238E27FC236}">
                <a16:creationId xmlns:a16="http://schemas.microsoft.com/office/drawing/2014/main" id="{D9111E7B-0155-646C-82B1-FC1FD765662D}"/>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69" name="Graphic 34_1">
            <a:extLst>
              <a:ext uri="{FF2B5EF4-FFF2-40B4-BE49-F238E27FC236}">
                <a16:creationId xmlns:a16="http://schemas.microsoft.com/office/drawing/2014/main" id="{760D98A9-CCF9-67F7-1F6C-334CDB558118}"/>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cxnSp>
        <p:nvCxnSpPr>
          <p:cNvPr id="74" name="Straight Connector 73">
            <a:extLst>
              <a:ext uri="{FF2B5EF4-FFF2-40B4-BE49-F238E27FC236}">
                <a16:creationId xmlns:a16="http://schemas.microsoft.com/office/drawing/2014/main" id="{29EE463F-F0BE-96F1-A982-36860E533504}"/>
              </a:ext>
              <a:ext uri="{C183D7F6-B498-43B3-948B-1728B52AA6E4}">
                <adec:decorative xmlns:adec="http://schemas.microsoft.com/office/drawing/2017/decorative" val="1"/>
              </a:ext>
            </a:extLst>
          </p:cNvPr>
          <p:cNvCxnSpPr>
            <a:cxnSpLocks/>
          </p:cNvCxnSpPr>
          <p:nvPr/>
        </p:nvCxnSpPr>
        <p:spPr>
          <a:xfrm>
            <a:off x="588261" y="3867080"/>
            <a:ext cx="4695825" cy="0"/>
          </a:xfrm>
          <a:prstGeom prst="line">
            <a:avLst/>
          </a:prstGeom>
          <a:ln w="3175">
            <a:solidFill>
              <a:schemeClr val="bg1">
                <a:lumMod val="7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D1A7FB3C-92F8-7EAB-B6F2-60061B3C4AEF}"/>
              </a:ext>
              <a:ext uri="{C183D7F6-B498-43B3-948B-1728B52AA6E4}">
                <adec:decorative xmlns:adec="http://schemas.microsoft.com/office/drawing/2017/decorative" val="1"/>
              </a:ext>
            </a:extLst>
          </p:cNvPr>
          <p:cNvCxnSpPr>
            <a:cxnSpLocks/>
          </p:cNvCxnSpPr>
          <p:nvPr/>
        </p:nvCxnSpPr>
        <p:spPr>
          <a:xfrm>
            <a:off x="588261" y="2579739"/>
            <a:ext cx="4695825" cy="0"/>
          </a:xfrm>
          <a:prstGeom prst="line">
            <a:avLst/>
          </a:prstGeom>
          <a:ln w="3175">
            <a:solidFill>
              <a:schemeClr val="bg1">
                <a:lumMod val="7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0" name="Title 19">
            <a:extLst>
              <a:ext uri="{FF2B5EF4-FFF2-40B4-BE49-F238E27FC236}">
                <a16:creationId xmlns:a16="http://schemas.microsoft.com/office/drawing/2014/main" id="{C1E573D9-91B0-830B-DC51-624EBC30C741}"/>
              </a:ext>
            </a:extLst>
          </p:cNvPr>
          <p:cNvSpPr>
            <a:spLocks noGrp="1"/>
          </p:cNvSpPr>
          <p:nvPr>
            <p:ph type="title"/>
          </p:nvPr>
        </p:nvSpPr>
        <p:spPr>
          <a:xfrm>
            <a:off x="588261" y="454597"/>
            <a:ext cx="11011601" cy="492443"/>
          </a:xfrm>
        </p:spPr>
        <p:txBody>
          <a:bodyPr/>
          <a:lstStyle/>
          <a:p>
            <a:r>
              <a:rPr lang="en-US" dirty="0">
                <a:gradFill>
                  <a:gsLst>
                    <a:gs pos="2874">
                      <a:schemeClr val="accent1"/>
                    </a:gs>
                    <a:gs pos="71000">
                      <a:schemeClr val="accent4"/>
                    </a:gs>
                    <a:gs pos="100000">
                      <a:schemeClr val="accent2"/>
                    </a:gs>
                  </a:gsLst>
                  <a:lin ang="0" scaled="1"/>
                </a:gradFill>
                <a:ea typeface="+mj-ea"/>
                <a:cs typeface="+mj-cs"/>
              </a:rPr>
              <a:t>Skills Demo</a:t>
            </a:r>
          </a:p>
        </p:txBody>
      </p:sp>
      <p:sp>
        <p:nvSpPr>
          <p:cNvPr id="71" name="Text Placeholder 2">
            <a:extLst>
              <a:ext uri="{FF2B5EF4-FFF2-40B4-BE49-F238E27FC236}">
                <a16:creationId xmlns:a16="http://schemas.microsoft.com/office/drawing/2014/main" id="{8B5E4B77-F423-1319-6CB3-695DA76797D6}"/>
              </a:ext>
            </a:extLst>
          </p:cNvPr>
          <p:cNvSpPr txBox="1">
            <a:spLocks/>
          </p:cNvSpPr>
          <p:nvPr/>
        </p:nvSpPr>
        <p:spPr>
          <a:xfrm>
            <a:off x="588261" y="1778333"/>
            <a:ext cx="4695825" cy="500137"/>
          </a:xfrm>
          <a:prstGeom prst="rect">
            <a:avLst/>
          </a:prstGeom>
        </p:spPr>
        <p:txBody>
          <a:bodyPr lIns="0" tIns="0" rIns="0" bIns="0" anchor="t">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1600" b="0" i="0" u="none" strike="noStrike" kern="1200" cap="none" spc="0" normalizeH="0" baseline="0" noProof="0" dirty="0">
                <a:ln>
                  <a:noFill/>
                </a:ln>
                <a:solidFill>
                  <a:srgbClr val="C03BC4"/>
                </a:solidFill>
                <a:effectLst/>
                <a:uLnTx/>
                <a:uFillTx/>
                <a:latin typeface="Segoe Sans Display Semibold"/>
                <a:ea typeface="+mn-ea"/>
                <a:cs typeface="+mn-cs"/>
              </a:rPr>
              <a:t>Where can you use Skills agent</a:t>
            </a:r>
          </a:p>
          <a:p>
            <a:pPr marL="285750" marR="0" lvl="0" indent="-190500" algn="l" defTabSz="932742" rtl="0" eaLnBrk="1" fontAlgn="auto" latinLnBrk="0" hangingPunct="1">
              <a:lnSpc>
                <a:spcPct val="100000"/>
              </a:lnSpc>
              <a:spcBef>
                <a:spcPts val="0"/>
              </a:spcBef>
              <a:spcAft>
                <a:spcPts val="300"/>
              </a:spcAft>
              <a:buClrTx/>
              <a:buSzPct val="100000"/>
              <a:buFont typeface="Arial" panose="020B0604020202020204" pitchFamily="34" charset="0"/>
              <a:buChar char="•"/>
              <a:tabLst/>
              <a:defRPr/>
            </a:pPr>
            <a:r>
              <a:rPr kumimoji="0" lang="en-US" sz="1300" b="0" i="0" u="none" strike="noStrike" kern="1200" cap="none" spc="0" normalizeH="0" baseline="0" noProof="0" dirty="0">
                <a:ln>
                  <a:noFill/>
                </a:ln>
                <a:solidFill>
                  <a:srgbClr val="091F2C"/>
                </a:solidFill>
                <a:effectLst/>
                <a:uLnTx/>
                <a:uFillTx/>
                <a:latin typeface="Segoe Sans Display"/>
                <a:ea typeface="+mn-ea"/>
                <a:cs typeface="+mn-cs"/>
              </a:rPr>
              <a:t>Skills agent is accessible in Copilot Chat</a:t>
            </a:r>
            <a:endParaRPr kumimoji="0" lang="en-US" sz="1300" b="0" i="0" u="none" strike="noStrike" kern="1200" cap="none" spc="0" normalizeH="0" baseline="0" noProof="0" dirty="0">
              <a:ln>
                <a:noFill/>
              </a:ln>
              <a:solidFill>
                <a:srgbClr val="091F2C"/>
              </a:solidFill>
              <a:effectLst/>
              <a:uLnTx/>
              <a:uFillTx/>
              <a:latin typeface="Segoe Sans Display"/>
              <a:ea typeface="+mn-ea"/>
              <a:cs typeface="Segoe Sans Display"/>
            </a:endParaRPr>
          </a:p>
        </p:txBody>
      </p:sp>
      <p:sp>
        <p:nvSpPr>
          <p:cNvPr id="72" name="Text Placeholder 2">
            <a:extLst>
              <a:ext uri="{FF2B5EF4-FFF2-40B4-BE49-F238E27FC236}">
                <a16:creationId xmlns:a16="http://schemas.microsoft.com/office/drawing/2014/main" id="{670CB69B-F049-7AFE-7887-0C6AA891C018}"/>
              </a:ext>
            </a:extLst>
          </p:cNvPr>
          <p:cNvSpPr txBox="1">
            <a:spLocks/>
          </p:cNvSpPr>
          <p:nvPr/>
        </p:nvSpPr>
        <p:spPr>
          <a:xfrm>
            <a:off x="588261" y="2881008"/>
            <a:ext cx="4695825" cy="684803"/>
          </a:xfrm>
          <a:prstGeom prst="rect">
            <a:avLst/>
          </a:prstGeom>
        </p:spPr>
        <p:txBody>
          <a:bodyPr lIns="0" tIns="0" rIns="0" bIns="0" anchor="t">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1600" b="0" i="0" u="none" strike="noStrike" kern="1200" cap="none" spc="0" normalizeH="0" baseline="0" noProof="0" dirty="0">
                <a:ln>
                  <a:noFill/>
                </a:ln>
                <a:solidFill>
                  <a:srgbClr val="C03BC4"/>
                </a:solidFill>
                <a:effectLst/>
                <a:uLnTx/>
                <a:uFillTx/>
                <a:latin typeface="Segoe Sans Display Semibold"/>
                <a:ea typeface="+mn-ea"/>
                <a:cs typeface="+mn-cs"/>
              </a:rPr>
              <a:t>Turning on Skills agent</a:t>
            </a:r>
            <a:endParaRPr kumimoji="0" lang="en-US" sz="1300" b="0" i="0" u="none" strike="noStrike" kern="1200" cap="none" spc="0" normalizeH="0" baseline="0" noProof="0" dirty="0">
              <a:ln>
                <a:noFill/>
              </a:ln>
              <a:solidFill>
                <a:srgbClr val="091F2C"/>
              </a:solidFill>
              <a:effectLst/>
              <a:uLnTx/>
              <a:uFillTx/>
              <a:latin typeface="Segoe Sans Display"/>
              <a:ea typeface="+mn-ea"/>
              <a:cs typeface="Segoe Sans Display"/>
            </a:endParaRPr>
          </a:p>
          <a:p>
            <a:pPr marL="285750" marR="0" lvl="0" indent="-19050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300" b="0" i="0" u="none" strike="noStrike" kern="1200" cap="none" spc="0" normalizeH="0" baseline="0" noProof="0" dirty="0">
                <a:ln>
                  <a:noFill/>
                </a:ln>
                <a:solidFill>
                  <a:srgbClr val="091F2C"/>
                </a:solidFill>
                <a:effectLst/>
                <a:uLnTx/>
                <a:uFillTx/>
                <a:latin typeface="Segoe Sans Display"/>
                <a:ea typeface="+mn-ea"/>
                <a:cs typeface="+mn-cs"/>
              </a:rPr>
              <a:t>Skills agent is accessible via Copilot Chat via the right-hand side panel or by @mentioning Skills</a:t>
            </a:r>
            <a:endParaRPr kumimoji="0" lang="en-US" sz="1300" b="0" i="0" u="none" strike="noStrike" kern="1200" cap="none" spc="0" normalizeH="0" baseline="0" noProof="0" dirty="0">
              <a:ln>
                <a:noFill/>
              </a:ln>
              <a:solidFill>
                <a:srgbClr val="091F2C"/>
              </a:solidFill>
              <a:effectLst/>
              <a:uLnTx/>
              <a:uFillTx/>
              <a:latin typeface="Segoe Sans Display"/>
              <a:ea typeface="+mn-ea"/>
              <a:cs typeface="Segoe Sans Display"/>
            </a:endParaRPr>
          </a:p>
        </p:txBody>
      </p:sp>
      <p:sp>
        <p:nvSpPr>
          <p:cNvPr id="73" name="Text Placeholder 2">
            <a:extLst>
              <a:ext uri="{FF2B5EF4-FFF2-40B4-BE49-F238E27FC236}">
                <a16:creationId xmlns:a16="http://schemas.microsoft.com/office/drawing/2014/main" id="{32A2F691-D5AE-8CA2-4B7A-BC56DB6F403A}"/>
              </a:ext>
            </a:extLst>
          </p:cNvPr>
          <p:cNvSpPr txBox="1">
            <a:spLocks/>
          </p:cNvSpPr>
          <p:nvPr/>
        </p:nvSpPr>
        <p:spPr>
          <a:xfrm>
            <a:off x="588262" y="4168349"/>
            <a:ext cx="4695825" cy="1845120"/>
          </a:xfrm>
          <a:prstGeom prst="rect">
            <a:avLst/>
          </a:prstGeom>
        </p:spPr>
        <p:txBody>
          <a:bodyPr wrap="square" lIns="0" tIns="0" rIns="0" bIns="0" anchor="t">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1600" b="0" i="0" u="none" strike="noStrike" kern="1200" cap="none" spc="0" normalizeH="0" baseline="0" noProof="0">
                <a:ln>
                  <a:noFill/>
                </a:ln>
                <a:solidFill>
                  <a:srgbClr val="C03BC4"/>
                </a:solidFill>
                <a:effectLst/>
                <a:uLnTx/>
                <a:uFillTx/>
                <a:latin typeface="Segoe Sans Display Semibold"/>
                <a:ea typeface="+mn-ea"/>
                <a:cs typeface="+mn-cs"/>
              </a:rPr>
              <a:t>Skills capabilities: </a:t>
            </a:r>
          </a:p>
          <a:p>
            <a:pPr marL="285750" marR="0" lvl="0" indent="-285750" algn="l" defTabSz="914400" rtl="0" eaLnBrk="1" fontAlgn="base"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300" b="0" i="0" u="none" strike="noStrike" kern="1200" cap="none" spc="0" normalizeH="0" baseline="0" noProof="0">
                <a:ln>
                  <a:noFill/>
                </a:ln>
                <a:solidFill>
                  <a:srgbClr val="091F2C"/>
                </a:solidFill>
                <a:effectLst/>
                <a:uLnTx/>
                <a:uFillTx/>
                <a:latin typeface="Segoe Sans Display"/>
                <a:ea typeface="+mn-ea"/>
                <a:cs typeface="+mn-cs"/>
              </a:rPr>
              <a:t>Validate AI-inferred skills or manually edit and update your M365 profile based on your expertise and activities</a:t>
            </a:r>
          </a:p>
          <a:p>
            <a:pPr marL="285750" marR="0" lvl="0" indent="-285750" algn="l" defTabSz="914400" rtl="0" eaLnBrk="1" fontAlgn="base"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300" b="0" i="0" u="none" strike="noStrike" kern="1200" cap="none" spc="0" normalizeH="0" baseline="0" noProof="0">
                <a:ln>
                  <a:noFill/>
                </a:ln>
                <a:solidFill>
                  <a:srgbClr val="091F2C"/>
                </a:solidFill>
                <a:effectLst/>
                <a:uLnTx/>
                <a:uFillTx/>
                <a:latin typeface="Segoe Sans Display"/>
                <a:ea typeface="+mn-ea"/>
                <a:cs typeface="+mn-cs"/>
              </a:rPr>
              <a:t>Easily locate colleagues with specific expertise within the organization​</a:t>
            </a:r>
          </a:p>
          <a:p>
            <a:pPr marL="285750" marR="0" lvl="0" indent="-285750" algn="l" defTabSz="914400" rtl="0" eaLnBrk="1" fontAlgn="base"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300" b="0" i="0" u="none" strike="noStrike" kern="1200" cap="none" spc="0" normalizeH="0" baseline="0" noProof="0">
                <a:ln>
                  <a:noFill/>
                </a:ln>
                <a:solidFill>
                  <a:srgbClr val="091F2C"/>
                </a:solidFill>
                <a:effectLst/>
                <a:uLnTx/>
                <a:uFillTx/>
                <a:latin typeface="Segoe Sans Display"/>
                <a:ea typeface="+mn-ea"/>
                <a:cs typeface="+mn-cs"/>
              </a:rPr>
              <a:t>Enhance your learning experience with AI-powered recommendations based on skills you want to grow</a:t>
            </a:r>
          </a:p>
          <a:p>
            <a:pPr marL="285750" marR="0" lvl="0" indent="-285750" algn="l" defTabSz="914400" rtl="0" eaLnBrk="1" fontAlgn="base"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300" b="0" i="0" u="none" strike="noStrike" kern="1200" cap="none" spc="0" normalizeH="0" baseline="0" noProof="0">
                <a:ln>
                  <a:noFill/>
                </a:ln>
                <a:solidFill>
                  <a:srgbClr val="091F2C"/>
                </a:solidFill>
                <a:effectLst/>
                <a:uLnTx/>
                <a:uFillTx/>
                <a:latin typeface="Segoe Sans Display"/>
                <a:ea typeface="+mn-ea"/>
                <a:cs typeface="+mn-cs"/>
              </a:rPr>
              <a:t>For leaders, facilitate project assignments based on skillsets</a:t>
            </a:r>
          </a:p>
        </p:txBody>
      </p:sp>
      <p:pic>
        <p:nvPicPr>
          <p:cNvPr id="11" name="Online Media 10" title="Skills Agent_Apr21_v1.mp4">
            <a:hlinkClick r:id="" action="ppaction://media"/>
            <a:extLst>
              <a:ext uri="{FF2B5EF4-FFF2-40B4-BE49-F238E27FC236}">
                <a16:creationId xmlns:a16="http://schemas.microsoft.com/office/drawing/2014/main" id="{5AF92787-E6D4-31F9-B113-A29D3A5D7C04}"/>
              </a:ext>
            </a:extLst>
          </p:cNvPr>
          <p:cNvPicPr>
            <a:picLocks noRot="1" noChangeAspect="1"/>
          </p:cNvPicPr>
          <p:nvPr>
            <a:videoFile r:link="rId1"/>
          </p:nvPr>
        </p:nvPicPr>
        <p:blipFill>
          <a:blip r:embed="rId5"/>
          <a:stretch>
            <a:fillRect/>
          </a:stretch>
        </p:blipFill>
        <p:spPr>
          <a:xfrm>
            <a:off x="5692287" y="2028401"/>
            <a:ext cx="6499713" cy="3656088"/>
          </a:xfrm>
          <a:custGeom>
            <a:avLst/>
            <a:gdLst>
              <a:gd name="connsiteX0" fmla="*/ 6086929 w 6565900"/>
              <a:gd name="connsiteY0" fmla="*/ 0 h 3709745"/>
              <a:gd name="connsiteX1" fmla="*/ 6565900 w 6565900"/>
              <a:gd name="connsiteY1" fmla="*/ 0 h 3709745"/>
              <a:gd name="connsiteX2" fmla="*/ 6565900 w 6565900"/>
              <a:gd name="connsiteY2" fmla="*/ 69782 h 3709745"/>
              <a:gd name="connsiteX3" fmla="*/ 6565900 w 6565900"/>
              <a:gd name="connsiteY3" fmla="*/ 630029 h 3709745"/>
              <a:gd name="connsiteX4" fmla="*/ 6565900 w 6565900"/>
              <a:gd name="connsiteY4" fmla="*/ 3079716 h 3709745"/>
              <a:gd name="connsiteX5" fmla="*/ 6565900 w 6565900"/>
              <a:gd name="connsiteY5" fmla="*/ 3639964 h 3709745"/>
              <a:gd name="connsiteX6" fmla="*/ 6565900 w 6565900"/>
              <a:gd name="connsiteY6" fmla="*/ 3709745 h 3709745"/>
              <a:gd name="connsiteX7" fmla="*/ 6086929 w 6565900"/>
              <a:gd name="connsiteY7" fmla="*/ 3709745 h 3709745"/>
              <a:gd name="connsiteX8" fmla="*/ 6086929 w 6565900"/>
              <a:gd name="connsiteY8" fmla="*/ 3709744 h 3709745"/>
              <a:gd name="connsiteX9" fmla="*/ 69780 w 6565900"/>
              <a:gd name="connsiteY9" fmla="*/ 3709744 h 3709745"/>
              <a:gd name="connsiteX10" fmla="*/ 0 w 6565900"/>
              <a:gd name="connsiteY10" fmla="*/ 3639964 h 3709745"/>
              <a:gd name="connsiteX11" fmla="*/ 0 w 6565900"/>
              <a:gd name="connsiteY11" fmla="*/ 69782 h 3709745"/>
              <a:gd name="connsiteX12" fmla="*/ 69780 w 6565900"/>
              <a:gd name="connsiteY12" fmla="*/ 2 h 3709745"/>
              <a:gd name="connsiteX13" fmla="*/ 6086929 w 6565900"/>
              <a:gd name="connsiteY13" fmla="*/ 2 h 3709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65900" h="3709745">
                <a:moveTo>
                  <a:pt x="6086929" y="0"/>
                </a:moveTo>
                <a:lnTo>
                  <a:pt x="6565900" y="0"/>
                </a:lnTo>
                <a:lnTo>
                  <a:pt x="6565900" y="69782"/>
                </a:lnTo>
                <a:lnTo>
                  <a:pt x="6565900" y="630029"/>
                </a:lnTo>
                <a:lnTo>
                  <a:pt x="6565900" y="3079716"/>
                </a:lnTo>
                <a:lnTo>
                  <a:pt x="6565900" y="3639964"/>
                </a:lnTo>
                <a:lnTo>
                  <a:pt x="6565900" y="3709745"/>
                </a:lnTo>
                <a:lnTo>
                  <a:pt x="6086929" y="3709745"/>
                </a:lnTo>
                <a:lnTo>
                  <a:pt x="6086929" y="3709744"/>
                </a:lnTo>
                <a:lnTo>
                  <a:pt x="69780" y="3709744"/>
                </a:lnTo>
                <a:cubicBezTo>
                  <a:pt x="31242" y="3709744"/>
                  <a:pt x="0" y="3678502"/>
                  <a:pt x="0" y="3639964"/>
                </a:cubicBezTo>
                <a:lnTo>
                  <a:pt x="0" y="69782"/>
                </a:lnTo>
                <a:cubicBezTo>
                  <a:pt x="0" y="31244"/>
                  <a:pt x="31242" y="2"/>
                  <a:pt x="69780" y="2"/>
                </a:cubicBezTo>
                <a:lnTo>
                  <a:pt x="6086929" y="2"/>
                </a:lnTo>
                <a:close/>
              </a:path>
            </a:pathLst>
          </a:custGeom>
          <a:solidFill>
            <a:srgbClr val="F3F3F3"/>
          </a:solidFill>
          <a:ln w="38100">
            <a:solidFill>
              <a:schemeClr val="tx1"/>
            </a:solidFill>
          </a:ln>
          <a:effectLst>
            <a:outerShdw blurRad="127000" dist="38100" dir="2700000" algn="tl" rotWithShape="0">
              <a:prstClr val="black">
                <a:alpha val="5000"/>
              </a:prstClr>
            </a:outerShdw>
          </a:effectLst>
        </p:spPr>
      </p:pic>
      <p:sp>
        <p:nvSpPr>
          <p:cNvPr id="82" name="TextBox 81">
            <a:extLst>
              <a:ext uri="{FF2B5EF4-FFF2-40B4-BE49-F238E27FC236}">
                <a16:creationId xmlns:a16="http://schemas.microsoft.com/office/drawing/2014/main" id="{C1F7B559-20C6-BAE0-5F2E-430BE6B0896D}"/>
              </a:ext>
              <a:ext uri="{C183D7F6-B498-43B3-948B-1728B52AA6E4}">
                <adec:decorative xmlns:adec="http://schemas.microsoft.com/office/drawing/2017/decorative" val="1"/>
              </a:ext>
            </a:extLst>
          </p:cNvPr>
          <p:cNvSpPr txBox="1">
            <a:spLocks/>
          </p:cNvSpPr>
          <p:nvPr/>
        </p:nvSpPr>
        <p:spPr>
          <a:xfrm>
            <a:off x="6862439" y="7161348"/>
            <a:ext cx="1182915" cy="553998"/>
          </a:xfrm>
          <a:prstGeom prst="rect">
            <a:avLst/>
          </a:prstGeom>
          <a:noFill/>
        </p:spPr>
        <p:txBody>
          <a:bodyPr wrap="squar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a:ln>
                  <a:noFill/>
                </a:ln>
                <a:solidFill>
                  <a:srgbClr val="091F2C"/>
                </a:solidFill>
                <a:effectLst/>
                <a:uLnTx/>
                <a:uFillTx/>
                <a:latin typeface="Segoe Sans Display"/>
                <a:ea typeface="+mn-ea"/>
                <a:cs typeface="+mn-cs"/>
              </a:rPr>
              <a:t>Support for calls (VoIP, PSTN), town halls, or Teams Rooms is not currently available.</a:t>
            </a:r>
          </a:p>
        </p:txBody>
      </p:sp>
    </p:spTree>
    <p:extLst>
      <p:ext uri="{BB962C8B-B14F-4D97-AF65-F5344CB8AC3E}">
        <p14:creationId xmlns:p14="http://schemas.microsoft.com/office/powerpoint/2010/main" val="19591848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1"/>
                </p:tgtEl>
              </p:cMediaNode>
            </p:vide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49E47-2164-D1CA-E9FA-20E8D937401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B119EE8-0439-86C2-8284-86B6AEF6B3C1}"/>
              </a:ext>
              <a:ext uri="{C183D7F6-B498-43B3-948B-1728B52AA6E4}">
                <adec:decorative xmlns:adec="http://schemas.microsoft.com/office/drawing/2017/decorative" val="1"/>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56FCCDF6-FC6B-A4FA-FA03-2604D1D5F67F}"/>
              </a:ext>
              <a:ext uri="{C183D7F6-B498-43B3-948B-1728B52AA6E4}">
                <adec:decorative xmlns:adec="http://schemas.microsoft.com/office/drawing/2017/decorative" val="1"/>
              </a:ext>
            </a:extLst>
          </p:cNvPr>
          <p:cNvPicPr>
            <a:picLocks/>
          </p:cNvPicPr>
          <p:nvPr/>
        </p:nvPicPr>
        <p:blipFill rotWithShape="1">
          <a:blip r:embed="rId4" cstate="screen">
            <a:extLst>
              <a:ext uri="{BEBA8EAE-BF5A-486C-A8C5-ECC9F3942E4B}">
                <a14:imgProps xmlns:a14="http://schemas.microsoft.com/office/drawing/2010/main">
                  <a14:imgLayer r:embed="rId5">
                    <a14:imgEffect>
                      <a14:artisticBlur radius="20"/>
                    </a14:imgEffect>
                    <a14:imgEffect>
                      <a14:sharpenSoften amount="-100000"/>
                    </a14:imgEffect>
                  </a14:imgLayer>
                </a14:imgProps>
              </a:ext>
              <a:ext uri="{28A0092B-C50C-407E-A947-70E740481C1C}">
                <a14:useLocalDpi xmlns:a14="http://schemas.microsoft.com/office/drawing/2010/main"/>
              </a:ext>
            </a:extLst>
          </a:blip>
          <a:srcRect l="3055" t="20741" r="14828" b="20741"/>
          <a:stretch/>
        </p:blipFill>
        <p:spPr>
          <a:xfrm>
            <a:off x="0" y="1422400"/>
            <a:ext cx="10663238" cy="4013200"/>
          </a:xfrm>
          <a:custGeom>
            <a:avLst/>
            <a:gdLst>
              <a:gd name="connsiteX0" fmla="*/ 0 w 10663238"/>
              <a:gd name="connsiteY0" fmla="*/ 0 h 4013200"/>
              <a:gd name="connsiteX1" fmla="*/ 10342704 w 10663238"/>
              <a:gd name="connsiteY1" fmla="*/ 0 h 4013200"/>
              <a:gd name="connsiteX2" fmla="*/ 10663238 w 10663238"/>
              <a:gd name="connsiteY2" fmla="*/ 320534 h 4013200"/>
              <a:gd name="connsiteX3" fmla="*/ 10663238 w 10663238"/>
              <a:gd name="connsiteY3" fmla="*/ 3692666 h 4013200"/>
              <a:gd name="connsiteX4" fmla="*/ 10342704 w 10663238"/>
              <a:gd name="connsiteY4" fmla="*/ 4013200 h 4013200"/>
              <a:gd name="connsiteX5" fmla="*/ 0 w 10663238"/>
              <a:gd name="connsiteY5" fmla="*/ 4013200 h 401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63238" h="4013200">
                <a:moveTo>
                  <a:pt x="0" y="0"/>
                </a:moveTo>
                <a:lnTo>
                  <a:pt x="10342704" y="0"/>
                </a:lnTo>
                <a:cubicBezTo>
                  <a:pt x="10519730" y="0"/>
                  <a:pt x="10663238" y="143508"/>
                  <a:pt x="10663238" y="320534"/>
                </a:cubicBezTo>
                <a:lnTo>
                  <a:pt x="10663238" y="3692666"/>
                </a:lnTo>
                <a:cubicBezTo>
                  <a:pt x="10663238" y="3869692"/>
                  <a:pt x="10519730" y="4013200"/>
                  <a:pt x="10342704" y="4013200"/>
                </a:cubicBezTo>
                <a:lnTo>
                  <a:pt x="0" y="4013200"/>
                </a:lnTo>
                <a:close/>
              </a:path>
            </a:pathLst>
          </a:custGeom>
        </p:spPr>
      </p:pic>
      <p:sp>
        <p:nvSpPr>
          <p:cNvPr id="9" name="Rectangle 8">
            <a:extLst>
              <a:ext uri="{FF2B5EF4-FFF2-40B4-BE49-F238E27FC236}">
                <a16:creationId xmlns:a16="http://schemas.microsoft.com/office/drawing/2014/main" id="{62D65787-F7A3-CCD7-F0EA-1E4F797B52AF}"/>
              </a:ext>
              <a:ext uri="{C183D7F6-B498-43B3-948B-1728B52AA6E4}">
                <adec:decorative xmlns:adec="http://schemas.microsoft.com/office/drawing/2017/decorative" val="1"/>
              </a:ext>
            </a:extLst>
          </p:cNvPr>
          <p:cNvSpPr>
            <a:spLocks/>
          </p:cNvSpPr>
          <p:nvPr/>
        </p:nvSpPr>
        <p:spPr bwMode="auto">
          <a:xfrm>
            <a:off x="1" y="-1"/>
            <a:ext cx="12191998" cy="6858000"/>
          </a:xfrm>
          <a:prstGeom prst="rect">
            <a:avLst/>
          </a:prstGeom>
          <a:solidFill>
            <a:schemeClr val="bg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12" name="Freeform: Shape 11">
            <a:extLst>
              <a:ext uri="{FF2B5EF4-FFF2-40B4-BE49-F238E27FC236}">
                <a16:creationId xmlns:a16="http://schemas.microsoft.com/office/drawing/2014/main" id="{553E3793-105B-C83E-090A-FC8DA44FDA7B}"/>
              </a:ext>
              <a:ext uri="{C183D7F6-B498-43B3-948B-1728B52AA6E4}">
                <adec:decorative xmlns:adec="http://schemas.microsoft.com/office/drawing/2017/decorative" val="1"/>
              </a:ext>
            </a:extLst>
          </p:cNvPr>
          <p:cNvSpPr>
            <a:spLocks/>
          </p:cNvSpPr>
          <p:nvPr/>
        </p:nvSpPr>
        <p:spPr bwMode="auto">
          <a:xfrm>
            <a:off x="0" y="1422400"/>
            <a:ext cx="10663238" cy="4013200"/>
          </a:xfrm>
          <a:custGeom>
            <a:avLst/>
            <a:gdLst>
              <a:gd name="connsiteX0" fmla="*/ 0 w 10663238"/>
              <a:gd name="connsiteY0" fmla="*/ 0 h 4013200"/>
              <a:gd name="connsiteX1" fmla="*/ 10342704 w 10663238"/>
              <a:gd name="connsiteY1" fmla="*/ 0 h 4013200"/>
              <a:gd name="connsiteX2" fmla="*/ 10663238 w 10663238"/>
              <a:gd name="connsiteY2" fmla="*/ 320534 h 4013200"/>
              <a:gd name="connsiteX3" fmla="*/ 10663238 w 10663238"/>
              <a:gd name="connsiteY3" fmla="*/ 3692666 h 4013200"/>
              <a:gd name="connsiteX4" fmla="*/ 10342704 w 10663238"/>
              <a:gd name="connsiteY4" fmla="*/ 4013200 h 4013200"/>
              <a:gd name="connsiteX5" fmla="*/ 0 w 10663238"/>
              <a:gd name="connsiteY5" fmla="*/ 4013200 h 4013200"/>
              <a:gd name="connsiteX6" fmla="*/ 0 w 10663238"/>
              <a:gd name="connsiteY6" fmla="*/ 0 h 401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3238" h="4013200">
                <a:moveTo>
                  <a:pt x="0" y="0"/>
                </a:moveTo>
                <a:lnTo>
                  <a:pt x="10342704" y="0"/>
                </a:lnTo>
                <a:cubicBezTo>
                  <a:pt x="10519730" y="0"/>
                  <a:pt x="10663238" y="143508"/>
                  <a:pt x="10663238" y="320534"/>
                </a:cubicBezTo>
                <a:lnTo>
                  <a:pt x="10663238" y="3692666"/>
                </a:lnTo>
                <a:cubicBezTo>
                  <a:pt x="10663238" y="3869692"/>
                  <a:pt x="10519730" y="4013200"/>
                  <a:pt x="10342704" y="4013200"/>
                </a:cubicBezTo>
                <a:lnTo>
                  <a:pt x="0" y="4013200"/>
                </a:lnTo>
                <a:lnTo>
                  <a:pt x="0" y="0"/>
                </a:lnTo>
                <a:close/>
              </a:path>
            </a:pathLst>
          </a:custGeom>
          <a:solidFill>
            <a:schemeClr val="bg1">
              <a:alpha val="40000"/>
            </a:schemeClr>
          </a:solidFill>
          <a:ln w="6350">
            <a:solidFill>
              <a:schemeClr val="bg1"/>
            </a:solidFill>
            <a:headEnd type="none" w="med" len="med"/>
            <a:tailEnd type="none" w="med" len="med"/>
          </a:ln>
          <a:effectLst>
            <a:outerShdw blurRad="635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13" name="Picture 12">
            <a:extLst>
              <a:ext uri="{FF2B5EF4-FFF2-40B4-BE49-F238E27FC236}">
                <a16:creationId xmlns:a16="http://schemas.microsoft.com/office/drawing/2014/main" id="{74D3C757-5091-878F-8CA3-8618E8857FCF}"/>
              </a:ext>
              <a:ext uri="{C183D7F6-B498-43B3-948B-1728B52AA6E4}">
                <adec:decorative xmlns:adec="http://schemas.microsoft.com/office/drawing/2017/decorative" val="1"/>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flipH="1">
            <a:off x="0" y="6788943"/>
            <a:ext cx="12191992" cy="69057"/>
          </a:xfrm>
          <a:prstGeom prst="rect">
            <a:avLst/>
          </a:prstGeom>
        </p:spPr>
      </p:pic>
      <p:cxnSp>
        <p:nvCxnSpPr>
          <p:cNvPr id="16" name="Straight Connector 15">
            <a:extLst>
              <a:ext uri="{FF2B5EF4-FFF2-40B4-BE49-F238E27FC236}">
                <a16:creationId xmlns:a16="http://schemas.microsoft.com/office/drawing/2014/main" id="{79F6C05C-65D6-EB1C-298A-BFC24D0A31C6}"/>
              </a:ext>
              <a:ext uri="{C183D7F6-B498-43B3-948B-1728B52AA6E4}">
                <adec:decorative xmlns:adec="http://schemas.microsoft.com/office/drawing/2017/decorative" val="1"/>
              </a:ext>
            </a:extLst>
          </p:cNvPr>
          <p:cNvCxnSpPr>
            <a:cxnSpLocks/>
          </p:cNvCxnSpPr>
          <p:nvPr/>
        </p:nvCxnSpPr>
        <p:spPr>
          <a:xfrm>
            <a:off x="1219200" y="3644363"/>
            <a:ext cx="9172575" cy="0"/>
          </a:xfrm>
          <a:prstGeom prst="line">
            <a:avLst/>
          </a:prstGeom>
          <a:ln w="6350">
            <a:gradFill flip="none" rotWithShape="1">
              <a:gsLst>
                <a:gs pos="0">
                  <a:schemeClr val="bg1">
                    <a:alpha val="0"/>
                  </a:schemeClr>
                </a:gs>
                <a:gs pos="40000">
                  <a:schemeClr val="bg1"/>
                </a:gs>
              </a:gsLst>
              <a:lin ang="10800000" scaled="1"/>
              <a:tileRect/>
            </a:gradFill>
            <a:headEnd type="none" w="lg" len="med"/>
            <a:tailEnd type="none" w="sm" len="sm"/>
          </a:ln>
        </p:spPr>
        <p:style>
          <a:lnRef idx="1">
            <a:schemeClr val="accent1"/>
          </a:lnRef>
          <a:fillRef idx="0">
            <a:schemeClr val="accent1"/>
          </a:fillRef>
          <a:effectRef idx="0">
            <a:schemeClr val="accent1"/>
          </a:effectRef>
          <a:fontRef idx="minor">
            <a:schemeClr val="tx1"/>
          </a:fontRef>
        </p:style>
      </p:cxnSp>
      <p:sp>
        <p:nvSpPr>
          <p:cNvPr id="17" name="Rectangle: Rounded Corners 16">
            <a:extLst>
              <a:ext uri="{FF2B5EF4-FFF2-40B4-BE49-F238E27FC236}">
                <a16:creationId xmlns:a16="http://schemas.microsoft.com/office/drawing/2014/main" id="{5C72BA89-FD63-BA1D-7F89-46F90D568EAF}"/>
              </a:ext>
              <a:ext uri="{C183D7F6-B498-43B3-948B-1728B52AA6E4}">
                <adec:decorative xmlns:adec="http://schemas.microsoft.com/office/drawing/2017/decorative" val="1"/>
              </a:ext>
            </a:extLst>
          </p:cNvPr>
          <p:cNvSpPr>
            <a:spLocks/>
          </p:cNvSpPr>
          <p:nvPr/>
        </p:nvSpPr>
        <p:spPr>
          <a:xfrm>
            <a:off x="592932" y="3621503"/>
            <a:ext cx="914400" cy="45720"/>
          </a:xfrm>
          <a:prstGeom prst="roundRect">
            <a:avLst>
              <a:gd name="adj" fmla="val 50000"/>
            </a:avLst>
          </a:prstGeom>
          <a:gradFill flip="none" rotWithShape="1">
            <a:gsLst>
              <a:gs pos="0">
                <a:schemeClr val="accent3"/>
              </a:gs>
              <a:gs pos="31000">
                <a:srgbClr val="D361FF"/>
              </a:gs>
              <a:gs pos="100000">
                <a:schemeClr val="accent1"/>
              </a:gs>
              <a:gs pos="67000">
                <a:srgbClr val="2CB1F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Sans Display Semibold"/>
              <a:ea typeface="+mn-ea"/>
              <a:cs typeface="Segoe UI" pitchFamily="34" charset="0"/>
            </a:endParaRPr>
          </a:p>
        </p:txBody>
      </p:sp>
      <p:sp>
        <p:nvSpPr>
          <p:cNvPr id="2" name="Title 1">
            <a:extLst>
              <a:ext uri="{FF2B5EF4-FFF2-40B4-BE49-F238E27FC236}">
                <a16:creationId xmlns:a16="http://schemas.microsoft.com/office/drawing/2014/main" id="{C6B96E25-4A65-79CA-905D-ED1911EB67BE}"/>
              </a:ext>
              <a:ext uri="{C183D7F6-B498-43B3-948B-1728B52AA6E4}">
                <adec:decorative xmlns:adec="http://schemas.microsoft.com/office/drawing/2017/decorative" val="0"/>
              </a:ext>
            </a:extLst>
          </p:cNvPr>
          <p:cNvSpPr>
            <a:spLocks noGrp="1"/>
          </p:cNvSpPr>
          <p:nvPr>
            <p:ph type="title"/>
          </p:nvPr>
        </p:nvSpPr>
        <p:spPr>
          <a:xfrm>
            <a:off x="588261" y="3985984"/>
            <a:ext cx="11011601" cy="492443"/>
          </a:xfrm>
        </p:spPr>
        <p:txBody>
          <a:bodyPr/>
          <a:lstStyle/>
          <a:p>
            <a:pPr>
              <a:spcAft>
                <a:spcPts val="600"/>
              </a:spcAft>
            </a:pPr>
            <a:r>
              <a:rPr lang="en-US" sz="4000" dirty="0">
                <a:gradFill>
                  <a:gsLst>
                    <a:gs pos="2874">
                      <a:schemeClr val="accent1"/>
                    </a:gs>
                    <a:gs pos="71000">
                      <a:schemeClr val="accent4"/>
                    </a:gs>
                    <a:gs pos="100000">
                      <a:schemeClr val="accent2"/>
                    </a:gs>
                  </a:gsLst>
                  <a:lin ang="0" scaled="1"/>
                </a:gradFill>
                <a:ea typeface="+mj-ea"/>
                <a:cs typeface="+mj-cs"/>
              </a:rPr>
              <a:t>Facilitator</a:t>
            </a:r>
          </a:p>
        </p:txBody>
      </p:sp>
    </p:spTree>
    <p:extLst>
      <p:ext uri="{BB962C8B-B14F-4D97-AF65-F5344CB8AC3E}">
        <p14:creationId xmlns:p14="http://schemas.microsoft.com/office/powerpoint/2010/main" val="158420674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a:extLst>
            <a:ext uri="{FF2B5EF4-FFF2-40B4-BE49-F238E27FC236}">
              <a16:creationId xmlns:a16="http://schemas.microsoft.com/office/drawing/2014/main" id="{2612E2D4-ACD6-4450-FC65-D6C0C84572AF}"/>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6A67BD75-90C8-C5F8-B82A-21F2709CD8EC}"/>
              </a:ext>
              <a:ext uri="{C183D7F6-B498-43B3-948B-1728B52AA6E4}">
                <adec:decorative xmlns:adec="http://schemas.microsoft.com/office/drawing/2017/decorative" val="1"/>
              </a:ext>
            </a:extLst>
          </p:cNvPr>
          <p:cNvPicPr>
            <a:picLocks/>
          </p:cNvPicPr>
          <p:nvPr/>
        </p:nvPicPr>
        <p:blipFill>
          <a:blip r:embed="rId3" cstate="screen">
            <a:extLst>
              <a:ext uri="{28A0092B-C50C-407E-A947-70E740481C1C}">
                <a14:useLocalDpi xmlns:a14="http://schemas.microsoft.com/office/drawing/2010/main"/>
              </a:ext>
            </a:extLst>
          </a:blip>
          <a:srcRect/>
          <a:stretch/>
        </p:blipFill>
        <p:spPr>
          <a:xfrm>
            <a:off x="0" y="0"/>
            <a:ext cx="4801612" cy="6858000"/>
          </a:xfrm>
          <a:custGeom>
            <a:avLst/>
            <a:gdLst>
              <a:gd name="connsiteX0" fmla="*/ 0 w 4310743"/>
              <a:gd name="connsiteY0" fmla="*/ 0 h 6858000"/>
              <a:gd name="connsiteX1" fmla="*/ 4310743 w 4310743"/>
              <a:gd name="connsiteY1" fmla="*/ 0 h 6858000"/>
              <a:gd name="connsiteX2" fmla="*/ 4310743 w 4310743"/>
              <a:gd name="connsiteY2" fmla="*/ 6858000 h 6858000"/>
              <a:gd name="connsiteX3" fmla="*/ 0 w 43107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10743" h="6858000">
                <a:moveTo>
                  <a:pt x="0" y="0"/>
                </a:moveTo>
                <a:lnTo>
                  <a:pt x="4310743" y="0"/>
                </a:lnTo>
                <a:lnTo>
                  <a:pt x="4310743" y="6858000"/>
                </a:lnTo>
                <a:lnTo>
                  <a:pt x="0" y="6858000"/>
                </a:lnTo>
                <a:close/>
              </a:path>
            </a:pathLst>
          </a:custGeom>
        </p:spPr>
      </p:pic>
      <p:sp>
        <p:nvSpPr>
          <p:cNvPr id="11" name="Freeform: Shape 10">
            <a:extLst>
              <a:ext uri="{FF2B5EF4-FFF2-40B4-BE49-F238E27FC236}">
                <a16:creationId xmlns:a16="http://schemas.microsoft.com/office/drawing/2014/main" id="{3C5E6EB6-B48C-8D77-9E1D-DFBE96C21998}"/>
              </a:ext>
              <a:ext uri="{C183D7F6-B498-43B3-948B-1728B52AA6E4}">
                <adec:decorative xmlns:adec="http://schemas.microsoft.com/office/drawing/2017/decorative" val="1"/>
              </a:ext>
            </a:extLst>
          </p:cNvPr>
          <p:cNvSpPr>
            <a:spLocks/>
          </p:cNvSpPr>
          <p:nvPr/>
        </p:nvSpPr>
        <p:spPr bwMode="auto">
          <a:xfrm>
            <a:off x="-1" y="0"/>
            <a:ext cx="4801611" cy="6858000"/>
          </a:xfrm>
          <a:custGeom>
            <a:avLst/>
            <a:gdLst>
              <a:gd name="connsiteX0" fmla="*/ 0 w 3136902"/>
              <a:gd name="connsiteY0" fmla="*/ 0 h 6858000"/>
              <a:gd name="connsiteX1" fmla="*/ 3136902 w 3136902"/>
              <a:gd name="connsiteY1" fmla="*/ 0 h 6858000"/>
              <a:gd name="connsiteX2" fmla="*/ 3136902 w 3136902"/>
              <a:gd name="connsiteY2" fmla="*/ 6858000 h 6858000"/>
              <a:gd name="connsiteX3" fmla="*/ 0 w 3136902"/>
              <a:gd name="connsiteY3" fmla="*/ 6858000 h 6858000"/>
              <a:gd name="connsiteX4" fmla="*/ 0 w 313690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6902" h="6858000">
                <a:moveTo>
                  <a:pt x="0" y="0"/>
                </a:moveTo>
                <a:lnTo>
                  <a:pt x="3136902" y="0"/>
                </a:lnTo>
                <a:lnTo>
                  <a:pt x="3136902" y="6858000"/>
                </a:lnTo>
                <a:lnTo>
                  <a:pt x="0" y="6858000"/>
                </a:lnTo>
                <a:lnTo>
                  <a:pt x="0" y="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sp>
        <p:nvSpPr>
          <p:cNvPr id="12" name="Rectangle 11">
            <a:extLst>
              <a:ext uri="{FF2B5EF4-FFF2-40B4-BE49-F238E27FC236}">
                <a16:creationId xmlns:a16="http://schemas.microsoft.com/office/drawing/2014/main" id="{695595E7-76EA-8B83-B301-C1ED48F37924}"/>
              </a:ext>
              <a:ext uri="{C183D7F6-B498-43B3-948B-1728B52AA6E4}">
                <adec:decorative xmlns:adec="http://schemas.microsoft.com/office/drawing/2017/decorative" val="1"/>
              </a:ext>
            </a:extLst>
          </p:cNvPr>
          <p:cNvSpPr>
            <a:spLocks/>
          </p:cNvSpPr>
          <p:nvPr/>
        </p:nvSpPr>
        <p:spPr bwMode="auto">
          <a:xfrm>
            <a:off x="0" y="1771679"/>
            <a:ext cx="4801609" cy="3896300"/>
          </a:xfrm>
          <a:prstGeom prst="rect">
            <a:avLst/>
          </a:prstGeom>
          <a:solidFill>
            <a:schemeClr val="bg1">
              <a:alpha val="40000"/>
            </a:schemeClr>
          </a:solidFill>
          <a:ln w="63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17" name="Picture 16">
            <a:extLst>
              <a:ext uri="{FF2B5EF4-FFF2-40B4-BE49-F238E27FC236}">
                <a16:creationId xmlns:a16="http://schemas.microsoft.com/office/drawing/2014/main" id="{0145B22F-05F9-EC94-DF6D-239FF0BBF9B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5400000" flipH="1">
            <a:off x="1353561" y="3409949"/>
            <a:ext cx="6857999" cy="38099"/>
          </a:xfrm>
          <a:custGeom>
            <a:avLst/>
            <a:gdLst>
              <a:gd name="connsiteX0" fmla="*/ 6857999 w 6857999"/>
              <a:gd name="connsiteY0" fmla="*/ 38099 h 38099"/>
              <a:gd name="connsiteX1" fmla="*/ 6857999 w 6857999"/>
              <a:gd name="connsiteY1" fmla="*/ 0 h 38099"/>
              <a:gd name="connsiteX2" fmla="*/ 0 w 6857999"/>
              <a:gd name="connsiteY2" fmla="*/ 0 h 38099"/>
              <a:gd name="connsiteX3" fmla="*/ 0 w 6857999"/>
              <a:gd name="connsiteY3" fmla="*/ 38099 h 38099"/>
            </a:gdLst>
            <a:ahLst/>
            <a:cxnLst>
              <a:cxn ang="0">
                <a:pos x="connsiteX0" y="connsiteY0"/>
              </a:cxn>
              <a:cxn ang="0">
                <a:pos x="connsiteX1" y="connsiteY1"/>
              </a:cxn>
              <a:cxn ang="0">
                <a:pos x="connsiteX2" y="connsiteY2"/>
              </a:cxn>
              <a:cxn ang="0">
                <a:pos x="connsiteX3" y="connsiteY3"/>
              </a:cxn>
            </a:cxnLst>
            <a:rect l="l" t="t" r="r" b="b"/>
            <a:pathLst>
              <a:path w="6857999" h="38099">
                <a:moveTo>
                  <a:pt x="6857999" y="38099"/>
                </a:moveTo>
                <a:lnTo>
                  <a:pt x="6857999" y="0"/>
                </a:lnTo>
                <a:lnTo>
                  <a:pt x="0" y="0"/>
                </a:lnTo>
                <a:lnTo>
                  <a:pt x="0" y="38099"/>
                </a:lnTo>
                <a:close/>
              </a:path>
            </a:pathLst>
          </a:custGeom>
        </p:spPr>
      </p:pic>
      <p:sp>
        <p:nvSpPr>
          <p:cNvPr id="18" name="Rectangle: Rounded Corners 17">
            <a:extLst>
              <a:ext uri="{FF2B5EF4-FFF2-40B4-BE49-F238E27FC236}">
                <a16:creationId xmlns:a16="http://schemas.microsoft.com/office/drawing/2014/main" id="{39A4600F-8CF1-0596-1801-C9C8D89C6439}"/>
              </a:ext>
              <a:ext uri="{C183D7F6-B498-43B3-948B-1728B52AA6E4}">
                <adec:decorative xmlns:adec="http://schemas.microsoft.com/office/drawing/2017/decorative" val="1"/>
              </a:ext>
            </a:extLst>
          </p:cNvPr>
          <p:cNvSpPr>
            <a:spLocks/>
          </p:cNvSpPr>
          <p:nvPr/>
        </p:nvSpPr>
        <p:spPr bwMode="auto">
          <a:xfrm>
            <a:off x="4994680" y="1190020"/>
            <a:ext cx="6613725" cy="4477960"/>
          </a:xfrm>
          <a:prstGeom prst="roundRect">
            <a:avLst>
              <a:gd name="adj" fmla="val 2642"/>
            </a:avLst>
          </a:prstGeom>
          <a:solidFill>
            <a:schemeClr val="bg1"/>
          </a:solidFill>
          <a:ln w="6350">
            <a:solidFill>
              <a:schemeClr val="bg1"/>
            </a:solid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35" name="Title 34">
            <a:extLst>
              <a:ext uri="{FF2B5EF4-FFF2-40B4-BE49-F238E27FC236}">
                <a16:creationId xmlns:a16="http://schemas.microsoft.com/office/drawing/2014/main" id="{DA8DF7BC-B0CA-702B-12D2-F0092EE8F54E}"/>
              </a:ext>
            </a:extLst>
          </p:cNvPr>
          <p:cNvSpPr>
            <a:spLocks noGrp="1"/>
          </p:cNvSpPr>
          <p:nvPr>
            <p:ph type="title"/>
          </p:nvPr>
        </p:nvSpPr>
        <p:spPr>
          <a:xfrm>
            <a:off x="588261" y="986995"/>
            <a:ext cx="11011601" cy="492443"/>
          </a:xfrm>
        </p:spPr>
        <p:txBody>
          <a:bodyPr tIns="0" rIns="0" bIns="0">
            <a:noAutofit/>
          </a:bodyPr>
          <a:lstStyle/>
          <a:p>
            <a:pPr>
              <a:spcAft>
                <a:spcPts val="600"/>
              </a:spcAft>
            </a:pPr>
            <a:r>
              <a:rPr lang="en-US" sz="3200" dirty="0">
                <a:gradFill>
                  <a:gsLst>
                    <a:gs pos="2874">
                      <a:schemeClr val="accent1"/>
                    </a:gs>
                    <a:gs pos="71000">
                      <a:schemeClr val="accent4"/>
                    </a:gs>
                    <a:gs pos="100000">
                      <a:schemeClr val="accent2"/>
                    </a:gs>
                  </a:gsLst>
                  <a:lin ang="0" scaled="1"/>
                </a:gradFill>
                <a:ea typeface="+mj-ea"/>
                <a:cs typeface="+mj-cs"/>
              </a:rPr>
              <a:t>Facilitator </a:t>
            </a:r>
          </a:p>
        </p:txBody>
      </p:sp>
      <p:sp>
        <p:nvSpPr>
          <p:cNvPr id="13" name="TextBox 12">
            <a:extLst>
              <a:ext uri="{FF2B5EF4-FFF2-40B4-BE49-F238E27FC236}">
                <a16:creationId xmlns:a16="http://schemas.microsoft.com/office/drawing/2014/main" id="{639D1E84-6212-C80E-B885-239C465A947D}"/>
              </a:ext>
            </a:extLst>
          </p:cNvPr>
          <p:cNvSpPr txBox="1">
            <a:spLocks/>
          </p:cNvSpPr>
          <p:nvPr/>
        </p:nvSpPr>
        <p:spPr>
          <a:xfrm>
            <a:off x="588261" y="1849764"/>
            <a:ext cx="3857626" cy="3508653"/>
          </a:xfrm>
          <a:prstGeom prst="rect">
            <a:avLst/>
          </a:prstGeom>
          <a:noFill/>
        </p:spPr>
        <p:txBody>
          <a:bodyPr vert="horz" wrap="square" lIns="0" tIns="0" rIns="0" bIns="0" rtlCol="0" anchor="t">
            <a:spAutoFit/>
          </a:bodyPr>
          <a:lstStyle/>
          <a:p>
            <a:pPr marL="209550" marR="0" lvl="0" indent="-20955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C03BC4"/>
                </a:solidFill>
                <a:effectLst/>
                <a:uLnTx/>
                <a:uFillTx/>
                <a:latin typeface="Segoe Sans Display Semibold"/>
                <a:ea typeface="+mn-ea"/>
                <a:cs typeface="+mn-cs"/>
              </a:rPr>
              <a:t>Works alongside you and your team in Teams meetings </a:t>
            </a:r>
          </a:p>
          <a:p>
            <a:pPr marL="209550" marR="0" lvl="0" indent="-20955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091F2C"/>
                </a:solidFill>
                <a:effectLst/>
                <a:uLnTx/>
                <a:uFillTx/>
                <a:latin typeface="Segoe Sans Display"/>
                <a:ea typeface="+mn-ea"/>
                <a:cs typeface="+mn-cs"/>
              </a:rPr>
              <a:t>Takes </a:t>
            </a:r>
            <a:r>
              <a:rPr kumimoji="0" lang="en-US" sz="1600" b="0" i="0" u="none" strike="noStrike" kern="1200" cap="none" spc="0" normalizeH="0" baseline="0" noProof="0" dirty="0">
                <a:ln>
                  <a:noFill/>
                </a:ln>
                <a:solidFill>
                  <a:srgbClr val="C03BC4"/>
                </a:solidFill>
                <a:effectLst/>
                <a:uLnTx/>
                <a:uFillTx/>
                <a:latin typeface="Segoe Sans Display Semibold"/>
                <a:ea typeface="+mn-ea"/>
                <a:cs typeface="+mn-cs"/>
              </a:rPr>
              <a:t>real-time notes</a:t>
            </a:r>
            <a:r>
              <a:rPr kumimoji="0" lang="en-US" sz="1600" b="0" i="0" u="none" strike="noStrike" kern="1200" cap="none" spc="0" normalizeH="0" baseline="0" noProof="0" dirty="0">
                <a:ln>
                  <a:noFill/>
                </a:ln>
                <a:solidFill>
                  <a:srgbClr val="091F2C"/>
                </a:solidFill>
                <a:effectLst/>
                <a:uLnTx/>
                <a:uFillTx/>
                <a:latin typeface="Segoe Sans Display"/>
                <a:ea typeface="+mn-ea"/>
                <a:cs typeface="+mn-cs"/>
              </a:rPr>
              <a:t>, allowing everyone to easily co-author. </a:t>
            </a:r>
          </a:p>
          <a:p>
            <a:pPr marL="209550" marR="0" lvl="0" indent="-20955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091F2C"/>
                </a:solidFill>
                <a:effectLst/>
                <a:uLnTx/>
                <a:uFillTx/>
                <a:latin typeface="Segoe Sans Display"/>
                <a:ea typeface="+mn-ea"/>
                <a:cs typeface="+mn-cs"/>
              </a:rPr>
              <a:t>Helps </a:t>
            </a:r>
            <a:r>
              <a:rPr kumimoji="0" lang="en-US" sz="1600" b="0" i="0" u="none" strike="noStrike" kern="1200" cap="none" spc="0" normalizeH="0" baseline="0" noProof="0" dirty="0">
                <a:ln>
                  <a:noFill/>
                </a:ln>
                <a:solidFill>
                  <a:srgbClr val="C03BC4"/>
                </a:solidFill>
                <a:effectLst/>
                <a:uLnTx/>
                <a:uFillTx/>
                <a:latin typeface="Segoe Sans Display Semibold"/>
                <a:ea typeface="+mn-ea"/>
                <a:cs typeface="+mn-cs"/>
              </a:rPr>
              <a:t>moderate meetings</a:t>
            </a:r>
            <a:r>
              <a:rPr kumimoji="0" lang="en-US" sz="1600" b="0" i="0" u="none" strike="noStrike" kern="1200" cap="none" spc="0" normalizeH="0" baseline="0" noProof="0" dirty="0">
                <a:ln>
                  <a:noFill/>
                </a:ln>
                <a:solidFill>
                  <a:srgbClr val="091F2C"/>
                </a:solidFill>
                <a:effectLst/>
                <a:uLnTx/>
                <a:uFillTx/>
                <a:latin typeface="Segoe Sans Display"/>
                <a:ea typeface="+mn-ea"/>
                <a:cs typeface="+mn-cs"/>
              </a:rPr>
              <a:t> by leveraging the set agenda or goal, checking in midway, and before wrapping up to recap key decisions made and open items.</a:t>
            </a:r>
          </a:p>
          <a:p>
            <a:pPr marL="209550" marR="0" lvl="0" indent="-20955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C03BC4"/>
                </a:solidFill>
                <a:effectLst/>
                <a:uLnTx/>
                <a:uFillTx/>
                <a:latin typeface="Segoe Sans Display Semibold"/>
                <a:ea typeface="+mn-ea"/>
                <a:cs typeface="+mn-cs"/>
              </a:rPr>
              <a:t>@ mention</a:t>
            </a:r>
            <a:r>
              <a:rPr kumimoji="0" lang="en-US" sz="16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 Facilitator in the meeting chat to get summarized insights from the conversation or search the web for information</a:t>
            </a:r>
            <a:endParaRPr kumimoji="0" lang="en-US" sz="1600" b="0" i="0" u="none" strike="noStrike" kern="1200" cap="none" spc="0" normalizeH="0" baseline="0" noProof="0" dirty="0">
              <a:ln>
                <a:noFill/>
              </a:ln>
              <a:solidFill>
                <a:srgbClr val="091F2C"/>
              </a:solidFill>
              <a:effectLst/>
              <a:uLnTx/>
              <a:uFillTx/>
              <a:latin typeface="Segoe Sans Display"/>
              <a:ea typeface="+mn-ea"/>
              <a:cs typeface="+mn-cs"/>
            </a:endParaRPr>
          </a:p>
        </p:txBody>
      </p:sp>
      <p:sp>
        <p:nvSpPr>
          <p:cNvPr id="16" name="Rectangle: Rounded Corners 15">
            <a:extLst>
              <a:ext uri="{FF2B5EF4-FFF2-40B4-BE49-F238E27FC236}">
                <a16:creationId xmlns:a16="http://schemas.microsoft.com/office/drawing/2014/main" id="{B0BC1FCD-911D-0046-3BA7-29FE9DA19B94}"/>
              </a:ext>
              <a:ext uri="{C183D7F6-B498-43B3-948B-1728B52AA6E4}">
                <adec:decorative xmlns:adec="http://schemas.microsoft.com/office/drawing/2017/decorative" val="0"/>
              </a:ext>
            </a:extLst>
          </p:cNvPr>
          <p:cNvSpPr>
            <a:spLocks/>
          </p:cNvSpPr>
          <p:nvPr/>
        </p:nvSpPr>
        <p:spPr>
          <a:xfrm>
            <a:off x="571500" y="5850859"/>
            <a:ext cx="2506980" cy="403226"/>
          </a:xfrm>
          <a:prstGeom prst="roundRect">
            <a:avLst>
              <a:gd name="adj" fmla="val 50000"/>
            </a:avLst>
          </a:prstGeom>
          <a:gradFill flip="none" rotWithShape="1">
            <a:gsLst>
              <a:gs pos="0">
                <a:schemeClr val="accent3"/>
              </a:gs>
              <a:gs pos="31000">
                <a:srgbClr val="D361FF"/>
              </a:gs>
              <a:gs pos="100000">
                <a:schemeClr val="accent1"/>
              </a:gs>
              <a:gs pos="67000">
                <a:srgbClr val="2CB1F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Sans Display Semibold"/>
                <a:ea typeface="+mn-ea"/>
                <a:cs typeface="+mn-cs"/>
              </a:rPr>
              <a:t>Available now in public preview</a:t>
            </a:r>
          </a:p>
        </p:txBody>
      </p:sp>
      <p:pic>
        <p:nvPicPr>
          <p:cNvPr id="3" name="Picture 2" descr="A screen capture of people in a Microsoft  Teams meeting.">
            <a:extLst>
              <a:ext uri="{FF2B5EF4-FFF2-40B4-BE49-F238E27FC236}">
                <a16:creationId xmlns:a16="http://schemas.microsoft.com/office/drawing/2014/main" id="{6AE7C314-E984-6C0E-29E6-B4B7C6D2485D}"/>
              </a:ext>
            </a:extLst>
          </p:cNvPr>
          <p:cNvPicPr>
            <a:picLocks/>
          </p:cNvPicPr>
          <p:nvPr/>
        </p:nvPicPr>
        <p:blipFill rotWithShape="1">
          <a:blip r:embed="rId5" cstate="screen">
            <a:extLst>
              <a:ext uri="{28A0092B-C50C-407E-A947-70E740481C1C}">
                <a14:useLocalDpi xmlns:a14="http://schemas.microsoft.com/office/drawing/2010/main"/>
              </a:ext>
            </a:extLst>
          </a:blip>
          <a:srcRect t="-8268" b="-8268"/>
          <a:stretch/>
        </p:blipFill>
        <p:spPr>
          <a:xfrm>
            <a:off x="5145131" y="1343024"/>
            <a:ext cx="6303926" cy="4171954"/>
          </a:xfrm>
          <a:prstGeom prst="roundRect">
            <a:avLst>
              <a:gd name="adj" fmla="val 1881"/>
            </a:avLst>
          </a:prstGeom>
          <a:solidFill>
            <a:schemeClr val="bg1"/>
          </a:solidFill>
          <a:ln w="6350">
            <a:solidFill>
              <a:schemeClr val="accent3">
                <a:lumMod val="40000"/>
                <a:lumOff val="60000"/>
              </a:schemeClr>
            </a:solidFill>
          </a:ln>
          <a:effectLst>
            <a:outerShdw blurRad="127000" dist="38100" dir="2700000" algn="tl" rotWithShape="0">
              <a:prstClr val="black">
                <a:alpha val="5000"/>
              </a:prstClr>
            </a:outerShdw>
          </a:effectLst>
        </p:spPr>
      </p:pic>
    </p:spTree>
    <p:extLst>
      <p:ext uri="{BB962C8B-B14F-4D97-AF65-F5344CB8AC3E}">
        <p14:creationId xmlns:p14="http://schemas.microsoft.com/office/powerpoint/2010/main" val="3358133330"/>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CFF8E457-E933-AF96-D718-706CD6FF41D4}"/>
              </a:ext>
              <a:ext uri="{C183D7F6-B498-43B3-948B-1728B52AA6E4}">
                <adec:decorative xmlns:adec="http://schemas.microsoft.com/office/drawing/2017/decorative" val="1"/>
              </a:ext>
            </a:extLst>
          </p:cNvPr>
          <p:cNvSpPr>
            <a:spLocks/>
          </p:cNvSpPr>
          <p:nvPr/>
        </p:nvSpPr>
        <p:spPr bwMode="auto">
          <a:xfrm>
            <a:off x="3937000" y="2046516"/>
            <a:ext cx="8255000" cy="4082924"/>
          </a:xfrm>
          <a:custGeom>
            <a:avLst/>
            <a:gdLst>
              <a:gd name="connsiteX0" fmla="*/ 166093 w 8041579"/>
              <a:gd name="connsiteY0" fmla="*/ 0 h 4866478"/>
              <a:gd name="connsiteX1" fmla="*/ 8041579 w 8041579"/>
              <a:gd name="connsiteY1" fmla="*/ 0 h 4866478"/>
              <a:gd name="connsiteX2" fmla="*/ 8041579 w 8041579"/>
              <a:gd name="connsiteY2" fmla="*/ 4866478 h 4866478"/>
              <a:gd name="connsiteX3" fmla="*/ 166093 w 8041579"/>
              <a:gd name="connsiteY3" fmla="*/ 4866478 h 4866478"/>
              <a:gd name="connsiteX4" fmla="*/ 0 w 8041579"/>
              <a:gd name="connsiteY4" fmla="*/ 4700385 h 4866478"/>
              <a:gd name="connsiteX5" fmla="*/ 0 w 8041579"/>
              <a:gd name="connsiteY5" fmla="*/ 166093 h 4866478"/>
              <a:gd name="connsiteX6" fmla="*/ 166093 w 8041579"/>
              <a:gd name="connsiteY6" fmla="*/ 0 h 486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41579" h="4866478">
                <a:moveTo>
                  <a:pt x="166093" y="0"/>
                </a:moveTo>
                <a:lnTo>
                  <a:pt x="8041579" y="0"/>
                </a:lnTo>
                <a:lnTo>
                  <a:pt x="8041579" y="4866478"/>
                </a:lnTo>
                <a:lnTo>
                  <a:pt x="166093" y="4866478"/>
                </a:lnTo>
                <a:cubicBezTo>
                  <a:pt x="74362" y="4866478"/>
                  <a:pt x="0" y="4792116"/>
                  <a:pt x="0" y="4700385"/>
                </a:cubicBezTo>
                <a:lnTo>
                  <a:pt x="0" y="166093"/>
                </a:lnTo>
                <a:cubicBezTo>
                  <a:pt x="0" y="74362"/>
                  <a:pt x="74362" y="0"/>
                  <a:pt x="166093" y="0"/>
                </a:cubicBezTo>
                <a:close/>
              </a:path>
            </a:pathLst>
          </a:custGeom>
          <a:solidFill>
            <a:schemeClr val="accent3">
              <a:lumMod val="20000"/>
              <a:lumOff val="80000"/>
              <a:alpha val="50000"/>
            </a:schemeClr>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vert="horz" wrap="square" lIns="91440" tIns="45720" rIns="91440" bIns="45720" rtlCol="0" anchor="ctr" anchorCtr="0">
            <a:noAutofit/>
          </a:bodyPr>
          <a:lstStyle/>
          <a:p>
            <a:pPr marL="228600" marR="0" lvl="0" indent="-228600" algn="ctr" defTabSz="914367" rtl="0" eaLnBrk="1" fontAlgn="auto" latinLnBrk="0" hangingPunct="1">
              <a:lnSpc>
                <a:spcPct val="100000"/>
              </a:lnSpc>
              <a:spcBef>
                <a:spcPts val="0"/>
              </a:spcBef>
              <a:spcAft>
                <a:spcPts val="200"/>
              </a:spcAft>
              <a:buClrTx/>
              <a:buSzTx/>
              <a:buFontTx/>
              <a:buNone/>
              <a:tabLst/>
              <a:defRPr/>
            </a:pPr>
            <a:endParaRPr kumimoji="0" lang="en-US" sz="2800" b="1" i="0" u="none" strike="noStrike" kern="1200" cap="none" spc="0" normalizeH="0" baseline="0" noProof="0">
              <a:ln>
                <a:noFill/>
              </a:ln>
              <a:solidFill>
                <a:srgbClr val="091F2C"/>
              </a:solidFill>
              <a:effectLst/>
              <a:uLnTx/>
              <a:uFillTx/>
              <a:latin typeface="Segoe Sans Display"/>
              <a:ea typeface="+mn-ea"/>
              <a:cs typeface="+mn-cs"/>
            </a:endParaRPr>
          </a:p>
        </p:txBody>
      </p:sp>
      <p:sp>
        <p:nvSpPr>
          <p:cNvPr id="13" name="Freeform: Shape 12">
            <a:extLst>
              <a:ext uri="{FF2B5EF4-FFF2-40B4-BE49-F238E27FC236}">
                <a16:creationId xmlns:a16="http://schemas.microsoft.com/office/drawing/2014/main" id="{F19B76AF-3BEF-6A56-8B5A-6B7CE9DE49A1}"/>
              </a:ext>
              <a:ext uri="{C183D7F6-B498-43B3-948B-1728B52AA6E4}">
                <adec:decorative xmlns:adec="http://schemas.microsoft.com/office/drawing/2017/decorative" val="1"/>
              </a:ext>
            </a:extLst>
          </p:cNvPr>
          <p:cNvSpPr>
            <a:spLocks/>
          </p:cNvSpPr>
          <p:nvPr/>
        </p:nvSpPr>
        <p:spPr bwMode="auto">
          <a:xfrm>
            <a:off x="0" y="1632281"/>
            <a:ext cx="5439509" cy="4911394"/>
          </a:xfrm>
          <a:custGeom>
            <a:avLst/>
            <a:gdLst>
              <a:gd name="connsiteX0" fmla="*/ 0 w 5439509"/>
              <a:gd name="connsiteY0" fmla="*/ 0 h 4911394"/>
              <a:gd name="connsiteX1" fmla="*/ 5334602 w 5439509"/>
              <a:gd name="connsiteY1" fmla="*/ 0 h 4911394"/>
              <a:gd name="connsiteX2" fmla="*/ 5439509 w 5439509"/>
              <a:gd name="connsiteY2" fmla="*/ 104907 h 4911394"/>
              <a:gd name="connsiteX3" fmla="*/ 5439509 w 5439509"/>
              <a:gd name="connsiteY3" fmla="*/ 4806487 h 4911394"/>
              <a:gd name="connsiteX4" fmla="*/ 5334602 w 5439509"/>
              <a:gd name="connsiteY4" fmla="*/ 4911394 h 4911394"/>
              <a:gd name="connsiteX5" fmla="*/ 0 w 5439509"/>
              <a:gd name="connsiteY5" fmla="*/ 4911394 h 491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9509" h="4911394">
                <a:moveTo>
                  <a:pt x="0" y="0"/>
                </a:moveTo>
                <a:lnTo>
                  <a:pt x="5334602" y="0"/>
                </a:lnTo>
                <a:cubicBezTo>
                  <a:pt x="5392541" y="0"/>
                  <a:pt x="5439509" y="46968"/>
                  <a:pt x="5439509" y="104907"/>
                </a:cubicBezTo>
                <a:lnTo>
                  <a:pt x="5439509" y="4806487"/>
                </a:lnTo>
                <a:cubicBezTo>
                  <a:pt x="5439509" y="4864426"/>
                  <a:pt x="5392541" y="4911394"/>
                  <a:pt x="5334602" y="4911394"/>
                </a:cubicBezTo>
                <a:lnTo>
                  <a:pt x="0" y="4911394"/>
                </a:lnTo>
                <a:close/>
              </a:path>
            </a:pathLst>
          </a:cu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14" name="Picture 13">
            <a:extLst>
              <a:ext uri="{FF2B5EF4-FFF2-40B4-BE49-F238E27FC236}">
                <a16:creationId xmlns:a16="http://schemas.microsoft.com/office/drawing/2014/main" id="{8E15938A-159E-7F47-FC9A-A059F2ECBCAC}"/>
              </a:ext>
              <a:ext uri="{C183D7F6-B498-43B3-948B-1728B52AA6E4}">
                <adec:decorative xmlns:adec="http://schemas.microsoft.com/office/drawing/2017/decorative" val="1"/>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15" name="Freeform: Shape 14">
            <a:extLst>
              <a:ext uri="{FF2B5EF4-FFF2-40B4-BE49-F238E27FC236}">
                <a16:creationId xmlns:a16="http://schemas.microsoft.com/office/drawing/2014/main" id="{09C005D1-54CD-2353-8209-141562FC9337}"/>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16" name="Graphic 34_1">
            <a:extLst>
              <a:ext uri="{FF2B5EF4-FFF2-40B4-BE49-F238E27FC236}">
                <a16:creationId xmlns:a16="http://schemas.microsoft.com/office/drawing/2014/main" id="{85C62768-1192-7305-F20A-8455AF221D97}"/>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cxnSp>
        <p:nvCxnSpPr>
          <p:cNvPr id="21" name="Straight Connector 20">
            <a:extLst>
              <a:ext uri="{FF2B5EF4-FFF2-40B4-BE49-F238E27FC236}">
                <a16:creationId xmlns:a16="http://schemas.microsoft.com/office/drawing/2014/main" id="{F5F9DC00-D122-9621-F735-6EA2D3191E76}"/>
              </a:ext>
              <a:ext uri="{C183D7F6-B498-43B3-948B-1728B52AA6E4}">
                <adec:decorative xmlns:adec="http://schemas.microsoft.com/office/drawing/2017/decorative" val="1"/>
              </a:ext>
            </a:extLst>
          </p:cNvPr>
          <p:cNvCxnSpPr>
            <a:cxnSpLocks/>
          </p:cNvCxnSpPr>
          <p:nvPr/>
        </p:nvCxnSpPr>
        <p:spPr>
          <a:xfrm>
            <a:off x="588261" y="4761633"/>
            <a:ext cx="4695825" cy="0"/>
          </a:xfrm>
          <a:prstGeom prst="line">
            <a:avLst/>
          </a:prstGeom>
          <a:ln w="3175">
            <a:solidFill>
              <a:schemeClr val="bg1">
                <a:lumMod val="7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14F44DB-0BCF-CF5F-15D6-1EBCA8197A47}"/>
              </a:ext>
              <a:ext uri="{C183D7F6-B498-43B3-948B-1728B52AA6E4}">
                <adec:decorative xmlns:adec="http://schemas.microsoft.com/office/drawing/2017/decorative" val="1"/>
              </a:ext>
            </a:extLst>
          </p:cNvPr>
          <p:cNvCxnSpPr>
            <a:cxnSpLocks/>
          </p:cNvCxnSpPr>
          <p:nvPr/>
        </p:nvCxnSpPr>
        <p:spPr>
          <a:xfrm>
            <a:off x="588261" y="2906493"/>
            <a:ext cx="4695825" cy="0"/>
          </a:xfrm>
          <a:prstGeom prst="line">
            <a:avLst/>
          </a:prstGeom>
          <a:ln w="3175">
            <a:solidFill>
              <a:schemeClr val="bg1">
                <a:lumMod val="7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78A8416A-0E1A-1B19-A348-5E1737E6A27D}"/>
              </a:ext>
            </a:extLst>
          </p:cNvPr>
          <p:cNvSpPr>
            <a:spLocks noGrp="1"/>
          </p:cNvSpPr>
          <p:nvPr>
            <p:ph type="title"/>
          </p:nvPr>
        </p:nvSpPr>
        <p:spPr>
          <a:xfrm>
            <a:off x="588261" y="454597"/>
            <a:ext cx="11011601" cy="492443"/>
          </a:xfrm>
        </p:spPr>
        <p:txBody>
          <a:bodyPr/>
          <a:lstStyle/>
          <a:p>
            <a:r>
              <a:rPr lang="en-US" dirty="0">
                <a:gradFill>
                  <a:gsLst>
                    <a:gs pos="2874">
                      <a:schemeClr val="accent1"/>
                    </a:gs>
                    <a:gs pos="71000">
                      <a:schemeClr val="accent4"/>
                    </a:gs>
                    <a:gs pos="100000">
                      <a:schemeClr val="accent2"/>
                    </a:gs>
                  </a:gsLst>
                  <a:lin ang="0" scaled="1"/>
                </a:gradFill>
                <a:ea typeface="+mj-ea"/>
                <a:cs typeface="+mj-cs"/>
              </a:rPr>
              <a:t>Facilitator Demo</a:t>
            </a:r>
          </a:p>
        </p:txBody>
      </p:sp>
      <p:sp>
        <p:nvSpPr>
          <p:cNvPr id="18" name="Text Placeholder 2">
            <a:extLst>
              <a:ext uri="{FF2B5EF4-FFF2-40B4-BE49-F238E27FC236}">
                <a16:creationId xmlns:a16="http://schemas.microsoft.com/office/drawing/2014/main" id="{29748C51-244B-2180-4703-FD5CB9207C44}"/>
              </a:ext>
            </a:extLst>
          </p:cNvPr>
          <p:cNvSpPr txBox="1">
            <a:spLocks/>
          </p:cNvSpPr>
          <p:nvPr/>
        </p:nvSpPr>
        <p:spPr>
          <a:xfrm>
            <a:off x="588261" y="1875048"/>
            <a:ext cx="4695825" cy="715581"/>
          </a:xfrm>
          <a:prstGeom prst="rect">
            <a:avLst/>
          </a:prstGeom>
        </p:spPr>
        <p:txBody>
          <a:bodyPr lIns="0" tIns="0" rIns="0" bIns="0">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1600" b="0" i="0" u="none" strike="noStrike" kern="1200" cap="none" spc="0" normalizeH="0" baseline="0" noProof="0" dirty="0">
                <a:ln>
                  <a:noFill/>
                </a:ln>
                <a:solidFill>
                  <a:srgbClr val="C03BC4"/>
                </a:solidFill>
                <a:effectLst/>
                <a:uLnTx/>
                <a:uFillTx/>
                <a:latin typeface="Segoe Sans Display Semibold"/>
                <a:ea typeface="+mn-ea"/>
                <a:cs typeface="+mn-cs"/>
              </a:rPr>
              <a:t>Where can you use Facilitator</a:t>
            </a:r>
          </a:p>
          <a:p>
            <a:pPr marL="285750" marR="0" lvl="0" indent="-190500" algn="l" defTabSz="932742" rtl="0" eaLnBrk="1" fontAlgn="auto" latinLnBrk="0" hangingPunct="1">
              <a:lnSpc>
                <a:spcPct val="100000"/>
              </a:lnSpc>
              <a:spcBef>
                <a:spcPts val="0"/>
              </a:spcBef>
              <a:spcAft>
                <a:spcPts val="300"/>
              </a:spcAft>
              <a:buClrTx/>
              <a:buSzPct val="100000"/>
              <a:buFont typeface="Arial" panose="020B0604020202020204" pitchFamily="34" charset="0"/>
              <a:buChar char="•"/>
              <a:tabLst/>
              <a:defRPr/>
            </a:pP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Facilitator works within Teams meetings to enable more effective collaboration.</a:t>
            </a:r>
          </a:p>
        </p:txBody>
      </p:sp>
      <p:sp>
        <p:nvSpPr>
          <p:cNvPr id="19" name="Text Placeholder 2">
            <a:extLst>
              <a:ext uri="{FF2B5EF4-FFF2-40B4-BE49-F238E27FC236}">
                <a16:creationId xmlns:a16="http://schemas.microsoft.com/office/drawing/2014/main" id="{3C12580F-4638-A070-FD62-B43C94D2A84A}"/>
              </a:ext>
            </a:extLst>
          </p:cNvPr>
          <p:cNvSpPr txBox="1">
            <a:spLocks/>
          </p:cNvSpPr>
          <p:nvPr/>
        </p:nvSpPr>
        <p:spPr>
          <a:xfrm>
            <a:off x="588261" y="3222357"/>
            <a:ext cx="4695825" cy="1223412"/>
          </a:xfrm>
          <a:prstGeom prst="rect">
            <a:avLst/>
          </a:prstGeom>
        </p:spPr>
        <p:txBody>
          <a:bodyPr lIns="0" tIns="0" rIns="0" bIns="0">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1600" b="0" i="0" u="none" strike="noStrike" kern="1200" cap="none" spc="0" normalizeH="0" baseline="0" noProof="0" dirty="0">
                <a:ln>
                  <a:noFill/>
                </a:ln>
                <a:solidFill>
                  <a:srgbClr val="C03BC4"/>
                </a:solidFill>
                <a:effectLst/>
                <a:uLnTx/>
                <a:uFillTx/>
                <a:latin typeface="Segoe Sans Display Semibold"/>
                <a:ea typeface="+mn-ea"/>
                <a:cs typeface="+mn-cs"/>
              </a:rPr>
              <a:t>Turning on Facilitator</a:t>
            </a:r>
          </a:p>
          <a:p>
            <a:pPr marL="285750" marR="0" lvl="0" indent="-19050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When scheduling the meeting in Teams under the “meeting options” section.</a:t>
            </a:r>
          </a:p>
          <a:p>
            <a:pPr marL="285750" marR="0" lvl="0" indent="-19050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During the meeting in the ‘More’ menu select “Turn on Facilitator.”</a:t>
            </a:r>
          </a:p>
        </p:txBody>
      </p:sp>
      <p:sp>
        <p:nvSpPr>
          <p:cNvPr id="20" name="Text Placeholder 2">
            <a:extLst>
              <a:ext uri="{FF2B5EF4-FFF2-40B4-BE49-F238E27FC236}">
                <a16:creationId xmlns:a16="http://schemas.microsoft.com/office/drawing/2014/main" id="{2CEF46F1-4514-A0F0-FBE2-DC2D8ABB2D09}"/>
              </a:ext>
            </a:extLst>
          </p:cNvPr>
          <p:cNvSpPr txBox="1">
            <a:spLocks/>
          </p:cNvSpPr>
          <p:nvPr/>
        </p:nvSpPr>
        <p:spPr>
          <a:xfrm>
            <a:off x="588261" y="5077496"/>
            <a:ext cx="4695825" cy="1223412"/>
          </a:xfrm>
          <a:prstGeom prst="rect">
            <a:avLst/>
          </a:prstGeom>
        </p:spPr>
        <p:txBody>
          <a:bodyPr wrap="square" lIns="0" tIns="0" rIns="0" bIns="0">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1600" b="0" i="0" u="none" strike="noStrike" kern="1200" cap="none" spc="0" normalizeH="0" baseline="0" noProof="0">
                <a:ln>
                  <a:noFill/>
                </a:ln>
                <a:solidFill>
                  <a:srgbClr val="C03BC4"/>
                </a:solidFill>
                <a:effectLst/>
                <a:uLnTx/>
                <a:uFillTx/>
                <a:latin typeface="Segoe Sans Display Semibold"/>
                <a:ea typeface="+mn-ea"/>
                <a:cs typeface="+mn-cs"/>
              </a:rPr>
              <a:t>Engagement</a:t>
            </a:r>
          </a:p>
          <a:p>
            <a:pPr marL="285750" marR="0" lvl="0" indent="-19050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View and edit real-time meeting notes in the “Notes” tab.</a:t>
            </a:r>
          </a:p>
          <a:p>
            <a:pPr marL="285750" marR="0" lvl="0" indent="-19050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Facilitator proactively checks in the midway point and before wrapping to recap key decisions and open items in the meeting chat.</a:t>
            </a:r>
          </a:p>
        </p:txBody>
      </p:sp>
      <p:pic>
        <p:nvPicPr>
          <p:cNvPr id="8" name="Picture 7" descr="A video about Facilitator in Teams meetings">
            <a:hlinkClick r:id="" action="ppaction://media"/>
            <a:extLst>
              <a:ext uri="{FF2B5EF4-FFF2-40B4-BE49-F238E27FC236}">
                <a16:creationId xmlns:a16="http://schemas.microsoft.com/office/drawing/2014/main" id="{8D90CD5D-11E7-89CE-187E-C3475EB620F6}"/>
              </a:ext>
            </a:extLst>
          </p:cNvPr>
          <p:cNvPicPr>
            <a:picLocks/>
          </p:cNvPicPr>
          <p:nvPr>
            <a:videoFile r:link="rId2"/>
            <p:extLst>
              <p:ext uri="{DAA4B4D4-6D71-4841-9C94-3DE7FCFB9230}">
                <p14:media xmlns:p14="http://schemas.microsoft.com/office/powerpoint/2010/main" r:embed="rId1">
                  <p14:extLst>
                    <p:ext uri="{3AFAAA56-56D3-431D-BCD4-E75A35582382}">
                      <p173:tracksInfo xmlns:p173="http://schemas.microsoft.com/office/powerpoint/2017/3/main" displayLoc="media">
                        <p173:trackLst>
                          <p173:track id="{FD7D61B3-574E-43B0-BCF8-0386FFB1A70B}" label="Dummy 9 1" lang="" r:embed="rId6"/>
                        </p173:trackLst>
                      </p173:tracksInfo>
                    </p:ext>
                  </p14:extLst>
                </p14:media>
              </p:ext>
            </p:extLst>
          </p:nvPr>
        </p:nvPicPr>
        <p:blipFill>
          <a:blip r:embed="rId7"/>
          <a:srcRect/>
          <a:stretch>
            <a:fillRect/>
          </a:stretch>
        </p:blipFill>
        <p:spPr>
          <a:xfrm>
            <a:off x="5626100" y="2233106"/>
            <a:ext cx="6565900" cy="3709745"/>
          </a:xfrm>
          <a:custGeom>
            <a:avLst/>
            <a:gdLst>
              <a:gd name="connsiteX0" fmla="*/ 6086929 w 6565900"/>
              <a:gd name="connsiteY0" fmla="*/ 0 h 3709745"/>
              <a:gd name="connsiteX1" fmla="*/ 6565900 w 6565900"/>
              <a:gd name="connsiteY1" fmla="*/ 0 h 3709745"/>
              <a:gd name="connsiteX2" fmla="*/ 6565900 w 6565900"/>
              <a:gd name="connsiteY2" fmla="*/ 69782 h 3709745"/>
              <a:gd name="connsiteX3" fmla="*/ 6565900 w 6565900"/>
              <a:gd name="connsiteY3" fmla="*/ 630029 h 3709745"/>
              <a:gd name="connsiteX4" fmla="*/ 6565900 w 6565900"/>
              <a:gd name="connsiteY4" fmla="*/ 3079716 h 3709745"/>
              <a:gd name="connsiteX5" fmla="*/ 6565900 w 6565900"/>
              <a:gd name="connsiteY5" fmla="*/ 3639964 h 3709745"/>
              <a:gd name="connsiteX6" fmla="*/ 6565900 w 6565900"/>
              <a:gd name="connsiteY6" fmla="*/ 3709745 h 3709745"/>
              <a:gd name="connsiteX7" fmla="*/ 6086929 w 6565900"/>
              <a:gd name="connsiteY7" fmla="*/ 3709745 h 3709745"/>
              <a:gd name="connsiteX8" fmla="*/ 6086929 w 6565900"/>
              <a:gd name="connsiteY8" fmla="*/ 3709744 h 3709745"/>
              <a:gd name="connsiteX9" fmla="*/ 69780 w 6565900"/>
              <a:gd name="connsiteY9" fmla="*/ 3709744 h 3709745"/>
              <a:gd name="connsiteX10" fmla="*/ 0 w 6565900"/>
              <a:gd name="connsiteY10" fmla="*/ 3639964 h 3709745"/>
              <a:gd name="connsiteX11" fmla="*/ 0 w 6565900"/>
              <a:gd name="connsiteY11" fmla="*/ 69782 h 3709745"/>
              <a:gd name="connsiteX12" fmla="*/ 69780 w 6565900"/>
              <a:gd name="connsiteY12" fmla="*/ 2 h 3709745"/>
              <a:gd name="connsiteX13" fmla="*/ 6086929 w 6565900"/>
              <a:gd name="connsiteY13" fmla="*/ 2 h 3709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65900" h="3709745">
                <a:moveTo>
                  <a:pt x="6086929" y="0"/>
                </a:moveTo>
                <a:lnTo>
                  <a:pt x="6565900" y="0"/>
                </a:lnTo>
                <a:lnTo>
                  <a:pt x="6565900" y="69782"/>
                </a:lnTo>
                <a:lnTo>
                  <a:pt x="6565900" y="630029"/>
                </a:lnTo>
                <a:lnTo>
                  <a:pt x="6565900" y="3079716"/>
                </a:lnTo>
                <a:lnTo>
                  <a:pt x="6565900" y="3639964"/>
                </a:lnTo>
                <a:lnTo>
                  <a:pt x="6565900" y="3709745"/>
                </a:lnTo>
                <a:lnTo>
                  <a:pt x="6086929" y="3709745"/>
                </a:lnTo>
                <a:lnTo>
                  <a:pt x="6086929" y="3709744"/>
                </a:lnTo>
                <a:lnTo>
                  <a:pt x="69780" y="3709744"/>
                </a:lnTo>
                <a:cubicBezTo>
                  <a:pt x="31242" y="3709744"/>
                  <a:pt x="0" y="3678502"/>
                  <a:pt x="0" y="3639964"/>
                </a:cubicBezTo>
                <a:lnTo>
                  <a:pt x="0" y="69782"/>
                </a:lnTo>
                <a:cubicBezTo>
                  <a:pt x="0" y="31244"/>
                  <a:pt x="31242" y="2"/>
                  <a:pt x="69780" y="2"/>
                </a:cubicBezTo>
                <a:lnTo>
                  <a:pt x="6086929" y="2"/>
                </a:lnTo>
                <a:close/>
              </a:path>
            </a:pathLst>
          </a:custGeom>
          <a:solidFill>
            <a:srgbClr val="F3F3F3"/>
          </a:solidFill>
          <a:ln w="38100">
            <a:solidFill>
              <a:schemeClr val="tx1"/>
            </a:solidFill>
          </a:ln>
          <a:effectLst>
            <a:outerShdw blurRad="127000" dist="38100" dir="2700000" algn="tl" rotWithShape="0">
              <a:prstClr val="black">
                <a:alpha val="5000"/>
              </a:prstClr>
            </a:outerShdw>
          </a:effectLst>
        </p:spPr>
      </p:pic>
    </p:spTree>
    <p:extLst>
      <p:ext uri="{BB962C8B-B14F-4D97-AF65-F5344CB8AC3E}">
        <p14:creationId xmlns:p14="http://schemas.microsoft.com/office/powerpoint/2010/main" val="22663078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6143"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display="0">
                  <p:stCondLst>
                    <p:cond delay="indefinite"/>
                  </p:stCondLst>
                </p:cTn>
                <p:tgtEl>
                  <p:spTgt spid="8"/>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2006266-AFC6-037A-D1AD-E0E17F466581}"/>
              </a:ext>
              <a:ext uri="{C183D7F6-B498-43B3-948B-1728B52AA6E4}">
                <adec:decorative xmlns:adec="http://schemas.microsoft.com/office/drawing/2017/decorative" val="1"/>
              </a:ext>
            </a:extLst>
          </p:cNvPr>
          <p:cNvSpPr/>
          <p:nvPr/>
        </p:nvSpPr>
        <p:spPr>
          <a:xfrm>
            <a:off x="9650413" y="5866817"/>
            <a:ext cx="1731073" cy="851483"/>
          </a:xfrm>
          <a:prstGeom prst="rect">
            <a:avLst/>
          </a:prstGeom>
          <a:solidFill>
            <a:schemeClr val="tx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prstClr val="white"/>
              </a:solidFill>
              <a:effectLst/>
              <a:uLnTx/>
              <a:uFillTx/>
              <a:latin typeface="Segoe UI"/>
              <a:ea typeface="+mn-ea"/>
              <a:cs typeface="+mn-cs"/>
            </a:endParaRPr>
          </a:p>
        </p:txBody>
      </p:sp>
      <p:sp>
        <p:nvSpPr>
          <p:cNvPr id="6" name="Title 3">
            <a:extLst>
              <a:ext uri="{FF2B5EF4-FFF2-40B4-BE49-F238E27FC236}">
                <a16:creationId xmlns:a16="http://schemas.microsoft.com/office/drawing/2014/main" id="{591E3F89-5241-4D18-6B38-2364FF9453E0}"/>
              </a:ext>
            </a:extLst>
          </p:cNvPr>
          <p:cNvSpPr>
            <a:spLocks noGrp="1"/>
          </p:cNvSpPr>
          <p:nvPr>
            <p:ph type="title"/>
          </p:nvPr>
        </p:nvSpPr>
        <p:spPr>
          <a:xfrm>
            <a:off x="569911" y="3384610"/>
            <a:ext cx="4989641" cy="615553"/>
          </a:xfr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spAutoFit/>
          </a:bodyPr>
          <a:lstStyle>
            <a:lvl1pPr algn="l" defTabSz="932742" rtl="0" eaLnBrk="1" latinLnBrk="0" hangingPunct="1">
              <a:lnSpc>
                <a:spcPct val="100000"/>
              </a:lnSpc>
              <a:spcBef>
                <a:spcPct val="0"/>
              </a:spcBef>
              <a:buNone/>
              <a:defRPr lang="en-US" sz="4000" b="1" i="0" kern="1200" cap="none" spc="-50" baseline="0">
                <a:ln w="3175">
                  <a:noFill/>
                </a:ln>
                <a:solidFill>
                  <a:schemeClr val="tx1"/>
                </a:solidFill>
                <a:effectLst/>
                <a:latin typeface="+mj-lt"/>
                <a:ea typeface="Amazon Ember Display" panose="020F0603020204020204" pitchFamily="34" charset="0"/>
                <a:cs typeface="Segoe UI Semibold" panose="020B0502040204020203" pitchFamily="34" charset="0"/>
              </a:defRPr>
            </a:lvl1pPr>
          </a:lstStyle>
          <a:p>
            <a:pPr lvl="0"/>
            <a:r>
              <a:rPr lang="en-US" noProof="0" dirty="0"/>
              <a:t>Facilitator in</a:t>
            </a:r>
            <a:br>
              <a:rPr lang="en-US" noProof="0" dirty="0"/>
            </a:br>
            <a:r>
              <a:rPr lang="en-US" noProof="0" dirty="0"/>
              <a:t>Teams meetings</a:t>
            </a:r>
          </a:p>
        </p:txBody>
      </p:sp>
      <p:sp>
        <p:nvSpPr>
          <p:cNvPr id="5" name="Text Placeholder 4">
            <a:extLst>
              <a:ext uri="{FF2B5EF4-FFF2-40B4-BE49-F238E27FC236}">
                <a16:creationId xmlns:a16="http://schemas.microsoft.com/office/drawing/2014/main" id="{7D7F189E-867F-7A02-8630-4A7965FBF095}"/>
              </a:ext>
            </a:extLst>
          </p:cNvPr>
          <p:cNvSpPr>
            <a:spLocks noGrp="1"/>
          </p:cNvSpPr>
          <p:nvPr>
            <p:ph type="body" sz="quarter" idx="12"/>
          </p:nvPr>
        </p:nvSpPr>
        <p:spPr>
          <a:xfrm>
            <a:off x="582042" y="4215828"/>
            <a:ext cx="4989641" cy="246221"/>
          </a:xfrm>
        </p:spPr>
        <p:txBody>
          <a:bodyPr/>
          <a:lstStyle/>
          <a:p>
            <a:r>
              <a:rPr lang="en-US" dirty="0"/>
              <a:t>Available in Public Preview</a:t>
            </a:r>
          </a:p>
        </p:txBody>
      </p:sp>
    </p:spTree>
    <p:extLst>
      <p:ext uri="{BB962C8B-B14F-4D97-AF65-F5344CB8AC3E}">
        <p14:creationId xmlns:p14="http://schemas.microsoft.com/office/powerpoint/2010/main" val="3217436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6FD195-0670-8BCD-E406-D49A7B55AFF6}"/>
            </a:ext>
          </a:extLst>
        </p:cNvPr>
        <p:cNvGrpSpPr/>
        <p:nvPr/>
      </p:nvGrpSpPr>
      <p:grpSpPr>
        <a:xfrm>
          <a:off x="0" y="0"/>
          <a:ext cx="0" cy="0"/>
          <a:chOff x="0" y="0"/>
          <a:chExt cx="0" cy="0"/>
        </a:xfrm>
      </p:grpSpPr>
      <p:pic>
        <p:nvPicPr>
          <p:cNvPr id="30" name="Picture 29">
            <a:extLst>
              <a:ext uri="{FF2B5EF4-FFF2-40B4-BE49-F238E27FC236}">
                <a16:creationId xmlns:a16="http://schemas.microsoft.com/office/drawing/2014/main" id="{87F47579-E137-250B-0A36-C6435D83FB40}"/>
              </a:ext>
              <a:ext uri="{C183D7F6-B498-43B3-948B-1728B52AA6E4}">
                <adec:decorative xmlns:adec="http://schemas.microsoft.com/office/drawing/2017/decorative" val="1"/>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1" name="Rectangle 30">
            <a:extLst>
              <a:ext uri="{FF2B5EF4-FFF2-40B4-BE49-F238E27FC236}">
                <a16:creationId xmlns:a16="http://schemas.microsoft.com/office/drawing/2014/main" id="{592E9963-BC41-CF82-28A0-48515A037FD6}"/>
              </a:ext>
              <a:ext uri="{C183D7F6-B498-43B3-948B-1728B52AA6E4}">
                <adec:decorative xmlns:adec="http://schemas.microsoft.com/office/drawing/2017/decorative" val="1"/>
              </a:ext>
            </a:extLst>
          </p:cNvPr>
          <p:cNvSpPr>
            <a:spLocks/>
          </p:cNvSpPr>
          <p:nvPr/>
        </p:nvSpPr>
        <p:spPr bwMode="auto">
          <a:xfrm>
            <a:off x="1" y="0"/>
            <a:ext cx="12191998" cy="6858000"/>
          </a:xfrm>
          <a:prstGeom prst="rect">
            <a:avLst/>
          </a:prstGeom>
          <a:solidFill>
            <a:schemeClr val="bg1">
              <a:alpha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pic>
        <p:nvPicPr>
          <p:cNvPr id="32" name="Picture 31">
            <a:extLst>
              <a:ext uri="{FF2B5EF4-FFF2-40B4-BE49-F238E27FC236}">
                <a16:creationId xmlns:a16="http://schemas.microsoft.com/office/drawing/2014/main" id="{0250977E-E50A-C453-9EF6-D4407E561225}"/>
              </a:ext>
              <a:ext uri="{C183D7F6-B498-43B3-948B-1728B52AA6E4}">
                <adec:decorative xmlns:adec="http://schemas.microsoft.com/office/drawing/2017/decorative" val="1"/>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flipH="1">
            <a:off x="8" y="6788943"/>
            <a:ext cx="12191992" cy="69057"/>
          </a:xfrm>
          <a:prstGeom prst="rect">
            <a:avLst/>
          </a:prstGeom>
        </p:spPr>
      </p:pic>
      <p:sp>
        <p:nvSpPr>
          <p:cNvPr id="106" name="Freeform: Shape 105">
            <a:extLst>
              <a:ext uri="{FF2B5EF4-FFF2-40B4-BE49-F238E27FC236}">
                <a16:creationId xmlns:a16="http://schemas.microsoft.com/office/drawing/2014/main" id="{9FF2FD99-3A7F-EA28-E9DC-C860CD6CE71E}"/>
              </a:ext>
              <a:ext uri="{C183D7F6-B498-43B3-948B-1728B52AA6E4}">
                <adec:decorative xmlns:adec="http://schemas.microsoft.com/office/drawing/2017/decorative" val="1"/>
              </a:ext>
            </a:extLst>
          </p:cNvPr>
          <p:cNvSpPr>
            <a:spLocks/>
          </p:cNvSpPr>
          <p:nvPr/>
        </p:nvSpPr>
        <p:spPr bwMode="auto">
          <a:xfrm>
            <a:off x="0" y="1456467"/>
            <a:ext cx="11918023" cy="4587982"/>
          </a:xfrm>
          <a:custGeom>
            <a:avLst/>
            <a:gdLst>
              <a:gd name="connsiteX0" fmla="*/ 0 w 10663238"/>
              <a:gd name="connsiteY0" fmla="*/ 0 h 4013200"/>
              <a:gd name="connsiteX1" fmla="*/ 10342704 w 10663238"/>
              <a:gd name="connsiteY1" fmla="*/ 0 h 4013200"/>
              <a:gd name="connsiteX2" fmla="*/ 10663238 w 10663238"/>
              <a:gd name="connsiteY2" fmla="*/ 320534 h 4013200"/>
              <a:gd name="connsiteX3" fmla="*/ 10663238 w 10663238"/>
              <a:gd name="connsiteY3" fmla="*/ 3692666 h 4013200"/>
              <a:gd name="connsiteX4" fmla="*/ 10342704 w 10663238"/>
              <a:gd name="connsiteY4" fmla="*/ 4013200 h 4013200"/>
              <a:gd name="connsiteX5" fmla="*/ 0 w 10663238"/>
              <a:gd name="connsiteY5" fmla="*/ 4013200 h 4013200"/>
              <a:gd name="connsiteX6" fmla="*/ 0 w 10663238"/>
              <a:gd name="connsiteY6" fmla="*/ 0 h 401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3238" h="4013200">
                <a:moveTo>
                  <a:pt x="0" y="0"/>
                </a:moveTo>
                <a:lnTo>
                  <a:pt x="10342704" y="0"/>
                </a:lnTo>
                <a:cubicBezTo>
                  <a:pt x="10519730" y="0"/>
                  <a:pt x="10663238" y="143508"/>
                  <a:pt x="10663238" y="320534"/>
                </a:cubicBezTo>
                <a:lnTo>
                  <a:pt x="10663238" y="3692666"/>
                </a:lnTo>
                <a:cubicBezTo>
                  <a:pt x="10663238" y="3869692"/>
                  <a:pt x="10519730" y="4013200"/>
                  <a:pt x="10342704" y="4013200"/>
                </a:cubicBezTo>
                <a:lnTo>
                  <a:pt x="0" y="4013200"/>
                </a:lnTo>
                <a:lnTo>
                  <a:pt x="0" y="0"/>
                </a:lnTo>
                <a:close/>
              </a:path>
            </a:pathLst>
          </a:custGeom>
          <a:solidFill>
            <a:schemeClr val="bg1">
              <a:alpha val="40000"/>
            </a:schemeClr>
          </a:solidFill>
          <a:ln w="6350">
            <a:solidFill>
              <a:schemeClr val="bg1"/>
            </a:solidFill>
            <a:headEnd type="none" w="med" len="med"/>
            <a:tailEnd type="none" w="med" len="med"/>
          </a:ln>
          <a:effectLst>
            <a:outerShdw blurRad="635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defRPr/>
            </a:pPr>
            <a:endParaRPr lang="en-US" sz="2400">
              <a:solidFill>
                <a:schemeClr val="tx1"/>
              </a:solidFill>
            </a:endParaRPr>
          </a:p>
        </p:txBody>
      </p:sp>
      <p:sp>
        <p:nvSpPr>
          <p:cNvPr id="11" name="Rectangle: Top Corners Rounded 10">
            <a:extLst>
              <a:ext uri="{FF2B5EF4-FFF2-40B4-BE49-F238E27FC236}">
                <a16:creationId xmlns:a16="http://schemas.microsoft.com/office/drawing/2014/main" id="{73833E19-E04C-2833-6DC5-E9C78DFB8420}"/>
              </a:ext>
              <a:ext uri="{C183D7F6-B498-43B3-948B-1728B52AA6E4}">
                <adec:decorative xmlns:adec="http://schemas.microsoft.com/office/drawing/2017/decorative" val="1"/>
              </a:ext>
            </a:extLst>
          </p:cNvPr>
          <p:cNvSpPr>
            <a:spLocks/>
          </p:cNvSpPr>
          <p:nvPr/>
        </p:nvSpPr>
        <p:spPr bwMode="auto">
          <a:xfrm flipV="1">
            <a:off x="2986507" y="5046700"/>
            <a:ext cx="1875874" cy="385753"/>
          </a:xfrm>
          <a:prstGeom prst="round2SameRect">
            <a:avLst>
              <a:gd name="adj1" fmla="val 16647"/>
              <a:gd name="adj2" fmla="val 0"/>
            </a:avLst>
          </a:prstGeom>
          <a:solidFill>
            <a:schemeClr val="accent1">
              <a:alpha val="2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err="1">
              <a:ln w="3175">
                <a:noFill/>
              </a:ln>
              <a:solidFill>
                <a:srgbClr val="FFFFFF"/>
              </a:solidFill>
              <a:effectLst/>
              <a:uLnTx/>
              <a:uFillTx/>
              <a:latin typeface="Segoe UI Semibold"/>
              <a:ea typeface="+mn-ea"/>
              <a:cs typeface="Segoe UI"/>
            </a:endParaRPr>
          </a:p>
        </p:txBody>
      </p:sp>
      <p:pic>
        <p:nvPicPr>
          <p:cNvPr id="12" name="Picture 11">
            <a:extLst>
              <a:ext uri="{FF2B5EF4-FFF2-40B4-BE49-F238E27FC236}">
                <a16:creationId xmlns:a16="http://schemas.microsoft.com/office/drawing/2014/main" id="{C06D6233-C0F5-4286-C32A-EDDE68A18035}"/>
              </a:ext>
              <a:ext uri="{C183D7F6-B498-43B3-948B-1728B52AA6E4}">
                <adec:decorative xmlns:adec="http://schemas.microsoft.com/office/drawing/2017/decorative" val="1"/>
              </a:ext>
            </a:extLst>
          </p:cNvPr>
          <p:cNvPicPr>
            <a:picLocks noChangeAspect="1"/>
          </p:cNvPicPr>
          <p:nvPr/>
        </p:nvPicPr>
        <p:blipFill rotWithShape="1">
          <a:blip r:embed="rId5" cstate="screen">
            <a:alphaModFix amt="50000"/>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a:ext>
            </a:extLst>
          </a:blip>
          <a:srcRect/>
          <a:stretch/>
        </p:blipFill>
        <p:spPr>
          <a:xfrm>
            <a:off x="2910257" y="4055427"/>
            <a:ext cx="2028373" cy="991273"/>
          </a:xfrm>
          <a:prstGeom prst="roundRect">
            <a:avLst>
              <a:gd name="adj" fmla="val 5000"/>
            </a:avLst>
          </a:prstGeom>
          <a:solidFill>
            <a:schemeClr val="bg1"/>
          </a:solidFill>
          <a:ln w="9525">
            <a:solidFill>
              <a:schemeClr val="bg1"/>
            </a:solidFill>
          </a:ln>
          <a:effectLst>
            <a:outerShdw blurRad="254000" dist="38100" dir="2700000" algn="tl" rotWithShape="0">
              <a:schemeClr val="accent4">
                <a:lumMod val="50000"/>
                <a:alpha val="10000"/>
              </a:schemeClr>
            </a:outerShdw>
          </a:effectLst>
        </p:spPr>
      </p:pic>
      <p:sp>
        <p:nvSpPr>
          <p:cNvPr id="9" name="Rectangle: Top Corners Rounded 8">
            <a:extLst>
              <a:ext uri="{FF2B5EF4-FFF2-40B4-BE49-F238E27FC236}">
                <a16:creationId xmlns:a16="http://schemas.microsoft.com/office/drawing/2014/main" id="{3066A9E3-4072-9E0B-2119-4096E3BA397C}"/>
              </a:ext>
              <a:ext uri="{C183D7F6-B498-43B3-948B-1728B52AA6E4}">
                <adec:decorative xmlns:adec="http://schemas.microsoft.com/office/drawing/2017/decorative" val="1"/>
              </a:ext>
            </a:extLst>
          </p:cNvPr>
          <p:cNvSpPr>
            <a:spLocks/>
          </p:cNvSpPr>
          <p:nvPr/>
        </p:nvSpPr>
        <p:spPr bwMode="auto">
          <a:xfrm flipV="1">
            <a:off x="5311054" y="5046700"/>
            <a:ext cx="1875874" cy="385753"/>
          </a:xfrm>
          <a:prstGeom prst="round2SameRect">
            <a:avLst>
              <a:gd name="adj1" fmla="val 15952"/>
              <a:gd name="adj2" fmla="val 0"/>
            </a:avLst>
          </a:prstGeom>
          <a:solidFill>
            <a:schemeClr val="accent1">
              <a:alpha val="2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err="1">
              <a:ln w="3175">
                <a:noFill/>
              </a:ln>
              <a:solidFill>
                <a:srgbClr val="FFFFFF"/>
              </a:solidFill>
              <a:effectLst/>
              <a:uLnTx/>
              <a:uFillTx/>
              <a:latin typeface="Segoe UI Semibold"/>
              <a:ea typeface="+mn-ea"/>
              <a:cs typeface="Segoe UI"/>
            </a:endParaRPr>
          </a:p>
        </p:txBody>
      </p:sp>
      <p:pic>
        <p:nvPicPr>
          <p:cNvPr id="16" name="Picture 15">
            <a:extLst>
              <a:ext uri="{FF2B5EF4-FFF2-40B4-BE49-F238E27FC236}">
                <a16:creationId xmlns:a16="http://schemas.microsoft.com/office/drawing/2014/main" id="{6AADD1E7-119F-D64C-F54A-0ED3D064659D}"/>
              </a:ext>
              <a:ext uri="{C183D7F6-B498-43B3-948B-1728B52AA6E4}">
                <adec:decorative xmlns:adec="http://schemas.microsoft.com/office/drawing/2017/decorative" val="1"/>
              </a:ext>
            </a:extLst>
          </p:cNvPr>
          <p:cNvPicPr>
            <a:picLocks noChangeAspect="1"/>
          </p:cNvPicPr>
          <p:nvPr/>
        </p:nvPicPr>
        <p:blipFill rotWithShape="1">
          <a:blip r:embed="rId7" cstate="screen">
            <a:alphaModFix amt="50000"/>
            <a:extLst>
              <a:ext uri="{BEBA8EAE-BF5A-486C-A8C5-ECC9F3942E4B}">
                <a14:imgProps xmlns:a14="http://schemas.microsoft.com/office/drawing/2010/main">
                  <a14:imgLayer r:embed="rId8">
                    <a14:imgEffect>
                      <a14:sharpenSoften amount="-100000"/>
                    </a14:imgEffect>
                  </a14:imgLayer>
                </a14:imgProps>
              </a:ext>
              <a:ext uri="{28A0092B-C50C-407E-A947-70E740481C1C}">
                <a14:useLocalDpi xmlns:a14="http://schemas.microsoft.com/office/drawing/2010/main"/>
              </a:ext>
            </a:extLst>
          </a:blip>
          <a:srcRect/>
          <a:stretch/>
        </p:blipFill>
        <p:spPr>
          <a:xfrm>
            <a:off x="5234805" y="4055746"/>
            <a:ext cx="2028373" cy="991273"/>
          </a:xfrm>
          <a:prstGeom prst="roundRect">
            <a:avLst>
              <a:gd name="adj" fmla="val 5000"/>
            </a:avLst>
          </a:prstGeom>
          <a:solidFill>
            <a:schemeClr val="bg1"/>
          </a:solidFill>
          <a:ln w="9525">
            <a:solidFill>
              <a:schemeClr val="bg1"/>
            </a:solidFill>
          </a:ln>
          <a:effectLst>
            <a:outerShdw blurRad="254000" dist="38100" dir="2700000" algn="tl" rotWithShape="0">
              <a:schemeClr val="accent4">
                <a:lumMod val="50000"/>
                <a:alpha val="10000"/>
              </a:schemeClr>
            </a:outerShdw>
          </a:effectLst>
        </p:spPr>
      </p:pic>
      <p:sp>
        <p:nvSpPr>
          <p:cNvPr id="18" name="Rectangle: Top Corners Rounded 17">
            <a:extLst>
              <a:ext uri="{FF2B5EF4-FFF2-40B4-BE49-F238E27FC236}">
                <a16:creationId xmlns:a16="http://schemas.microsoft.com/office/drawing/2014/main" id="{24691B49-C81C-5E06-2815-C09F6CEDCE98}"/>
              </a:ext>
              <a:ext uri="{C183D7F6-B498-43B3-948B-1728B52AA6E4}">
                <adec:decorative xmlns:adec="http://schemas.microsoft.com/office/drawing/2017/decorative" val="1"/>
              </a:ext>
            </a:extLst>
          </p:cNvPr>
          <p:cNvSpPr>
            <a:spLocks/>
          </p:cNvSpPr>
          <p:nvPr/>
        </p:nvSpPr>
        <p:spPr bwMode="auto">
          <a:xfrm flipV="1">
            <a:off x="7605045" y="5046700"/>
            <a:ext cx="1875874" cy="385753"/>
          </a:xfrm>
          <a:prstGeom prst="round2SameRect">
            <a:avLst>
              <a:gd name="adj1" fmla="val 16647"/>
              <a:gd name="adj2" fmla="val 0"/>
            </a:avLst>
          </a:prstGeom>
          <a:solidFill>
            <a:schemeClr val="accent1">
              <a:alpha val="2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err="1">
              <a:ln w="3175">
                <a:noFill/>
              </a:ln>
              <a:solidFill>
                <a:srgbClr val="FFFFFF"/>
              </a:solidFill>
              <a:effectLst/>
              <a:uLnTx/>
              <a:uFillTx/>
              <a:latin typeface="Segoe UI Semibold"/>
              <a:ea typeface="+mn-ea"/>
              <a:cs typeface="Segoe UI"/>
            </a:endParaRPr>
          </a:p>
        </p:txBody>
      </p:sp>
      <p:pic>
        <p:nvPicPr>
          <p:cNvPr id="20" name="Picture 19">
            <a:extLst>
              <a:ext uri="{FF2B5EF4-FFF2-40B4-BE49-F238E27FC236}">
                <a16:creationId xmlns:a16="http://schemas.microsoft.com/office/drawing/2014/main" id="{2905EA1C-81E5-1EE0-362D-6452F0068F2B}"/>
              </a:ext>
              <a:ext uri="{C183D7F6-B498-43B3-948B-1728B52AA6E4}">
                <adec:decorative xmlns:adec="http://schemas.microsoft.com/office/drawing/2017/decorative" val="1"/>
              </a:ext>
            </a:extLst>
          </p:cNvPr>
          <p:cNvPicPr>
            <a:picLocks noChangeAspect="1"/>
          </p:cNvPicPr>
          <p:nvPr/>
        </p:nvPicPr>
        <p:blipFill rotWithShape="1">
          <a:blip r:embed="rId9" cstate="screen">
            <a:alphaModFix amt="50000"/>
            <a:extLst>
              <a:ext uri="{BEBA8EAE-BF5A-486C-A8C5-ECC9F3942E4B}">
                <a14:imgProps xmlns:a14="http://schemas.microsoft.com/office/drawing/2010/main">
                  <a14:imgLayer r:embed="rId10">
                    <a14:imgEffect>
                      <a14:sharpenSoften amount="-100000"/>
                    </a14:imgEffect>
                  </a14:imgLayer>
                </a14:imgProps>
              </a:ext>
              <a:ext uri="{28A0092B-C50C-407E-A947-70E740481C1C}">
                <a14:useLocalDpi xmlns:a14="http://schemas.microsoft.com/office/drawing/2010/main"/>
              </a:ext>
            </a:extLst>
          </a:blip>
          <a:srcRect/>
          <a:stretch/>
        </p:blipFill>
        <p:spPr>
          <a:xfrm>
            <a:off x="7528796" y="4055427"/>
            <a:ext cx="2028373" cy="991273"/>
          </a:xfrm>
          <a:prstGeom prst="roundRect">
            <a:avLst>
              <a:gd name="adj" fmla="val 5000"/>
            </a:avLst>
          </a:prstGeom>
          <a:solidFill>
            <a:schemeClr val="bg1"/>
          </a:solidFill>
          <a:ln w="9525">
            <a:solidFill>
              <a:schemeClr val="bg1"/>
            </a:solidFill>
          </a:ln>
          <a:effectLst>
            <a:outerShdw blurRad="254000" dist="38100" dir="2700000" algn="tl" rotWithShape="0">
              <a:schemeClr val="accent4">
                <a:lumMod val="50000"/>
                <a:alpha val="10000"/>
              </a:schemeClr>
            </a:outerShdw>
          </a:effectLst>
        </p:spPr>
      </p:pic>
      <p:sp>
        <p:nvSpPr>
          <p:cNvPr id="64" name="Rectangle: Top Corners Rounded 63">
            <a:extLst>
              <a:ext uri="{FF2B5EF4-FFF2-40B4-BE49-F238E27FC236}">
                <a16:creationId xmlns:a16="http://schemas.microsoft.com/office/drawing/2014/main" id="{5966C2A7-1A4B-0ABA-32CD-5548CFB5D2A7}"/>
              </a:ext>
              <a:ext uri="{C183D7F6-B498-43B3-948B-1728B52AA6E4}">
                <adec:decorative xmlns:adec="http://schemas.microsoft.com/office/drawing/2017/decorative" val="1"/>
              </a:ext>
            </a:extLst>
          </p:cNvPr>
          <p:cNvSpPr>
            <a:spLocks/>
          </p:cNvSpPr>
          <p:nvPr/>
        </p:nvSpPr>
        <p:spPr bwMode="auto">
          <a:xfrm flipV="1">
            <a:off x="2986507" y="3217598"/>
            <a:ext cx="1875874" cy="385753"/>
          </a:xfrm>
          <a:prstGeom prst="round2SameRect">
            <a:avLst>
              <a:gd name="adj1" fmla="val 15952"/>
              <a:gd name="adj2" fmla="val 0"/>
            </a:avLst>
          </a:prstGeom>
          <a:solidFill>
            <a:schemeClr val="accent1">
              <a:alpha val="2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err="1">
              <a:ln w="3175">
                <a:noFill/>
              </a:ln>
              <a:solidFill>
                <a:srgbClr val="FFFFFF"/>
              </a:solidFill>
              <a:effectLst/>
              <a:uLnTx/>
              <a:uFillTx/>
              <a:latin typeface="Segoe UI Semibold"/>
              <a:ea typeface="+mn-ea"/>
              <a:cs typeface="Segoe UI"/>
            </a:endParaRPr>
          </a:p>
        </p:txBody>
      </p:sp>
      <p:pic>
        <p:nvPicPr>
          <p:cNvPr id="65" name="Picture 64">
            <a:extLst>
              <a:ext uri="{FF2B5EF4-FFF2-40B4-BE49-F238E27FC236}">
                <a16:creationId xmlns:a16="http://schemas.microsoft.com/office/drawing/2014/main" id="{32985BF8-5397-1942-D538-14C80AA0534A}"/>
              </a:ext>
              <a:ext uri="{C183D7F6-B498-43B3-948B-1728B52AA6E4}">
                <adec:decorative xmlns:adec="http://schemas.microsoft.com/office/drawing/2017/decorative" val="1"/>
              </a:ext>
            </a:extLst>
          </p:cNvPr>
          <p:cNvPicPr>
            <a:picLocks noChangeAspect="1"/>
          </p:cNvPicPr>
          <p:nvPr/>
        </p:nvPicPr>
        <p:blipFill rotWithShape="1">
          <a:blip r:embed="rId7" cstate="screen">
            <a:alphaModFix amt="50000"/>
            <a:extLst>
              <a:ext uri="{BEBA8EAE-BF5A-486C-A8C5-ECC9F3942E4B}">
                <a14:imgProps xmlns:a14="http://schemas.microsoft.com/office/drawing/2010/main">
                  <a14:imgLayer r:embed="rId8">
                    <a14:imgEffect>
                      <a14:sharpenSoften amount="-100000"/>
                    </a14:imgEffect>
                  </a14:imgLayer>
                </a14:imgProps>
              </a:ext>
              <a:ext uri="{28A0092B-C50C-407E-A947-70E740481C1C}">
                <a14:useLocalDpi xmlns:a14="http://schemas.microsoft.com/office/drawing/2010/main"/>
              </a:ext>
            </a:extLst>
          </a:blip>
          <a:srcRect/>
          <a:stretch/>
        </p:blipFill>
        <p:spPr>
          <a:xfrm>
            <a:off x="2910257" y="2226325"/>
            <a:ext cx="2028373" cy="991273"/>
          </a:xfrm>
          <a:prstGeom prst="roundRect">
            <a:avLst>
              <a:gd name="adj" fmla="val 5000"/>
            </a:avLst>
          </a:prstGeom>
          <a:solidFill>
            <a:schemeClr val="bg1"/>
          </a:solidFill>
          <a:ln w="9525">
            <a:solidFill>
              <a:schemeClr val="bg1"/>
            </a:solidFill>
          </a:ln>
          <a:effectLst>
            <a:outerShdw blurRad="254000" dist="38100" dir="2700000" algn="tl" rotWithShape="0">
              <a:schemeClr val="accent4">
                <a:lumMod val="50000"/>
                <a:alpha val="10000"/>
              </a:schemeClr>
            </a:outerShdw>
          </a:effectLst>
        </p:spPr>
      </p:pic>
      <p:sp>
        <p:nvSpPr>
          <p:cNvPr id="66" name="Rectangle: Top Corners Rounded 65">
            <a:extLst>
              <a:ext uri="{FF2B5EF4-FFF2-40B4-BE49-F238E27FC236}">
                <a16:creationId xmlns:a16="http://schemas.microsoft.com/office/drawing/2014/main" id="{0208BD32-6FCB-E2B2-2681-469A334F6171}"/>
              </a:ext>
              <a:ext uri="{C183D7F6-B498-43B3-948B-1728B52AA6E4}">
                <adec:decorative xmlns:adec="http://schemas.microsoft.com/office/drawing/2017/decorative" val="1"/>
              </a:ext>
            </a:extLst>
          </p:cNvPr>
          <p:cNvSpPr>
            <a:spLocks/>
          </p:cNvSpPr>
          <p:nvPr/>
        </p:nvSpPr>
        <p:spPr bwMode="auto">
          <a:xfrm flipV="1">
            <a:off x="5335784" y="3217598"/>
            <a:ext cx="1875874" cy="385753"/>
          </a:xfrm>
          <a:prstGeom prst="round2SameRect">
            <a:avLst>
              <a:gd name="adj1" fmla="val 16647"/>
              <a:gd name="adj2" fmla="val 0"/>
            </a:avLst>
          </a:prstGeom>
          <a:solidFill>
            <a:schemeClr val="accent1">
              <a:alpha val="2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err="1">
              <a:ln w="3175">
                <a:noFill/>
              </a:ln>
              <a:solidFill>
                <a:srgbClr val="FFFFFF"/>
              </a:solidFill>
              <a:effectLst/>
              <a:uLnTx/>
              <a:uFillTx/>
              <a:latin typeface="Segoe UI Semibold"/>
              <a:ea typeface="+mn-ea"/>
              <a:cs typeface="Segoe UI"/>
            </a:endParaRPr>
          </a:p>
        </p:txBody>
      </p:sp>
      <p:pic>
        <p:nvPicPr>
          <p:cNvPr id="67" name="Picture 66">
            <a:extLst>
              <a:ext uri="{FF2B5EF4-FFF2-40B4-BE49-F238E27FC236}">
                <a16:creationId xmlns:a16="http://schemas.microsoft.com/office/drawing/2014/main" id="{A5B06097-DBDF-79E6-1D50-479A23D9CE69}"/>
              </a:ext>
              <a:ext uri="{C183D7F6-B498-43B3-948B-1728B52AA6E4}">
                <adec:decorative xmlns:adec="http://schemas.microsoft.com/office/drawing/2017/decorative" val="1"/>
              </a:ext>
            </a:extLst>
          </p:cNvPr>
          <p:cNvPicPr>
            <a:picLocks noChangeAspect="1"/>
          </p:cNvPicPr>
          <p:nvPr/>
        </p:nvPicPr>
        <p:blipFill rotWithShape="1">
          <a:blip r:embed="rId9" cstate="screen">
            <a:alphaModFix amt="50000"/>
            <a:extLst>
              <a:ext uri="{BEBA8EAE-BF5A-486C-A8C5-ECC9F3942E4B}">
                <a14:imgProps xmlns:a14="http://schemas.microsoft.com/office/drawing/2010/main">
                  <a14:imgLayer r:embed="rId10">
                    <a14:imgEffect>
                      <a14:sharpenSoften amount="-100000"/>
                    </a14:imgEffect>
                  </a14:imgLayer>
                </a14:imgProps>
              </a:ext>
              <a:ext uri="{28A0092B-C50C-407E-A947-70E740481C1C}">
                <a14:useLocalDpi xmlns:a14="http://schemas.microsoft.com/office/drawing/2010/main"/>
              </a:ext>
            </a:extLst>
          </a:blip>
          <a:srcRect/>
          <a:stretch/>
        </p:blipFill>
        <p:spPr>
          <a:xfrm>
            <a:off x="5259535" y="2226325"/>
            <a:ext cx="2028373" cy="991273"/>
          </a:xfrm>
          <a:prstGeom prst="roundRect">
            <a:avLst>
              <a:gd name="adj" fmla="val 5000"/>
            </a:avLst>
          </a:prstGeom>
          <a:solidFill>
            <a:schemeClr val="bg1"/>
          </a:solidFill>
          <a:ln w="9525">
            <a:solidFill>
              <a:schemeClr val="bg1"/>
            </a:solidFill>
          </a:ln>
          <a:effectLst>
            <a:outerShdw blurRad="254000" dist="38100" dir="2700000" algn="tl" rotWithShape="0">
              <a:schemeClr val="accent4">
                <a:lumMod val="50000"/>
                <a:alpha val="10000"/>
              </a:schemeClr>
            </a:outerShdw>
          </a:effectLst>
        </p:spPr>
      </p:pic>
      <p:sp>
        <p:nvSpPr>
          <p:cNvPr id="100" name="Rectangle: Top Corners Rounded 99">
            <a:extLst>
              <a:ext uri="{FF2B5EF4-FFF2-40B4-BE49-F238E27FC236}">
                <a16:creationId xmlns:a16="http://schemas.microsoft.com/office/drawing/2014/main" id="{DDE6AF4B-1595-55FE-7855-7ED09AE76F83}"/>
              </a:ext>
              <a:ext uri="{C183D7F6-B498-43B3-948B-1728B52AA6E4}">
                <adec:decorative xmlns:adec="http://schemas.microsoft.com/office/drawing/2017/decorative" val="1"/>
              </a:ext>
            </a:extLst>
          </p:cNvPr>
          <p:cNvSpPr>
            <a:spLocks/>
          </p:cNvSpPr>
          <p:nvPr/>
        </p:nvSpPr>
        <p:spPr bwMode="auto">
          <a:xfrm flipV="1">
            <a:off x="7582161" y="3217598"/>
            <a:ext cx="1875874" cy="385753"/>
          </a:xfrm>
          <a:prstGeom prst="round2SameRect">
            <a:avLst>
              <a:gd name="adj1" fmla="val 16647"/>
              <a:gd name="adj2" fmla="val 0"/>
            </a:avLst>
          </a:prstGeom>
          <a:solidFill>
            <a:schemeClr val="accent1">
              <a:alpha val="2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67"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err="1">
              <a:ln w="3175">
                <a:noFill/>
              </a:ln>
              <a:solidFill>
                <a:srgbClr val="FFFFFF"/>
              </a:solidFill>
              <a:effectLst/>
              <a:uLnTx/>
              <a:uFillTx/>
              <a:latin typeface="Segoe UI Semibold"/>
              <a:ea typeface="+mn-ea"/>
              <a:cs typeface="Segoe UI"/>
            </a:endParaRPr>
          </a:p>
        </p:txBody>
      </p:sp>
      <p:pic>
        <p:nvPicPr>
          <p:cNvPr id="101" name="Picture 100">
            <a:extLst>
              <a:ext uri="{FF2B5EF4-FFF2-40B4-BE49-F238E27FC236}">
                <a16:creationId xmlns:a16="http://schemas.microsoft.com/office/drawing/2014/main" id="{D86A2FB8-9654-3226-D1E6-9E0EBC912874}"/>
              </a:ext>
              <a:ext uri="{C183D7F6-B498-43B3-948B-1728B52AA6E4}">
                <adec:decorative xmlns:adec="http://schemas.microsoft.com/office/drawing/2017/decorative" val="1"/>
              </a:ext>
            </a:extLst>
          </p:cNvPr>
          <p:cNvPicPr>
            <a:picLocks noChangeAspect="1"/>
          </p:cNvPicPr>
          <p:nvPr/>
        </p:nvPicPr>
        <p:blipFill rotWithShape="1">
          <a:blip r:embed="rId9" cstate="screen">
            <a:alphaModFix amt="50000"/>
            <a:extLst>
              <a:ext uri="{BEBA8EAE-BF5A-486C-A8C5-ECC9F3942E4B}">
                <a14:imgProps xmlns:a14="http://schemas.microsoft.com/office/drawing/2010/main">
                  <a14:imgLayer r:embed="rId10">
                    <a14:imgEffect>
                      <a14:sharpenSoften amount="-100000"/>
                    </a14:imgEffect>
                  </a14:imgLayer>
                </a14:imgProps>
              </a:ext>
              <a:ext uri="{28A0092B-C50C-407E-A947-70E740481C1C}">
                <a14:useLocalDpi xmlns:a14="http://schemas.microsoft.com/office/drawing/2010/main"/>
              </a:ext>
            </a:extLst>
          </a:blip>
          <a:srcRect/>
          <a:stretch/>
        </p:blipFill>
        <p:spPr>
          <a:xfrm>
            <a:off x="7505912" y="2226325"/>
            <a:ext cx="2028373" cy="991273"/>
          </a:xfrm>
          <a:prstGeom prst="roundRect">
            <a:avLst>
              <a:gd name="adj" fmla="val 5000"/>
            </a:avLst>
          </a:prstGeom>
          <a:solidFill>
            <a:schemeClr val="bg1"/>
          </a:solidFill>
          <a:ln w="9525">
            <a:solidFill>
              <a:schemeClr val="bg1"/>
            </a:solidFill>
          </a:ln>
          <a:effectLst>
            <a:outerShdw blurRad="254000" dist="38100" dir="2700000" algn="tl" rotWithShape="0">
              <a:schemeClr val="accent4">
                <a:lumMod val="50000"/>
                <a:alpha val="10000"/>
              </a:schemeClr>
            </a:outerShdw>
          </a:effectLst>
        </p:spPr>
      </p:pic>
      <p:sp>
        <p:nvSpPr>
          <p:cNvPr id="6" name="Title 1">
            <a:extLst>
              <a:ext uri="{FF2B5EF4-FFF2-40B4-BE49-F238E27FC236}">
                <a16:creationId xmlns:a16="http://schemas.microsoft.com/office/drawing/2014/main" id="{27663F20-88E5-BB89-949A-785A95DBA9F8}"/>
              </a:ext>
              <a:ext uri="{C183D7F6-B498-43B3-948B-1728B52AA6E4}">
                <adec:decorative xmlns:adec="http://schemas.microsoft.com/office/drawing/2017/decorative" val="0"/>
              </a:ext>
            </a:extLst>
          </p:cNvPr>
          <p:cNvSpPr txBox="1">
            <a:spLocks noGrp="1"/>
          </p:cNvSpPr>
          <p:nvPr>
            <p:ph type="title"/>
          </p:nvPr>
        </p:nvSpPr>
        <p:spPr>
          <a:xfrm>
            <a:off x="588261" y="585216"/>
            <a:ext cx="11011601"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200" b="0" kern="1200" cap="none" spc="-50" baseline="0">
                <a:ln w="3175">
                  <a:noFill/>
                </a:ln>
                <a:solidFill>
                  <a:schemeClr val="tx1"/>
                </a:solidFill>
                <a:effectLst/>
                <a:latin typeface="+mj-lt"/>
                <a:ea typeface="+mn-ea"/>
                <a:cs typeface="Segoe Sans Display" pitchFamily="2" charset="0"/>
              </a:defRPr>
            </a:lvl1pPr>
          </a:lstStyle>
          <a:p>
            <a:pPr algn="ctr">
              <a:defRPr/>
            </a:pPr>
            <a:r>
              <a:rPr lang="en-US" dirty="0">
                <a:gradFill>
                  <a:gsLst>
                    <a:gs pos="2874">
                      <a:schemeClr val="accent1"/>
                    </a:gs>
                    <a:gs pos="71000">
                      <a:schemeClr val="accent4"/>
                    </a:gs>
                    <a:gs pos="100000">
                      <a:schemeClr val="accent2"/>
                    </a:gs>
                  </a:gsLst>
                  <a:lin ang="0" scaled="1"/>
                </a:gradFill>
                <a:ea typeface="+mj-ea"/>
                <a:cs typeface="+mj-cs"/>
              </a:rPr>
              <a:t>Agents in Microsoft 365</a:t>
            </a:r>
          </a:p>
        </p:txBody>
      </p:sp>
      <p:pic>
        <p:nvPicPr>
          <p:cNvPr id="14" name="Picture 13" descr="Copilot">
            <a:extLst>
              <a:ext uri="{FF2B5EF4-FFF2-40B4-BE49-F238E27FC236}">
                <a16:creationId xmlns:a16="http://schemas.microsoft.com/office/drawing/2014/main" id="{541D59B2-1E2B-6750-69BF-1AEDE317BA4D}"/>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a:stretch>
            <a:fillRect/>
          </a:stretch>
        </p:blipFill>
        <p:spPr bwMode="auto">
          <a:xfrm>
            <a:off x="3759852" y="2068396"/>
            <a:ext cx="329184" cy="329184"/>
          </a:xfrm>
          <a:custGeom>
            <a:avLst/>
            <a:gdLst>
              <a:gd name="connsiteX0" fmla="*/ 0 w 411275"/>
              <a:gd name="connsiteY0" fmla="*/ 0 h 411275"/>
              <a:gd name="connsiteX1" fmla="*/ 411275 w 411275"/>
              <a:gd name="connsiteY1" fmla="*/ 0 h 411275"/>
              <a:gd name="connsiteX2" fmla="*/ 411275 w 411275"/>
              <a:gd name="connsiteY2" fmla="*/ 411275 h 411275"/>
              <a:gd name="connsiteX3" fmla="*/ 0 w 411275"/>
              <a:gd name="connsiteY3" fmla="*/ 411275 h 411275"/>
            </a:gdLst>
            <a:ahLst/>
            <a:cxnLst>
              <a:cxn ang="0">
                <a:pos x="connsiteX0" y="connsiteY0"/>
              </a:cxn>
              <a:cxn ang="0">
                <a:pos x="connsiteX1" y="connsiteY1"/>
              </a:cxn>
              <a:cxn ang="0">
                <a:pos x="connsiteX2" y="connsiteY2"/>
              </a:cxn>
              <a:cxn ang="0">
                <a:pos x="connsiteX3" y="connsiteY3"/>
              </a:cxn>
            </a:cxnLst>
            <a:rect l="l" t="t" r="r" b="b"/>
            <a:pathLst>
              <a:path w="411275" h="411275">
                <a:moveTo>
                  <a:pt x="0" y="0"/>
                </a:moveTo>
                <a:lnTo>
                  <a:pt x="411275" y="0"/>
                </a:lnTo>
                <a:lnTo>
                  <a:pt x="411275" y="411275"/>
                </a:lnTo>
                <a:lnTo>
                  <a:pt x="0" y="411275"/>
                </a:lnTo>
                <a:close/>
              </a:path>
            </a:pathLst>
          </a:custGeom>
          <a:noFill/>
          <a:extLst>
            <a:ext uri="{909E8E84-426E-40DD-AFC4-6F175D3DCCD1}">
              <a14:hiddenFill xmlns:a14="http://schemas.microsoft.com/office/drawing/2010/main">
                <a:solidFill>
                  <a:srgbClr val="FFFFFF"/>
                </a:solidFill>
              </a14:hiddenFill>
            </a:ext>
          </a:extLst>
        </p:spPr>
      </p:pic>
      <p:sp>
        <p:nvSpPr>
          <p:cNvPr id="69" name="TextBox 68">
            <a:extLst>
              <a:ext uri="{FF2B5EF4-FFF2-40B4-BE49-F238E27FC236}">
                <a16:creationId xmlns:a16="http://schemas.microsoft.com/office/drawing/2014/main" id="{52B34462-C6E8-ADDC-FD02-7BAE56D6506A}"/>
              </a:ext>
            </a:extLst>
          </p:cNvPr>
          <p:cNvSpPr txBox="1">
            <a:spLocks/>
          </p:cNvSpPr>
          <p:nvPr/>
        </p:nvSpPr>
        <p:spPr>
          <a:xfrm>
            <a:off x="3074734" y="2612765"/>
            <a:ext cx="1699418" cy="218393"/>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Semibold"/>
                <a:ea typeface="+mn-ea"/>
                <a:cs typeface="+mn-cs"/>
              </a:rPr>
              <a:t>Researcher</a:t>
            </a:r>
          </a:p>
        </p:txBody>
      </p:sp>
      <p:sp>
        <p:nvSpPr>
          <p:cNvPr id="68" name="TextBox 67">
            <a:extLst>
              <a:ext uri="{FF2B5EF4-FFF2-40B4-BE49-F238E27FC236}">
                <a16:creationId xmlns:a16="http://schemas.microsoft.com/office/drawing/2014/main" id="{63070DBB-2218-EDDC-49E7-E73047C85E84}"/>
              </a:ext>
            </a:extLst>
          </p:cNvPr>
          <p:cNvSpPr txBox="1"/>
          <p:nvPr/>
        </p:nvSpPr>
        <p:spPr>
          <a:xfrm>
            <a:off x="3096641" y="3325836"/>
            <a:ext cx="1655604" cy="169277"/>
          </a:xfrm>
          <a:prstGeom prst="rect">
            <a:avLst/>
          </a:prstGeom>
          <a:noFill/>
        </p:spPr>
        <p:txBody>
          <a:bodyPr wrap="square" lIns="0" tIns="0" rIns="0" bIns="0" anchor="ctr">
            <a:spAutoFit/>
          </a:bodyPr>
          <a:lstStyle/>
          <a:p>
            <a:pPr lvl="0" algn="ctr">
              <a:defRPr/>
            </a:pPr>
            <a:r>
              <a:rPr lang="en-US" sz="1100" dirty="0">
                <a:solidFill>
                  <a:srgbClr val="0078D4">
                    <a:lumMod val="75000"/>
                  </a:srgbClr>
                </a:solidFill>
                <a:latin typeface="Segoe UI Semibold"/>
              </a:rPr>
              <a:t>Generally available</a:t>
            </a:r>
          </a:p>
        </p:txBody>
      </p:sp>
      <p:pic>
        <p:nvPicPr>
          <p:cNvPr id="17" name="Picture 16" descr="Copilot">
            <a:extLst>
              <a:ext uri="{FF2B5EF4-FFF2-40B4-BE49-F238E27FC236}">
                <a16:creationId xmlns:a16="http://schemas.microsoft.com/office/drawing/2014/main" id="{1359CF81-7661-DB7F-87EA-948B3BDF2CE5}"/>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a:stretch>
            <a:fillRect/>
          </a:stretch>
        </p:blipFill>
        <p:spPr bwMode="auto">
          <a:xfrm>
            <a:off x="6109015" y="2068396"/>
            <a:ext cx="329184" cy="329184"/>
          </a:xfrm>
          <a:custGeom>
            <a:avLst/>
            <a:gdLst>
              <a:gd name="connsiteX0" fmla="*/ 0 w 411275"/>
              <a:gd name="connsiteY0" fmla="*/ 0 h 411275"/>
              <a:gd name="connsiteX1" fmla="*/ 411275 w 411275"/>
              <a:gd name="connsiteY1" fmla="*/ 0 h 411275"/>
              <a:gd name="connsiteX2" fmla="*/ 411275 w 411275"/>
              <a:gd name="connsiteY2" fmla="*/ 411275 h 411275"/>
              <a:gd name="connsiteX3" fmla="*/ 0 w 411275"/>
              <a:gd name="connsiteY3" fmla="*/ 411275 h 411275"/>
            </a:gdLst>
            <a:ahLst/>
            <a:cxnLst>
              <a:cxn ang="0">
                <a:pos x="connsiteX0" y="connsiteY0"/>
              </a:cxn>
              <a:cxn ang="0">
                <a:pos x="connsiteX1" y="connsiteY1"/>
              </a:cxn>
              <a:cxn ang="0">
                <a:pos x="connsiteX2" y="connsiteY2"/>
              </a:cxn>
              <a:cxn ang="0">
                <a:pos x="connsiteX3" y="connsiteY3"/>
              </a:cxn>
            </a:cxnLst>
            <a:rect l="l" t="t" r="r" b="b"/>
            <a:pathLst>
              <a:path w="411275" h="411275">
                <a:moveTo>
                  <a:pt x="0" y="0"/>
                </a:moveTo>
                <a:lnTo>
                  <a:pt x="411275" y="0"/>
                </a:lnTo>
                <a:lnTo>
                  <a:pt x="411275" y="411275"/>
                </a:lnTo>
                <a:lnTo>
                  <a:pt x="0" y="411275"/>
                </a:lnTo>
                <a:close/>
              </a:path>
            </a:pathLst>
          </a:custGeom>
          <a:noFill/>
          <a:extLst>
            <a:ext uri="{909E8E84-426E-40DD-AFC4-6F175D3DCCD1}">
              <a14:hiddenFill xmlns:a14="http://schemas.microsoft.com/office/drawing/2010/main">
                <a:solidFill>
                  <a:srgbClr val="FFFFFF"/>
                </a:solidFill>
              </a14:hiddenFill>
            </a:ext>
          </a:extLst>
        </p:spPr>
      </p:pic>
      <p:sp>
        <p:nvSpPr>
          <p:cNvPr id="86" name="TextBox 85">
            <a:extLst>
              <a:ext uri="{FF2B5EF4-FFF2-40B4-BE49-F238E27FC236}">
                <a16:creationId xmlns:a16="http://schemas.microsoft.com/office/drawing/2014/main" id="{4889378B-3E7A-E640-DBFD-671722FABEBB}"/>
              </a:ext>
            </a:extLst>
          </p:cNvPr>
          <p:cNvSpPr txBox="1">
            <a:spLocks/>
          </p:cNvSpPr>
          <p:nvPr/>
        </p:nvSpPr>
        <p:spPr>
          <a:xfrm>
            <a:off x="5424013" y="2612765"/>
            <a:ext cx="1699418" cy="218393"/>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Semibold"/>
                <a:ea typeface="+mn-ea"/>
                <a:cs typeface="+mn-cs"/>
              </a:rPr>
              <a:t>Analyst</a:t>
            </a:r>
          </a:p>
        </p:txBody>
      </p:sp>
      <p:sp>
        <p:nvSpPr>
          <p:cNvPr id="88" name="TextBox 87">
            <a:extLst>
              <a:ext uri="{FF2B5EF4-FFF2-40B4-BE49-F238E27FC236}">
                <a16:creationId xmlns:a16="http://schemas.microsoft.com/office/drawing/2014/main" id="{D514B27F-1950-3A64-0301-2EF0C1FB9774}"/>
              </a:ext>
            </a:extLst>
          </p:cNvPr>
          <p:cNvSpPr txBox="1">
            <a:spLocks/>
          </p:cNvSpPr>
          <p:nvPr/>
        </p:nvSpPr>
        <p:spPr>
          <a:xfrm>
            <a:off x="5445920" y="3325836"/>
            <a:ext cx="1655604" cy="169277"/>
          </a:xfrm>
          <a:prstGeom prst="rect">
            <a:avLst/>
          </a:prstGeom>
          <a:noFill/>
        </p:spPr>
        <p:txBody>
          <a:bodyPr wrap="square" lIns="0" tIns="0" rIns="0" bIns="0" anchor="ctr">
            <a:spAutoFit/>
          </a:bodyPr>
          <a:lstStyle/>
          <a:p>
            <a:pPr lvl="0" algn="ctr">
              <a:defRPr/>
            </a:pPr>
            <a:r>
              <a:rPr lang="en-US" sz="1100" dirty="0">
                <a:solidFill>
                  <a:srgbClr val="0078D4">
                    <a:lumMod val="75000"/>
                  </a:srgbClr>
                </a:solidFill>
                <a:latin typeface="Segoe UI Semibold"/>
              </a:rPr>
              <a:t>Generally available</a:t>
            </a:r>
          </a:p>
        </p:txBody>
      </p:sp>
      <p:pic>
        <p:nvPicPr>
          <p:cNvPr id="22" name="Picture 21" descr="Copilot">
            <a:extLst>
              <a:ext uri="{FF2B5EF4-FFF2-40B4-BE49-F238E27FC236}">
                <a16:creationId xmlns:a16="http://schemas.microsoft.com/office/drawing/2014/main" id="{973686C6-05CD-37EB-547B-2769DF769213}"/>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a:stretch>
            <a:fillRect/>
          </a:stretch>
        </p:blipFill>
        <p:spPr bwMode="auto">
          <a:xfrm>
            <a:off x="8355392" y="2068396"/>
            <a:ext cx="329184" cy="329184"/>
          </a:xfrm>
          <a:custGeom>
            <a:avLst/>
            <a:gdLst>
              <a:gd name="connsiteX0" fmla="*/ 0 w 411275"/>
              <a:gd name="connsiteY0" fmla="*/ 0 h 411275"/>
              <a:gd name="connsiteX1" fmla="*/ 411275 w 411275"/>
              <a:gd name="connsiteY1" fmla="*/ 0 h 411275"/>
              <a:gd name="connsiteX2" fmla="*/ 411275 w 411275"/>
              <a:gd name="connsiteY2" fmla="*/ 411275 h 411275"/>
              <a:gd name="connsiteX3" fmla="*/ 0 w 411275"/>
              <a:gd name="connsiteY3" fmla="*/ 411275 h 411275"/>
            </a:gdLst>
            <a:ahLst/>
            <a:cxnLst>
              <a:cxn ang="0">
                <a:pos x="connsiteX0" y="connsiteY0"/>
              </a:cxn>
              <a:cxn ang="0">
                <a:pos x="connsiteX1" y="connsiteY1"/>
              </a:cxn>
              <a:cxn ang="0">
                <a:pos x="connsiteX2" y="connsiteY2"/>
              </a:cxn>
              <a:cxn ang="0">
                <a:pos x="connsiteX3" y="connsiteY3"/>
              </a:cxn>
            </a:cxnLst>
            <a:rect l="l" t="t" r="r" b="b"/>
            <a:pathLst>
              <a:path w="411275" h="411275">
                <a:moveTo>
                  <a:pt x="0" y="0"/>
                </a:moveTo>
                <a:lnTo>
                  <a:pt x="411275" y="0"/>
                </a:lnTo>
                <a:lnTo>
                  <a:pt x="411275" y="411275"/>
                </a:lnTo>
                <a:lnTo>
                  <a:pt x="0" y="411275"/>
                </a:lnTo>
                <a:close/>
              </a:path>
            </a:pathLst>
          </a:custGeom>
          <a:noFill/>
          <a:extLst>
            <a:ext uri="{909E8E84-426E-40DD-AFC4-6F175D3DCCD1}">
              <a14:hiddenFill xmlns:a14="http://schemas.microsoft.com/office/drawing/2010/main">
                <a:solidFill>
                  <a:srgbClr val="FFFFFF"/>
                </a:solidFill>
              </a14:hiddenFill>
            </a:ext>
          </a:extLst>
        </p:spPr>
      </p:pic>
      <p:sp>
        <p:nvSpPr>
          <p:cNvPr id="102" name="TextBox 101">
            <a:extLst>
              <a:ext uri="{FF2B5EF4-FFF2-40B4-BE49-F238E27FC236}">
                <a16:creationId xmlns:a16="http://schemas.microsoft.com/office/drawing/2014/main" id="{725276D7-DFCB-01C1-7DE5-D2090ACC7D96}"/>
              </a:ext>
            </a:extLst>
          </p:cNvPr>
          <p:cNvSpPr txBox="1">
            <a:spLocks/>
          </p:cNvSpPr>
          <p:nvPr/>
        </p:nvSpPr>
        <p:spPr>
          <a:xfrm>
            <a:off x="7670389" y="2612765"/>
            <a:ext cx="1699418" cy="218393"/>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Skills</a:t>
            </a:r>
          </a:p>
        </p:txBody>
      </p:sp>
      <p:sp>
        <p:nvSpPr>
          <p:cNvPr id="103" name="TextBox 102">
            <a:extLst>
              <a:ext uri="{FF2B5EF4-FFF2-40B4-BE49-F238E27FC236}">
                <a16:creationId xmlns:a16="http://schemas.microsoft.com/office/drawing/2014/main" id="{4D6343D4-EE1C-B6EE-FE0C-6F63D0A147E7}"/>
              </a:ext>
            </a:extLst>
          </p:cNvPr>
          <p:cNvSpPr txBox="1">
            <a:spLocks/>
          </p:cNvSpPr>
          <p:nvPr/>
        </p:nvSpPr>
        <p:spPr>
          <a:xfrm>
            <a:off x="7692296" y="3325836"/>
            <a:ext cx="1655604" cy="169277"/>
          </a:xfrm>
          <a:prstGeom prst="rect">
            <a:avLst/>
          </a:prstGeom>
          <a:noFill/>
        </p:spPr>
        <p:txBody>
          <a:bodyPr wrap="square" lIns="0" tIns="0" rIns="0" bIns="0" anchor="ctr">
            <a:spAutoFit/>
          </a:bodyPr>
          <a:lstStyle/>
          <a:p>
            <a:pPr algn="ctr">
              <a:defRPr/>
            </a:pPr>
            <a:r>
              <a:rPr kumimoji="0" lang="en-US" sz="1100" b="0" i="0" u="none" strike="noStrike" kern="1200" cap="none" spc="0" normalizeH="0" baseline="0" noProof="0" dirty="0">
                <a:ln>
                  <a:noFill/>
                </a:ln>
                <a:solidFill>
                  <a:srgbClr val="0078D4">
                    <a:lumMod val="75000"/>
                  </a:srgbClr>
                </a:solidFill>
                <a:effectLst/>
                <a:uLnTx/>
                <a:uFillTx/>
                <a:latin typeface="Segoe UI Semibold"/>
                <a:ea typeface="+mn-ea"/>
                <a:cs typeface="+mn-cs"/>
              </a:rPr>
              <a:t>Frontier</a:t>
            </a:r>
          </a:p>
        </p:txBody>
      </p:sp>
      <p:pic>
        <p:nvPicPr>
          <p:cNvPr id="13" name="Picture 12" descr="Microsoft Teams">
            <a:extLst>
              <a:ext uri="{FF2B5EF4-FFF2-40B4-BE49-F238E27FC236}">
                <a16:creationId xmlns:a16="http://schemas.microsoft.com/office/drawing/2014/main" id="{0CEBC749-1209-AD35-30F5-F4220A2F4969}"/>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17982" t="-6885" r="17982" b="-6885"/>
          <a:stretch>
            <a:fillRect/>
          </a:stretch>
        </p:blipFill>
        <p:spPr bwMode="auto">
          <a:xfrm>
            <a:off x="3759852" y="3897498"/>
            <a:ext cx="329184" cy="329184"/>
          </a:xfrm>
          <a:custGeom>
            <a:avLst/>
            <a:gdLst>
              <a:gd name="connsiteX0" fmla="*/ 0 w 329184"/>
              <a:gd name="connsiteY0" fmla="*/ 0 h 329184"/>
              <a:gd name="connsiteX1" fmla="*/ 329184 w 329184"/>
              <a:gd name="connsiteY1" fmla="*/ 0 h 329184"/>
              <a:gd name="connsiteX2" fmla="*/ 329184 w 329184"/>
              <a:gd name="connsiteY2" fmla="*/ 329184 h 329184"/>
              <a:gd name="connsiteX3" fmla="*/ 0 w 329184"/>
              <a:gd name="connsiteY3" fmla="*/ 329184 h 329184"/>
            </a:gdLst>
            <a:ahLst/>
            <a:cxnLst>
              <a:cxn ang="0">
                <a:pos x="connsiteX0" y="connsiteY0"/>
              </a:cxn>
              <a:cxn ang="0">
                <a:pos x="connsiteX1" y="connsiteY1"/>
              </a:cxn>
              <a:cxn ang="0">
                <a:pos x="connsiteX2" y="connsiteY2"/>
              </a:cxn>
              <a:cxn ang="0">
                <a:pos x="connsiteX3" y="connsiteY3"/>
              </a:cxn>
            </a:cxnLst>
            <a:rect l="l" t="t" r="r" b="b"/>
            <a:pathLst>
              <a:path w="329184" h="329184">
                <a:moveTo>
                  <a:pt x="0" y="0"/>
                </a:moveTo>
                <a:lnTo>
                  <a:pt x="329184" y="0"/>
                </a:lnTo>
                <a:lnTo>
                  <a:pt x="329184" y="329184"/>
                </a:lnTo>
                <a:lnTo>
                  <a:pt x="0" y="329184"/>
                </a:lnTo>
                <a:close/>
              </a:path>
            </a:pathLst>
          </a:custGeom>
          <a:noFill/>
          <a:extLst>
            <a:ext uri="{909E8E84-426E-40DD-AFC4-6F175D3DCCD1}">
              <a14:hiddenFill xmlns:a14="http://schemas.microsoft.com/office/drawing/2010/main">
                <a:solidFill>
                  <a:srgbClr val="FFFFFF"/>
                </a:solidFill>
              </a14:hiddenFill>
            </a:ext>
          </a:extLst>
        </p:spPr>
      </p:pic>
      <p:sp>
        <p:nvSpPr>
          <p:cNvPr id="55" name="TextBox 54">
            <a:extLst>
              <a:ext uri="{FF2B5EF4-FFF2-40B4-BE49-F238E27FC236}">
                <a16:creationId xmlns:a16="http://schemas.microsoft.com/office/drawing/2014/main" id="{1F0261D0-6FFA-B4E6-A86E-54B73EA8BBB0}"/>
              </a:ext>
            </a:extLst>
          </p:cNvPr>
          <p:cNvSpPr txBox="1">
            <a:spLocks/>
          </p:cNvSpPr>
          <p:nvPr/>
        </p:nvSpPr>
        <p:spPr>
          <a:xfrm>
            <a:off x="3074734" y="4441867"/>
            <a:ext cx="1699418" cy="218393"/>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Semibold"/>
                <a:ea typeface="+mn-ea"/>
                <a:cs typeface="+mn-cs"/>
              </a:rPr>
              <a:t>Facilitator</a:t>
            </a:r>
          </a:p>
        </p:txBody>
      </p:sp>
      <p:sp>
        <p:nvSpPr>
          <p:cNvPr id="56" name="TextBox 55">
            <a:extLst>
              <a:ext uri="{FF2B5EF4-FFF2-40B4-BE49-F238E27FC236}">
                <a16:creationId xmlns:a16="http://schemas.microsoft.com/office/drawing/2014/main" id="{B2450C8D-3A1C-8AA9-4224-AD08208AEE53}"/>
              </a:ext>
            </a:extLst>
          </p:cNvPr>
          <p:cNvSpPr txBox="1">
            <a:spLocks/>
          </p:cNvSpPr>
          <p:nvPr/>
        </p:nvSpPr>
        <p:spPr>
          <a:xfrm>
            <a:off x="3096641" y="5154938"/>
            <a:ext cx="1655604" cy="169277"/>
          </a:xfrm>
          <a:prstGeom prst="rect">
            <a:avLst/>
          </a:prstGeom>
          <a:noFill/>
        </p:spPr>
        <p:txBody>
          <a:bodyPr wrap="square" lIns="0" tIns="0" rIns="0" b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78D4">
                    <a:lumMod val="75000"/>
                  </a:srgbClr>
                </a:solidFill>
                <a:effectLst/>
                <a:uLnTx/>
                <a:uFillTx/>
                <a:latin typeface="Segoe UI Semibold"/>
                <a:ea typeface="+mn-ea"/>
                <a:cs typeface="+mn-cs"/>
              </a:rPr>
              <a:t>Public preview</a:t>
            </a:r>
          </a:p>
        </p:txBody>
      </p:sp>
      <p:pic>
        <p:nvPicPr>
          <p:cNvPr id="23" name="Picture 22" descr="Microsoft Teams">
            <a:extLst>
              <a:ext uri="{FF2B5EF4-FFF2-40B4-BE49-F238E27FC236}">
                <a16:creationId xmlns:a16="http://schemas.microsoft.com/office/drawing/2014/main" id="{51B52017-CEB5-1FDF-4FC3-01B95B9CEBCD}"/>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17982" t="-6885" r="17982" b="-6885"/>
          <a:stretch>
            <a:fillRect/>
          </a:stretch>
        </p:blipFill>
        <p:spPr bwMode="auto">
          <a:xfrm>
            <a:off x="6084400" y="3897498"/>
            <a:ext cx="329184" cy="329184"/>
          </a:xfrm>
          <a:custGeom>
            <a:avLst/>
            <a:gdLst>
              <a:gd name="connsiteX0" fmla="*/ 0 w 329184"/>
              <a:gd name="connsiteY0" fmla="*/ 0 h 329184"/>
              <a:gd name="connsiteX1" fmla="*/ 329184 w 329184"/>
              <a:gd name="connsiteY1" fmla="*/ 0 h 329184"/>
              <a:gd name="connsiteX2" fmla="*/ 329184 w 329184"/>
              <a:gd name="connsiteY2" fmla="*/ 329184 h 329184"/>
              <a:gd name="connsiteX3" fmla="*/ 0 w 329184"/>
              <a:gd name="connsiteY3" fmla="*/ 329184 h 329184"/>
            </a:gdLst>
            <a:ahLst/>
            <a:cxnLst>
              <a:cxn ang="0">
                <a:pos x="connsiteX0" y="connsiteY0"/>
              </a:cxn>
              <a:cxn ang="0">
                <a:pos x="connsiteX1" y="connsiteY1"/>
              </a:cxn>
              <a:cxn ang="0">
                <a:pos x="connsiteX2" y="connsiteY2"/>
              </a:cxn>
              <a:cxn ang="0">
                <a:pos x="connsiteX3" y="connsiteY3"/>
              </a:cxn>
            </a:cxnLst>
            <a:rect l="l" t="t" r="r" b="b"/>
            <a:pathLst>
              <a:path w="329184" h="329184">
                <a:moveTo>
                  <a:pt x="0" y="0"/>
                </a:moveTo>
                <a:lnTo>
                  <a:pt x="329184" y="0"/>
                </a:lnTo>
                <a:lnTo>
                  <a:pt x="329184" y="329184"/>
                </a:lnTo>
                <a:lnTo>
                  <a:pt x="0" y="329184"/>
                </a:lnTo>
                <a:close/>
              </a:path>
            </a:pathLst>
          </a:custGeom>
          <a:noFill/>
          <a:extLst>
            <a:ext uri="{909E8E84-426E-40DD-AFC4-6F175D3DCCD1}">
              <a14:hiddenFill xmlns:a14="http://schemas.microsoft.com/office/drawing/2010/main">
                <a:solidFill>
                  <a:srgbClr val="FFFFFF"/>
                </a:solidFill>
              </a14:hiddenFill>
            </a:ext>
          </a:extLst>
        </p:spPr>
      </p:pic>
      <p:sp>
        <p:nvSpPr>
          <p:cNvPr id="57" name="TextBox 56">
            <a:extLst>
              <a:ext uri="{FF2B5EF4-FFF2-40B4-BE49-F238E27FC236}">
                <a16:creationId xmlns:a16="http://schemas.microsoft.com/office/drawing/2014/main" id="{128B627B-2590-193E-5CAB-D322ADF119CD}"/>
              </a:ext>
            </a:extLst>
          </p:cNvPr>
          <p:cNvSpPr txBox="1">
            <a:spLocks/>
          </p:cNvSpPr>
          <p:nvPr/>
        </p:nvSpPr>
        <p:spPr>
          <a:xfrm>
            <a:off x="5399282" y="4442186"/>
            <a:ext cx="1699418" cy="218393"/>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Semibold"/>
                <a:ea typeface="+mn-ea"/>
                <a:cs typeface="+mn-cs"/>
              </a:rPr>
              <a:t>Interpreter</a:t>
            </a:r>
          </a:p>
        </p:txBody>
      </p:sp>
      <p:sp>
        <p:nvSpPr>
          <p:cNvPr id="46" name="TextBox 45">
            <a:extLst>
              <a:ext uri="{FF2B5EF4-FFF2-40B4-BE49-F238E27FC236}">
                <a16:creationId xmlns:a16="http://schemas.microsoft.com/office/drawing/2014/main" id="{A5284748-0F3F-E272-416F-1F3AC0D1034F}"/>
              </a:ext>
            </a:extLst>
          </p:cNvPr>
          <p:cNvSpPr txBox="1"/>
          <p:nvPr/>
        </p:nvSpPr>
        <p:spPr>
          <a:xfrm>
            <a:off x="5445920" y="5154938"/>
            <a:ext cx="1655604" cy="169277"/>
          </a:xfrm>
          <a:prstGeom prst="rect">
            <a:avLst/>
          </a:prstGeom>
          <a:noFill/>
        </p:spPr>
        <p:txBody>
          <a:bodyPr wrap="square" lIns="0" tIns="0" rIns="0" b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78D4">
                    <a:lumMod val="75000"/>
                  </a:srgbClr>
                </a:solidFill>
                <a:effectLst/>
                <a:uLnTx/>
                <a:uFillTx/>
                <a:latin typeface="Segoe UI Semibold"/>
                <a:ea typeface="+mn-ea"/>
                <a:cs typeface="+mn-cs"/>
              </a:rPr>
              <a:t>Generally</a:t>
            </a:r>
            <a:r>
              <a:rPr lang="en-US" sz="1100" dirty="0">
                <a:solidFill>
                  <a:srgbClr val="0078D4">
                    <a:lumMod val="75000"/>
                  </a:srgbClr>
                </a:solidFill>
                <a:latin typeface="Segoe UI Semibold"/>
              </a:rPr>
              <a:t> Available</a:t>
            </a:r>
            <a:endParaRPr kumimoji="0" lang="en-US" sz="1100" b="0" i="0" u="none" strike="noStrike" kern="1200" cap="none" spc="0" normalizeH="0" baseline="0" noProof="0" dirty="0">
              <a:ln>
                <a:noFill/>
              </a:ln>
              <a:solidFill>
                <a:srgbClr val="0078D4">
                  <a:lumMod val="75000"/>
                </a:srgbClr>
              </a:solidFill>
              <a:effectLst/>
              <a:uLnTx/>
              <a:uFillTx/>
              <a:latin typeface="Segoe UI Semibold"/>
              <a:ea typeface="+mn-ea"/>
              <a:cs typeface="+mn-cs"/>
            </a:endParaRPr>
          </a:p>
        </p:txBody>
      </p:sp>
      <p:pic>
        <p:nvPicPr>
          <p:cNvPr id="25" name="Picture 2" descr="Microsoft Planner ">
            <a:extLst>
              <a:ext uri="{FF2B5EF4-FFF2-40B4-BE49-F238E27FC236}">
                <a16:creationId xmlns:a16="http://schemas.microsoft.com/office/drawing/2014/main" id="{8768087E-F81E-8963-E20E-F413AA0FBFC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405822" y="3897498"/>
            <a:ext cx="329184" cy="329184"/>
          </a:xfrm>
          <a:prstGeom prst="rect">
            <a:avLst/>
          </a:prstGeom>
          <a:noFill/>
          <a:extLst>
            <a:ext uri="{909E8E84-426E-40DD-AFC4-6F175D3DCCD1}">
              <a14:hiddenFill xmlns:a14="http://schemas.microsoft.com/office/drawing/2010/main">
                <a:solidFill>
                  <a:srgbClr val="FFFFFF"/>
                </a:solidFill>
              </a14:hiddenFill>
            </a:ext>
          </a:extLst>
        </p:spPr>
      </p:pic>
      <p:sp>
        <p:nvSpPr>
          <p:cNvPr id="60" name="TextBox 59">
            <a:extLst>
              <a:ext uri="{FF2B5EF4-FFF2-40B4-BE49-F238E27FC236}">
                <a16:creationId xmlns:a16="http://schemas.microsoft.com/office/drawing/2014/main" id="{9EF583E2-D368-21FB-87CE-7A05A59AC25D}"/>
              </a:ext>
            </a:extLst>
          </p:cNvPr>
          <p:cNvSpPr txBox="1">
            <a:spLocks/>
          </p:cNvSpPr>
          <p:nvPr/>
        </p:nvSpPr>
        <p:spPr>
          <a:xfrm>
            <a:off x="7693273" y="4441867"/>
            <a:ext cx="1699418" cy="218393"/>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Semibold"/>
                <a:ea typeface="+mn-ea"/>
                <a:cs typeface="+mn-cs"/>
              </a:rPr>
              <a:t>Project Manager</a:t>
            </a:r>
          </a:p>
        </p:txBody>
      </p:sp>
      <p:sp>
        <p:nvSpPr>
          <p:cNvPr id="61" name="TextBox 60">
            <a:extLst>
              <a:ext uri="{FF2B5EF4-FFF2-40B4-BE49-F238E27FC236}">
                <a16:creationId xmlns:a16="http://schemas.microsoft.com/office/drawing/2014/main" id="{1F568C77-D105-A9F3-7A6E-47F84353E9F2}"/>
              </a:ext>
            </a:extLst>
          </p:cNvPr>
          <p:cNvSpPr txBox="1">
            <a:spLocks/>
          </p:cNvSpPr>
          <p:nvPr/>
        </p:nvSpPr>
        <p:spPr>
          <a:xfrm>
            <a:off x="7715180" y="5154938"/>
            <a:ext cx="1655604" cy="169277"/>
          </a:xfrm>
          <a:prstGeom prst="rect">
            <a:avLst/>
          </a:prstGeom>
          <a:noFill/>
        </p:spPr>
        <p:txBody>
          <a:bodyPr wrap="square" lIns="0" tIns="0" rIns="0" b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78D4">
                    <a:lumMod val="75000"/>
                  </a:srgbClr>
                </a:solidFill>
                <a:effectLst/>
                <a:uLnTx/>
                <a:uFillTx/>
                <a:latin typeface="Segoe UI Semibold"/>
                <a:ea typeface="+mn-ea"/>
                <a:cs typeface="+mn-cs"/>
              </a:rPr>
              <a:t>Public preview</a:t>
            </a:r>
          </a:p>
        </p:txBody>
      </p:sp>
    </p:spTree>
    <p:extLst>
      <p:ext uri="{BB962C8B-B14F-4D97-AF65-F5344CB8AC3E}">
        <p14:creationId xmlns:p14="http://schemas.microsoft.com/office/powerpoint/2010/main" val="1563374755"/>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a:extLst>
            <a:ext uri="{FF2B5EF4-FFF2-40B4-BE49-F238E27FC236}">
              <a16:creationId xmlns:a16="http://schemas.microsoft.com/office/drawing/2014/main" id="{771FBB8F-45DB-1E80-2F34-B26D6C729ED0}"/>
            </a:ext>
          </a:extLst>
        </p:cNvPr>
        <p:cNvGrpSpPr/>
        <p:nvPr/>
      </p:nvGrpSpPr>
      <p:grpSpPr>
        <a:xfrm>
          <a:off x="0" y="0"/>
          <a:ext cx="0" cy="0"/>
          <a:chOff x="0" y="0"/>
          <a:chExt cx="0" cy="0"/>
        </a:xfrm>
      </p:grpSpPr>
      <p:graphicFrame>
        <p:nvGraphicFramePr>
          <p:cNvPr id="8" name="think-cell data - do not delete">
            <a:extLst>
              <a:ext uri="{FF2B5EF4-FFF2-40B4-BE49-F238E27FC236}">
                <a16:creationId xmlns:a16="http://schemas.microsoft.com/office/drawing/2014/main" id="{847AF8CE-296E-8344-5605-8D8579C7BF17}"/>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407626710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6" progId="TCLayout.ActiveDocument.1">
                  <p:embed/>
                </p:oleObj>
              </mc:Choice>
              <mc:Fallback>
                <p:oleObj name="think-cell Slide" r:id="rId4" imgW="425" imgH="426" progId="TCLayout.ActiveDocument.1">
                  <p:embed/>
                  <p:pic>
                    <p:nvPicPr>
                      <p:cNvPr id="8" name="think-cell data - do not delete">
                        <a:extLst>
                          <a:ext uri="{FF2B5EF4-FFF2-40B4-BE49-F238E27FC236}">
                            <a16:creationId xmlns:a16="http://schemas.microsoft.com/office/drawing/2014/main" id="{847AF8CE-296E-8344-5605-8D8579C7BF17}"/>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24" name="Group 23">
            <a:extLst>
              <a:ext uri="{FF2B5EF4-FFF2-40B4-BE49-F238E27FC236}">
                <a16:creationId xmlns:a16="http://schemas.microsoft.com/office/drawing/2014/main" id="{C3682A30-FA74-297E-B1FE-C3017D9CA9BD}"/>
              </a:ext>
              <a:ext uri="{C183D7F6-B498-43B3-948B-1728B52AA6E4}">
                <adec:decorative xmlns:adec="http://schemas.microsoft.com/office/drawing/2017/decorative" val="1"/>
              </a:ext>
            </a:extLst>
          </p:cNvPr>
          <p:cNvGrpSpPr/>
          <p:nvPr/>
        </p:nvGrpSpPr>
        <p:grpSpPr>
          <a:xfrm>
            <a:off x="1" y="0"/>
            <a:ext cx="12191999" cy="1358900"/>
            <a:chOff x="1" y="0"/>
            <a:chExt cx="12191999" cy="1358900"/>
          </a:xfrm>
        </p:grpSpPr>
        <p:pic>
          <p:nvPicPr>
            <p:cNvPr id="25" name="Picture 24">
              <a:extLst>
                <a:ext uri="{FF2B5EF4-FFF2-40B4-BE49-F238E27FC236}">
                  <a16:creationId xmlns:a16="http://schemas.microsoft.com/office/drawing/2014/main" id="{07C3EA21-EB11-F23C-5376-D9AB08252FFE}"/>
                </a:ext>
                <a:ext uri="{C183D7F6-B498-43B3-948B-1728B52AA6E4}">
                  <adec:decorative xmlns:adec="http://schemas.microsoft.com/office/drawing/2017/decorative" val="1"/>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26" name="Freeform: Shape 25">
              <a:extLst>
                <a:ext uri="{FF2B5EF4-FFF2-40B4-BE49-F238E27FC236}">
                  <a16:creationId xmlns:a16="http://schemas.microsoft.com/office/drawing/2014/main" id="{9CEBA001-C0FB-8912-D104-0F1BECD76F33}"/>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27" name="Graphic 34_1">
              <a:extLst>
                <a:ext uri="{FF2B5EF4-FFF2-40B4-BE49-F238E27FC236}">
                  <a16:creationId xmlns:a16="http://schemas.microsoft.com/office/drawing/2014/main" id="{CC6DB202-FC0B-6E51-F0B4-0BC982FCB95E}"/>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sp>
        <p:nvSpPr>
          <p:cNvPr id="4" name="Title 3">
            <a:extLst>
              <a:ext uri="{FF2B5EF4-FFF2-40B4-BE49-F238E27FC236}">
                <a16:creationId xmlns:a16="http://schemas.microsoft.com/office/drawing/2014/main" id="{5E7D3DB8-4365-67B0-F0D4-E51C2FF9C3CF}"/>
              </a:ext>
            </a:extLst>
          </p:cNvPr>
          <p:cNvSpPr>
            <a:spLocks noGrp="1"/>
          </p:cNvSpPr>
          <p:nvPr>
            <p:ph type="title"/>
          </p:nvPr>
        </p:nvSpPr>
        <p:spPr/>
        <p:txBody>
          <a:bodyPr vert="horz"/>
          <a:lstStyle/>
          <a:p>
            <a:r>
              <a:rPr lang="en-US" dirty="0"/>
              <a:t>Activate real-time notetaking in a meeting</a:t>
            </a:r>
          </a:p>
        </p:txBody>
      </p:sp>
      <p:sp>
        <p:nvSpPr>
          <p:cNvPr id="30" name="Rectangle: Rounded Corners 29">
            <a:extLst>
              <a:ext uri="{FF2B5EF4-FFF2-40B4-BE49-F238E27FC236}">
                <a16:creationId xmlns:a16="http://schemas.microsoft.com/office/drawing/2014/main" id="{9ED5421D-74C0-904D-E12E-093322A33DCB}"/>
              </a:ext>
            </a:extLst>
          </p:cNvPr>
          <p:cNvSpPr/>
          <p:nvPr/>
        </p:nvSpPr>
        <p:spPr bwMode="auto">
          <a:xfrm>
            <a:off x="568452" y="1971903"/>
            <a:ext cx="5248656" cy="875839"/>
          </a:xfrm>
          <a:prstGeom prst="roundRect">
            <a:avLst>
              <a:gd name="adj" fmla="val 19315"/>
            </a:avLst>
          </a:pr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ctr" anchorCtr="0" forceAA="0" compatLnSpc="1">
            <a:prstTxWarp prst="textNoShape">
              <a:avLst/>
            </a:prstTxWarp>
            <a:noAutofit/>
          </a:bodyPr>
          <a:lstStyle/>
          <a:p>
            <a:pPr algn="ctr" defTabSz="914367" fontAlgn="base">
              <a:spcAft>
                <a:spcPts val="300"/>
              </a:spcAft>
              <a:defRPr/>
            </a:pPr>
            <a:r>
              <a:rPr lang="en-US" sz="1600">
                <a:solidFill>
                  <a:srgbClr val="C03BC4"/>
                </a:solidFill>
                <a:latin typeface="Segoe Sans Display Semibold"/>
              </a:rPr>
              <a:t>Add the AI-generated notes feature to a meeting invite in Teams calendar</a:t>
            </a:r>
          </a:p>
        </p:txBody>
      </p:sp>
      <p:pic>
        <p:nvPicPr>
          <p:cNvPr id="5" name="Picture 4" descr="A Screen Capture of Microsoft Teams showing where we can set up new meetings and a feature where we can add AI-generated notes in meetings.">
            <a:extLst>
              <a:ext uri="{FF2B5EF4-FFF2-40B4-BE49-F238E27FC236}">
                <a16:creationId xmlns:a16="http://schemas.microsoft.com/office/drawing/2014/main" id="{66D57614-E155-82B8-A185-5D8C389A7401}"/>
              </a:ext>
            </a:extLst>
          </p:cNvPr>
          <p:cNvPicPr>
            <a:picLocks/>
          </p:cNvPicPr>
          <p:nvPr/>
        </p:nvPicPr>
        <p:blipFill rotWithShape="1">
          <a:blip r:embed="rId7" cstate="screen">
            <a:extLst>
              <a:ext uri="{28A0092B-C50C-407E-A947-70E740481C1C}">
                <a14:useLocalDpi xmlns:a14="http://schemas.microsoft.com/office/drawing/2010/main"/>
              </a:ext>
            </a:extLst>
          </a:blip>
          <a:srcRect l="-3679" r="-3679"/>
          <a:stretch>
            <a:fillRect/>
          </a:stretch>
        </p:blipFill>
        <p:spPr>
          <a:xfrm>
            <a:off x="568452" y="3029412"/>
            <a:ext cx="5248656" cy="2844641"/>
          </a:xfrm>
          <a:prstGeom prst="roundRect">
            <a:avLst>
              <a:gd name="adj" fmla="val 5947"/>
            </a:avLst>
          </a:prstGeom>
          <a:solidFill>
            <a:schemeClr val="bg1"/>
          </a:solidFill>
          <a:ln w="38100">
            <a:solidFill>
              <a:schemeClr val="tx1"/>
            </a:solidFill>
          </a:ln>
          <a:effectLst>
            <a:outerShdw blurRad="127000" dist="38100" dir="2700000" algn="tl" rotWithShape="0">
              <a:prstClr val="black">
                <a:alpha val="5000"/>
              </a:prstClr>
            </a:outerShdw>
          </a:effectLst>
        </p:spPr>
      </p:pic>
      <p:sp>
        <p:nvSpPr>
          <p:cNvPr id="31" name="Rectangle: Rounded Corners 30">
            <a:extLst>
              <a:ext uri="{FF2B5EF4-FFF2-40B4-BE49-F238E27FC236}">
                <a16:creationId xmlns:a16="http://schemas.microsoft.com/office/drawing/2014/main" id="{384B1F2D-6192-FA04-6E52-EF637F1A03E4}"/>
              </a:ext>
            </a:extLst>
          </p:cNvPr>
          <p:cNvSpPr>
            <a:spLocks/>
          </p:cNvSpPr>
          <p:nvPr/>
        </p:nvSpPr>
        <p:spPr bwMode="auto">
          <a:xfrm>
            <a:off x="6373952" y="1968728"/>
            <a:ext cx="5248656" cy="875839"/>
          </a:xfrm>
          <a:prstGeom prst="roundRect">
            <a:avLst>
              <a:gd name="adj" fmla="val 19315"/>
            </a:avLst>
          </a:pr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ctr" anchorCtr="0" forceAA="0" compatLnSpc="1">
            <a:prstTxWarp prst="textNoShape">
              <a:avLst/>
            </a:prstTxWarp>
            <a:noAutofit/>
          </a:bodyPr>
          <a:lstStyle/>
          <a:p>
            <a:pPr algn="ctr" defTabSz="914367" fontAlgn="base">
              <a:spcAft>
                <a:spcPts val="300"/>
              </a:spcAft>
              <a:defRPr/>
            </a:pPr>
            <a:r>
              <a:rPr lang="en-US" sz="1600">
                <a:solidFill>
                  <a:srgbClr val="C03BC4"/>
                </a:solidFill>
                <a:latin typeface="Segoe Sans Display Semibold"/>
              </a:rPr>
              <a:t>Or, during a meeting, toggle on</a:t>
            </a:r>
            <a:br>
              <a:rPr lang="en-US" sz="1600">
                <a:solidFill>
                  <a:srgbClr val="C03BC4"/>
                </a:solidFill>
                <a:latin typeface="Segoe Sans Display Semibold"/>
              </a:rPr>
            </a:br>
            <a:r>
              <a:rPr lang="en-US" sz="1600">
                <a:solidFill>
                  <a:srgbClr val="C03BC4"/>
                </a:solidFill>
                <a:latin typeface="Segoe Sans Display Semibold"/>
              </a:rPr>
              <a:t>AI-generated notes within the Notes pane</a:t>
            </a:r>
          </a:p>
        </p:txBody>
      </p:sp>
      <p:pic>
        <p:nvPicPr>
          <p:cNvPr id="6" name="Picture 5" descr="A screen capture of Microsoft Teams meeting where we can toggle on/off AI-generated on the notes section.">
            <a:extLst>
              <a:ext uri="{FF2B5EF4-FFF2-40B4-BE49-F238E27FC236}">
                <a16:creationId xmlns:a16="http://schemas.microsoft.com/office/drawing/2014/main" id="{A79743D6-2A5D-E21C-6284-A80C3E03C044}"/>
              </a:ext>
            </a:extLst>
          </p:cNvPr>
          <p:cNvPicPr>
            <a:picLocks/>
          </p:cNvPicPr>
          <p:nvPr/>
        </p:nvPicPr>
        <p:blipFill rotWithShape="1">
          <a:blip r:embed="rId8" cstate="screen">
            <a:extLst>
              <a:ext uri="{28A0092B-C50C-407E-A947-70E740481C1C}">
                <a14:useLocalDpi xmlns:a14="http://schemas.microsoft.com/office/drawing/2010/main"/>
              </a:ext>
            </a:extLst>
          </a:blip>
          <a:srcRect l="-18" r="-18"/>
          <a:stretch>
            <a:fillRect/>
          </a:stretch>
        </p:blipFill>
        <p:spPr>
          <a:xfrm>
            <a:off x="6373013" y="3029412"/>
            <a:ext cx="5250535" cy="2844481"/>
          </a:xfrm>
          <a:prstGeom prst="roundRect">
            <a:avLst>
              <a:gd name="adj" fmla="val 5947"/>
            </a:avLst>
          </a:prstGeom>
          <a:solidFill>
            <a:schemeClr val="bg1"/>
          </a:solidFill>
          <a:ln w="38100">
            <a:solidFill>
              <a:schemeClr val="tx1"/>
            </a:solidFill>
          </a:ln>
          <a:effectLst>
            <a:outerShdw blurRad="127000" dist="38100" dir="2700000" algn="tl" rotWithShape="0">
              <a:prstClr val="black">
                <a:alpha val="5000"/>
              </a:prstClr>
            </a:outerShdw>
          </a:effectLst>
        </p:spPr>
      </p:pic>
      <p:sp>
        <p:nvSpPr>
          <p:cNvPr id="36" name="TextBox 35">
            <a:extLst>
              <a:ext uri="{FF2B5EF4-FFF2-40B4-BE49-F238E27FC236}">
                <a16:creationId xmlns:a16="http://schemas.microsoft.com/office/drawing/2014/main" id="{05054BA4-B79A-AC7F-A769-FC3EF7823568}"/>
              </a:ext>
            </a:extLst>
          </p:cNvPr>
          <p:cNvSpPr txBox="1"/>
          <p:nvPr/>
        </p:nvSpPr>
        <p:spPr>
          <a:xfrm>
            <a:off x="571500" y="6442789"/>
            <a:ext cx="11028363" cy="123111"/>
          </a:xfrm>
          <a:prstGeom prst="rect">
            <a:avLst/>
          </a:prstGeom>
          <a:noFill/>
        </p:spPr>
        <p:txBody>
          <a:bodyPr wrap="square" lIns="0" tIns="0" rIns="0" bIns="0" anchor="b">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dirty="0">
                <a:ln>
                  <a:noFill/>
                </a:ln>
                <a:solidFill>
                  <a:srgbClr val="091F2C"/>
                </a:solidFill>
                <a:effectLst/>
                <a:uLnTx/>
                <a:uFillTx/>
                <a:latin typeface="Segoe Sans Display"/>
                <a:ea typeface="+mn-ea"/>
                <a:cs typeface="+mn-cs"/>
              </a:rPr>
              <a:t>Enabling AI-generated notes automatically turns on transcription. Turning off transcription will stop content generation but will not turn of AI-generated notes. When transcription is resumed, content generation will automatically resume.</a:t>
            </a:r>
          </a:p>
        </p:txBody>
      </p:sp>
    </p:spTree>
    <p:extLst>
      <p:ext uri="{BB962C8B-B14F-4D97-AF65-F5344CB8AC3E}">
        <p14:creationId xmlns:p14="http://schemas.microsoft.com/office/powerpoint/2010/main" val="420454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id="{CDFF7309-4804-2026-C57F-56B6B3756FCA}"/>
              </a:ext>
              <a:ext uri="{C183D7F6-B498-43B3-948B-1728B52AA6E4}">
                <adec:decorative xmlns:adec="http://schemas.microsoft.com/office/drawing/2017/decorative" val="1"/>
              </a:ext>
            </a:extLst>
          </p:cNvPr>
          <p:cNvSpPr>
            <a:spLocks/>
          </p:cNvSpPr>
          <p:nvPr/>
        </p:nvSpPr>
        <p:spPr bwMode="auto">
          <a:xfrm>
            <a:off x="0" y="1900568"/>
            <a:ext cx="5439509" cy="4374820"/>
          </a:xfrm>
          <a:custGeom>
            <a:avLst/>
            <a:gdLst>
              <a:gd name="connsiteX0" fmla="*/ 0 w 5439509"/>
              <a:gd name="connsiteY0" fmla="*/ 0 h 4911394"/>
              <a:gd name="connsiteX1" fmla="*/ 5334602 w 5439509"/>
              <a:gd name="connsiteY1" fmla="*/ 0 h 4911394"/>
              <a:gd name="connsiteX2" fmla="*/ 5439509 w 5439509"/>
              <a:gd name="connsiteY2" fmla="*/ 104907 h 4911394"/>
              <a:gd name="connsiteX3" fmla="*/ 5439509 w 5439509"/>
              <a:gd name="connsiteY3" fmla="*/ 4806487 h 4911394"/>
              <a:gd name="connsiteX4" fmla="*/ 5334602 w 5439509"/>
              <a:gd name="connsiteY4" fmla="*/ 4911394 h 4911394"/>
              <a:gd name="connsiteX5" fmla="*/ 0 w 5439509"/>
              <a:gd name="connsiteY5" fmla="*/ 4911394 h 491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9509" h="4911394">
                <a:moveTo>
                  <a:pt x="0" y="0"/>
                </a:moveTo>
                <a:lnTo>
                  <a:pt x="5334602" y="0"/>
                </a:lnTo>
                <a:cubicBezTo>
                  <a:pt x="5392541" y="0"/>
                  <a:pt x="5439509" y="46968"/>
                  <a:pt x="5439509" y="104907"/>
                </a:cubicBezTo>
                <a:lnTo>
                  <a:pt x="5439509" y="4806487"/>
                </a:lnTo>
                <a:cubicBezTo>
                  <a:pt x="5439509" y="4864426"/>
                  <a:pt x="5392541" y="4911394"/>
                  <a:pt x="5334602" y="4911394"/>
                </a:cubicBezTo>
                <a:lnTo>
                  <a:pt x="0" y="4911394"/>
                </a:lnTo>
                <a:close/>
              </a:path>
            </a:pathLst>
          </a:cu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graphicFrame>
        <p:nvGraphicFramePr>
          <p:cNvPr id="5" name="think-cell data - do not delete">
            <a:extLst>
              <a:ext uri="{FF2B5EF4-FFF2-40B4-BE49-F238E27FC236}">
                <a16:creationId xmlns:a16="http://schemas.microsoft.com/office/drawing/2014/main" id="{E6BC47BA-E12B-B94B-AF22-14CE8B8A9BC6}"/>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30590729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6" progId="TCLayout.ActiveDocument.1">
                  <p:embed/>
                </p:oleObj>
              </mc:Choice>
              <mc:Fallback>
                <p:oleObj name="think-cell Slide" r:id="rId4" imgW="425" imgH="426" progId="TCLayout.ActiveDocument.1">
                  <p:embed/>
                  <p:pic>
                    <p:nvPicPr>
                      <p:cNvPr id="5" name="think-cell data - do not delete">
                        <a:extLst>
                          <a:ext uri="{FF2B5EF4-FFF2-40B4-BE49-F238E27FC236}">
                            <a16:creationId xmlns:a16="http://schemas.microsoft.com/office/drawing/2014/main" id="{E6BC47BA-E12B-B94B-AF22-14CE8B8A9BC6}"/>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6" name="Group 5">
            <a:extLst>
              <a:ext uri="{FF2B5EF4-FFF2-40B4-BE49-F238E27FC236}">
                <a16:creationId xmlns:a16="http://schemas.microsoft.com/office/drawing/2014/main" id="{E05A02B7-0B66-CC41-3AA1-EEE7EDC575DB}"/>
              </a:ext>
              <a:ext uri="{C183D7F6-B498-43B3-948B-1728B52AA6E4}">
                <adec:decorative xmlns:adec="http://schemas.microsoft.com/office/drawing/2017/decorative" val="1"/>
              </a:ext>
            </a:extLst>
          </p:cNvPr>
          <p:cNvGrpSpPr/>
          <p:nvPr/>
        </p:nvGrpSpPr>
        <p:grpSpPr>
          <a:xfrm>
            <a:off x="1" y="0"/>
            <a:ext cx="12191999" cy="1358900"/>
            <a:chOff x="1" y="0"/>
            <a:chExt cx="12191999" cy="1358900"/>
          </a:xfrm>
        </p:grpSpPr>
        <p:pic>
          <p:nvPicPr>
            <p:cNvPr id="8" name="Picture 7">
              <a:extLst>
                <a:ext uri="{FF2B5EF4-FFF2-40B4-BE49-F238E27FC236}">
                  <a16:creationId xmlns:a16="http://schemas.microsoft.com/office/drawing/2014/main" id="{4F602BDB-0B01-335A-D500-0EA801489E8B}"/>
                </a:ext>
                <a:ext uri="{C183D7F6-B498-43B3-948B-1728B52AA6E4}">
                  <adec:decorative xmlns:adec="http://schemas.microsoft.com/office/drawing/2017/decorative" val="1"/>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9" name="Freeform: Shape 8">
              <a:extLst>
                <a:ext uri="{FF2B5EF4-FFF2-40B4-BE49-F238E27FC236}">
                  <a16:creationId xmlns:a16="http://schemas.microsoft.com/office/drawing/2014/main" id="{4523F47E-2D42-64B6-873C-B6A2C7A72F8A}"/>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10" name="Graphic 34_1">
              <a:extLst>
                <a:ext uri="{FF2B5EF4-FFF2-40B4-BE49-F238E27FC236}">
                  <a16:creationId xmlns:a16="http://schemas.microsoft.com/office/drawing/2014/main" id="{C4076790-A7CE-C8E9-5E1B-D3E6FE12EC08}"/>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sp>
        <p:nvSpPr>
          <p:cNvPr id="7" name="Title 6">
            <a:extLst>
              <a:ext uri="{FF2B5EF4-FFF2-40B4-BE49-F238E27FC236}">
                <a16:creationId xmlns:a16="http://schemas.microsoft.com/office/drawing/2014/main" id="{894AA01C-A919-157B-1009-7CD2E8BB93D2}"/>
              </a:ext>
            </a:extLst>
          </p:cNvPr>
          <p:cNvSpPr>
            <a:spLocks noGrp="1"/>
          </p:cNvSpPr>
          <p:nvPr>
            <p:ph type="title"/>
          </p:nvPr>
        </p:nvSpPr>
        <p:spPr>
          <a:xfrm>
            <a:off x="588261" y="454597"/>
            <a:ext cx="11011601" cy="492443"/>
          </a:xfrm>
        </p:spPr>
        <p:txBody>
          <a:bodyPr vert="horz"/>
          <a:lstStyle/>
          <a:p>
            <a:r>
              <a:rPr lang="en-US" dirty="0">
                <a:cs typeface="Segoe UI Semibold"/>
              </a:rPr>
              <a:t>Notifications of real-time notetaking in a meeting</a:t>
            </a:r>
            <a:endParaRPr lang="en-US" dirty="0"/>
          </a:p>
        </p:txBody>
      </p:sp>
      <p:sp>
        <p:nvSpPr>
          <p:cNvPr id="14" name="Text Placeholder 2">
            <a:extLst>
              <a:ext uri="{FF2B5EF4-FFF2-40B4-BE49-F238E27FC236}">
                <a16:creationId xmlns:a16="http://schemas.microsoft.com/office/drawing/2014/main" id="{C615474B-1C99-CFEF-A617-BDE17DC00045}"/>
              </a:ext>
            </a:extLst>
          </p:cNvPr>
          <p:cNvSpPr txBox="1">
            <a:spLocks/>
          </p:cNvSpPr>
          <p:nvPr/>
        </p:nvSpPr>
        <p:spPr>
          <a:xfrm>
            <a:off x="588261" y="3626313"/>
            <a:ext cx="4453639" cy="923330"/>
          </a:xfrm>
          <a:prstGeom prst="rect">
            <a:avLst/>
          </a:prstGeom>
        </p:spPr>
        <p:txBody>
          <a:bodyPr wrap="square" lIns="0" tIns="0" rIns="0" bIns="0" anchor="ctr">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2000" b="0" i="0" u="none" strike="noStrike" kern="1200" cap="none" spc="0" normalizeH="0" baseline="0" noProof="0" dirty="0">
                <a:ln>
                  <a:noFill/>
                </a:ln>
                <a:solidFill>
                  <a:srgbClr val="C03BC4"/>
                </a:solidFill>
                <a:effectLst/>
                <a:uLnTx/>
                <a:uFillTx/>
                <a:latin typeface="Segoe Sans Display Semibold"/>
                <a:ea typeface="+mn-ea"/>
                <a:cs typeface="+mn-cs"/>
              </a:rPr>
              <a:t>A notification will appear in the chat confirming AI-generated notes have been turned on</a:t>
            </a:r>
          </a:p>
        </p:txBody>
      </p:sp>
      <p:pic>
        <p:nvPicPr>
          <p:cNvPr id="18" name="Picture 17" descr="A Screen Capture of Microsoft Teams  Meeting showing in Chat AI-generated notes have been turned on.">
            <a:extLst>
              <a:ext uri="{FF2B5EF4-FFF2-40B4-BE49-F238E27FC236}">
                <a16:creationId xmlns:a16="http://schemas.microsoft.com/office/drawing/2014/main" id="{2C7217CE-CE17-D64C-7BC3-A6A3C723A3BA}"/>
              </a:ext>
            </a:extLst>
          </p:cNvPr>
          <p:cNvPicPr>
            <a:picLocks/>
          </p:cNvPicPr>
          <p:nvPr/>
        </p:nvPicPr>
        <p:blipFill rotWithShape="1">
          <a:blip r:embed="rId7" cstate="screen">
            <a:extLst>
              <a:ext uri="{28A0092B-C50C-407E-A947-70E740481C1C}">
                <a14:useLocalDpi xmlns:a14="http://schemas.microsoft.com/office/drawing/2010/main"/>
              </a:ext>
            </a:extLst>
          </a:blip>
          <a:srcRect/>
          <a:stretch>
            <a:fillRect/>
          </a:stretch>
        </p:blipFill>
        <p:spPr>
          <a:xfrm>
            <a:off x="5626100" y="2233107"/>
            <a:ext cx="6565900" cy="3709745"/>
          </a:xfrm>
          <a:custGeom>
            <a:avLst/>
            <a:gdLst>
              <a:gd name="connsiteX0" fmla="*/ 69780 w 6565900"/>
              <a:gd name="connsiteY0" fmla="*/ 0 h 3709745"/>
              <a:gd name="connsiteX1" fmla="*/ 6084952 w 6565900"/>
              <a:gd name="connsiteY1" fmla="*/ 0 h 3709745"/>
              <a:gd name="connsiteX2" fmla="*/ 6496120 w 6565900"/>
              <a:gd name="connsiteY2" fmla="*/ 0 h 3709745"/>
              <a:gd name="connsiteX3" fmla="*/ 6565900 w 6565900"/>
              <a:gd name="connsiteY3" fmla="*/ 0 h 3709745"/>
              <a:gd name="connsiteX4" fmla="*/ 6565900 w 6565900"/>
              <a:gd name="connsiteY4" fmla="*/ 69780 h 3709745"/>
              <a:gd name="connsiteX5" fmla="*/ 6565900 w 6565900"/>
              <a:gd name="connsiteY5" fmla="*/ 632630 h 3709745"/>
              <a:gd name="connsiteX6" fmla="*/ 6565900 w 6565900"/>
              <a:gd name="connsiteY6" fmla="*/ 3077116 h 3709745"/>
              <a:gd name="connsiteX7" fmla="*/ 6565900 w 6565900"/>
              <a:gd name="connsiteY7" fmla="*/ 3639965 h 3709745"/>
              <a:gd name="connsiteX8" fmla="*/ 6565900 w 6565900"/>
              <a:gd name="connsiteY8" fmla="*/ 3709745 h 3709745"/>
              <a:gd name="connsiteX9" fmla="*/ 6496120 w 6565900"/>
              <a:gd name="connsiteY9" fmla="*/ 3709745 h 3709745"/>
              <a:gd name="connsiteX10" fmla="*/ 6084952 w 6565900"/>
              <a:gd name="connsiteY10" fmla="*/ 3709745 h 3709745"/>
              <a:gd name="connsiteX11" fmla="*/ 69780 w 6565900"/>
              <a:gd name="connsiteY11" fmla="*/ 3709745 h 3709745"/>
              <a:gd name="connsiteX12" fmla="*/ 0 w 6565900"/>
              <a:gd name="connsiteY12" fmla="*/ 3639965 h 3709745"/>
              <a:gd name="connsiteX13" fmla="*/ 0 w 6565900"/>
              <a:gd name="connsiteY13" fmla="*/ 69780 h 3709745"/>
              <a:gd name="connsiteX14" fmla="*/ 69780 w 6565900"/>
              <a:gd name="connsiteY14" fmla="*/ 0 h 3709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65900" h="3709745">
                <a:moveTo>
                  <a:pt x="69780" y="0"/>
                </a:moveTo>
                <a:lnTo>
                  <a:pt x="6084952" y="0"/>
                </a:lnTo>
                <a:lnTo>
                  <a:pt x="6496120" y="0"/>
                </a:lnTo>
                <a:lnTo>
                  <a:pt x="6565900" y="0"/>
                </a:lnTo>
                <a:lnTo>
                  <a:pt x="6565900" y="69780"/>
                </a:lnTo>
                <a:lnTo>
                  <a:pt x="6565900" y="632630"/>
                </a:lnTo>
                <a:lnTo>
                  <a:pt x="6565900" y="3077116"/>
                </a:lnTo>
                <a:lnTo>
                  <a:pt x="6565900" y="3639965"/>
                </a:lnTo>
                <a:lnTo>
                  <a:pt x="6565900" y="3709745"/>
                </a:lnTo>
                <a:lnTo>
                  <a:pt x="6496120" y="3709745"/>
                </a:lnTo>
                <a:lnTo>
                  <a:pt x="6084952" y="3709745"/>
                </a:lnTo>
                <a:lnTo>
                  <a:pt x="69780" y="3709745"/>
                </a:lnTo>
                <a:cubicBezTo>
                  <a:pt x="31242" y="3709745"/>
                  <a:pt x="0" y="3678504"/>
                  <a:pt x="0" y="3639965"/>
                </a:cubicBezTo>
                <a:lnTo>
                  <a:pt x="0" y="69780"/>
                </a:lnTo>
                <a:cubicBezTo>
                  <a:pt x="0" y="31242"/>
                  <a:pt x="31242" y="0"/>
                  <a:pt x="69780" y="0"/>
                </a:cubicBezTo>
                <a:close/>
              </a:path>
            </a:pathLst>
          </a:custGeom>
          <a:solidFill>
            <a:srgbClr val="F3F3F3"/>
          </a:solidFill>
          <a:ln w="38100">
            <a:solidFill>
              <a:schemeClr val="tx1"/>
            </a:solidFill>
          </a:ln>
          <a:effectLst>
            <a:outerShdw blurRad="127000" dist="38100" dir="2700000" algn="tl" rotWithShape="0">
              <a:prstClr val="black">
                <a:alpha val="5000"/>
              </a:prstClr>
            </a:outerShdw>
          </a:effectLst>
        </p:spPr>
      </p:pic>
    </p:spTree>
    <p:extLst>
      <p:ext uri="{BB962C8B-B14F-4D97-AF65-F5344CB8AC3E}">
        <p14:creationId xmlns:p14="http://schemas.microsoft.com/office/powerpoint/2010/main" val="1146326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p:cNvGrpSpPr/>
        <p:nvPr/>
      </p:nvGrpSpPr>
      <p:grpSpPr>
        <a:xfrm>
          <a:off x="0" y="0"/>
          <a:ext cx="0" cy="0"/>
          <a:chOff x="0" y="0"/>
          <a:chExt cx="0" cy="0"/>
        </a:xfrm>
      </p:grpSpPr>
      <p:graphicFrame>
        <p:nvGraphicFramePr>
          <p:cNvPr id="11" name="think-cell data - do not delete">
            <a:extLst>
              <a:ext uri="{FF2B5EF4-FFF2-40B4-BE49-F238E27FC236}">
                <a16:creationId xmlns:a16="http://schemas.microsoft.com/office/drawing/2014/main" id="{6CAD7D10-6DB7-E1B7-86C9-6784C79C115D}"/>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32752001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6" progId="TCLayout.ActiveDocument.1">
                  <p:embed/>
                </p:oleObj>
              </mc:Choice>
              <mc:Fallback>
                <p:oleObj name="think-cell Slide" r:id="rId4" imgW="425" imgH="426" progId="TCLayout.ActiveDocument.1">
                  <p:embed/>
                  <p:pic>
                    <p:nvPicPr>
                      <p:cNvPr id="11" name="think-cell data - do not delete">
                        <a:extLst>
                          <a:ext uri="{FF2B5EF4-FFF2-40B4-BE49-F238E27FC236}">
                            <a16:creationId xmlns:a16="http://schemas.microsoft.com/office/drawing/2014/main" id="{6CAD7D10-6DB7-E1B7-86C9-6784C79C115D}"/>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14" name="Group 13">
            <a:extLst>
              <a:ext uri="{FF2B5EF4-FFF2-40B4-BE49-F238E27FC236}">
                <a16:creationId xmlns:a16="http://schemas.microsoft.com/office/drawing/2014/main" id="{40F7EFF2-EA60-EE22-2E36-4AEA06C80D44}"/>
              </a:ext>
              <a:ext uri="{C183D7F6-B498-43B3-948B-1728B52AA6E4}">
                <adec:decorative xmlns:adec="http://schemas.microsoft.com/office/drawing/2017/decorative" val="1"/>
              </a:ext>
            </a:extLst>
          </p:cNvPr>
          <p:cNvGrpSpPr/>
          <p:nvPr/>
        </p:nvGrpSpPr>
        <p:grpSpPr>
          <a:xfrm>
            <a:off x="1" y="0"/>
            <a:ext cx="12191999" cy="1358900"/>
            <a:chOff x="1" y="0"/>
            <a:chExt cx="12191999" cy="1358900"/>
          </a:xfrm>
        </p:grpSpPr>
        <p:pic>
          <p:nvPicPr>
            <p:cNvPr id="15" name="Picture 14">
              <a:extLst>
                <a:ext uri="{FF2B5EF4-FFF2-40B4-BE49-F238E27FC236}">
                  <a16:creationId xmlns:a16="http://schemas.microsoft.com/office/drawing/2014/main" id="{2139EC1B-EB43-AC81-176C-A36475FF6591}"/>
                </a:ext>
                <a:ext uri="{C183D7F6-B498-43B3-948B-1728B52AA6E4}">
                  <adec:decorative xmlns:adec="http://schemas.microsoft.com/office/drawing/2017/decorative" val="1"/>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16" name="Freeform: Shape 15">
              <a:extLst>
                <a:ext uri="{FF2B5EF4-FFF2-40B4-BE49-F238E27FC236}">
                  <a16:creationId xmlns:a16="http://schemas.microsoft.com/office/drawing/2014/main" id="{695ECB19-F63D-4829-F3DB-BCA893723FAC}"/>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17" name="Graphic 34_1">
              <a:extLst>
                <a:ext uri="{FF2B5EF4-FFF2-40B4-BE49-F238E27FC236}">
                  <a16:creationId xmlns:a16="http://schemas.microsoft.com/office/drawing/2014/main" id="{55BBA643-14FA-F588-2CDB-5BD65E84B60C}"/>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sp>
        <p:nvSpPr>
          <p:cNvPr id="4" name="Title 3">
            <a:extLst>
              <a:ext uri="{FF2B5EF4-FFF2-40B4-BE49-F238E27FC236}">
                <a16:creationId xmlns:a16="http://schemas.microsoft.com/office/drawing/2014/main" id="{92A286E6-61D9-A3C3-B6FD-A0EED2FEA1E1}"/>
              </a:ext>
              <a:ext uri="{C183D7F6-B498-43B3-948B-1728B52AA6E4}">
                <adec:decorative xmlns:adec="http://schemas.microsoft.com/office/drawing/2017/decorative" val="0"/>
              </a:ext>
            </a:extLst>
          </p:cNvPr>
          <p:cNvSpPr>
            <a:spLocks noGrp="1"/>
          </p:cNvSpPr>
          <p:nvPr>
            <p:ph type="title"/>
          </p:nvPr>
        </p:nvSpPr>
        <p:spPr/>
        <p:txBody>
          <a:bodyPr vert="horz"/>
          <a:lstStyle/>
          <a:p>
            <a:r>
              <a:rPr lang="en-US" dirty="0"/>
              <a:t>Real-time notetaking in action</a:t>
            </a:r>
          </a:p>
        </p:txBody>
      </p:sp>
      <p:sp>
        <p:nvSpPr>
          <p:cNvPr id="20" name="Rectangle: Rounded Corners 19">
            <a:extLst>
              <a:ext uri="{FF2B5EF4-FFF2-40B4-BE49-F238E27FC236}">
                <a16:creationId xmlns:a16="http://schemas.microsoft.com/office/drawing/2014/main" id="{E2C3652D-B892-1E85-B6B5-29FBADBA8D34}"/>
              </a:ext>
            </a:extLst>
          </p:cNvPr>
          <p:cNvSpPr/>
          <p:nvPr/>
        </p:nvSpPr>
        <p:spPr bwMode="auto">
          <a:xfrm>
            <a:off x="568452" y="1971903"/>
            <a:ext cx="5248656" cy="875839"/>
          </a:xfrm>
          <a:prstGeom prst="roundRect">
            <a:avLst>
              <a:gd name="adj" fmla="val 19315"/>
            </a:avLst>
          </a:pr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ctr" anchorCtr="0" forceAA="0" compatLnSpc="1">
            <a:prstTxWarp prst="textNoShape">
              <a:avLst/>
            </a:prstTxWarp>
            <a:noAutofit/>
          </a:bodyPr>
          <a:lstStyle/>
          <a:p>
            <a:pPr algn="ctr" defTabSz="914367" fontAlgn="base">
              <a:spcAft>
                <a:spcPts val="300"/>
              </a:spcAft>
              <a:defRPr/>
            </a:pPr>
            <a:r>
              <a:rPr lang="en-US" sz="1400">
                <a:solidFill>
                  <a:srgbClr val="C03BC4"/>
                </a:solidFill>
                <a:latin typeface="Segoe Sans Display Semibold"/>
              </a:rPr>
              <a:t>Notes and follow-up tasks are automatically generated throughout the meeting, keeping everyone focused on</a:t>
            </a:r>
            <a:br>
              <a:rPr lang="en-US" sz="1400">
                <a:solidFill>
                  <a:srgbClr val="C03BC4"/>
                </a:solidFill>
                <a:latin typeface="Segoe Sans Display Semibold"/>
              </a:rPr>
            </a:br>
            <a:r>
              <a:rPr lang="en-US" sz="1400">
                <a:solidFill>
                  <a:srgbClr val="C03BC4"/>
                </a:solidFill>
                <a:latin typeface="Segoe Sans Display Semibold"/>
              </a:rPr>
              <a:t>the discussion and on the same page</a:t>
            </a:r>
          </a:p>
        </p:txBody>
      </p:sp>
      <p:pic>
        <p:nvPicPr>
          <p:cNvPr id="22" name="Picture 21" descr="A screen capture of Microsoft Teams Meeting interface, showing a notes pane where a AI is continuously generating notes, in the notes section.">
            <a:extLst>
              <a:ext uri="{FF2B5EF4-FFF2-40B4-BE49-F238E27FC236}">
                <a16:creationId xmlns:a16="http://schemas.microsoft.com/office/drawing/2014/main" id="{F409CA1E-B2D3-4EF3-EFEB-AAC52FDD2653}"/>
              </a:ext>
            </a:extLst>
          </p:cNvPr>
          <p:cNvPicPr>
            <a:picLocks/>
          </p:cNvPicPr>
          <p:nvPr/>
        </p:nvPicPr>
        <p:blipFill rotWithShape="1">
          <a:blip r:embed="rId7" cstate="screen">
            <a:extLst>
              <a:ext uri="{28A0092B-C50C-407E-A947-70E740481C1C}">
                <a14:useLocalDpi xmlns:a14="http://schemas.microsoft.com/office/drawing/2010/main"/>
              </a:ext>
            </a:extLst>
          </a:blip>
          <a:srcRect/>
          <a:stretch>
            <a:fillRect/>
          </a:stretch>
        </p:blipFill>
        <p:spPr>
          <a:xfrm>
            <a:off x="568452" y="3029412"/>
            <a:ext cx="5248656" cy="2844641"/>
          </a:xfrm>
          <a:prstGeom prst="roundRect">
            <a:avLst>
              <a:gd name="adj" fmla="val 5947"/>
            </a:avLst>
          </a:prstGeom>
          <a:solidFill>
            <a:schemeClr val="bg1"/>
          </a:solidFill>
          <a:ln w="38100">
            <a:solidFill>
              <a:schemeClr val="tx1"/>
            </a:solidFill>
          </a:ln>
          <a:effectLst>
            <a:outerShdw blurRad="127000" dist="38100" dir="2700000" algn="tl" rotWithShape="0">
              <a:prstClr val="black">
                <a:alpha val="5000"/>
              </a:prstClr>
            </a:outerShdw>
          </a:effectLst>
        </p:spPr>
      </p:pic>
      <p:sp>
        <p:nvSpPr>
          <p:cNvPr id="21" name="Rectangle: Rounded Corners 20">
            <a:extLst>
              <a:ext uri="{FF2B5EF4-FFF2-40B4-BE49-F238E27FC236}">
                <a16:creationId xmlns:a16="http://schemas.microsoft.com/office/drawing/2014/main" id="{265612DD-1015-A48F-B1BC-4B29E828DECB}"/>
              </a:ext>
            </a:extLst>
          </p:cNvPr>
          <p:cNvSpPr>
            <a:spLocks/>
          </p:cNvSpPr>
          <p:nvPr/>
        </p:nvSpPr>
        <p:spPr bwMode="auto">
          <a:xfrm>
            <a:off x="6373952" y="1968728"/>
            <a:ext cx="5248656" cy="875839"/>
          </a:xfrm>
          <a:prstGeom prst="roundRect">
            <a:avLst>
              <a:gd name="adj" fmla="val 19315"/>
            </a:avLst>
          </a:pr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ctr" anchorCtr="0" forceAA="0" compatLnSpc="1">
            <a:prstTxWarp prst="textNoShape">
              <a:avLst/>
            </a:prstTxWarp>
            <a:noAutofit/>
          </a:bodyPr>
          <a:lstStyle/>
          <a:p>
            <a:pPr algn="ctr" defTabSz="914367" fontAlgn="base">
              <a:spcAft>
                <a:spcPts val="300"/>
              </a:spcAft>
              <a:defRPr/>
            </a:pPr>
            <a:r>
              <a:rPr lang="en-US" sz="1400" dirty="0">
                <a:solidFill>
                  <a:srgbClr val="C03BC4"/>
                </a:solidFill>
                <a:latin typeface="Segoe Sans Display Semibold"/>
              </a:rPr>
              <a:t>Meeting attendees can co-author </a:t>
            </a:r>
            <a:br>
              <a:rPr lang="en-US" sz="1400" dirty="0">
                <a:solidFill>
                  <a:srgbClr val="C03BC4"/>
                </a:solidFill>
                <a:latin typeface="Segoe Sans Display Semibold"/>
              </a:rPr>
            </a:br>
            <a:r>
              <a:rPr lang="en-US" sz="1400" dirty="0">
                <a:solidFill>
                  <a:srgbClr val="C03BC4"/>
                </a:solidFill>
                <a:latin typeface="Segoe Sans Display Semibold"/>
              </a:rPr>
              <a:t>the AI-generated notes as the meeting progresses</a:t>
            </a:r>
          </a:p>
        </p:txBody>
      </p:sp>
      <p:pic>
        <p:nvPicPr>
          <p:cNvPr id="23" name="Picture 22" descr="A Microsoft Teams Meeting, showing a group of people in a meeting and on the right section is and Agenda and Notes Pane, where the notes are AI-generated and where meeting attendees can edit the AI-generated notes.">
            <a:extLst>
              <a:ext uri="{FF2B5EF4-FFF2-40B4-BE49-F238E27FC236}">
                <a16:creationId xmlns:a16="http://schemas.microsoft.com/office/drawing/2014/main" id="{FD74A79B-1FBB-85C4-905C-6F036F688EA7}"/>
              </a:ext>
            </a:extLst>
          </p:cNvPr>
          <p:cNvPicPr>
            <a:picLocks/>
          </p:cNvPicPr>
          <p:nvPr/>
        </p:nvPicPr>
        <p:blipFill rotWithShape="1">
          <a:blip r:embed="rId8" cstate="screen">
            <a:extLst>
              <a:ext uri="{28A0092B-C50C-407E-A947-70E740481C1C}">
                <a14:useLocalDpi xmlns:a14="http://schemas.microsoft.com/office/drawing/2010/main"/>
              </a:ext>
            </a:extLst>
          </a:blip>
          <a:srcRect l="-1971" r="-1971"/>
          <a:stretch>
            <a:fillRect/>
          </a:stretch>
        </p:blipFill>
        <p:spPr>
          <a:xfrm>
            <a:off x="6373013" y="3029412"/>
            <a:ext cx="5250535" cy="2844481"/>
          </a:xfrm>
          <a:prstGeom prst="roundRect">
            <a:avLst>
              <a:gd name="adj" fmla="val 5947"/>
            </a:avLst>
          </a:prstGeom>
          <a:solidFill>
            <a:schemeClr val="bg1"/>
          </a:solidFill>
          <a:ln w="38100">
            <a:solidFill>
              <a:schemeClr val="tx1"/>
            </a:solidFill>
          </a:ln>
          <a:effectLst>
            <a:outerShdw blurRad="127000" dist="38100" dir="2700000" algn="tl" rotWithShape="0">
              <a:prstClr val="black">
                <a:alpha val="5000"/>
              </a:prstClr>
            </a:outerShdw>
          </a:effectLst>
        </p:spPr>
      </p:pic>
      <p:sp>
        <p:nvSpPr>
          <p:cNvPr id="25" name="Rounded Rectangle 1">
            <a:extLst>
              <a:ext uri="{FF2B5EF4-FFF2-40B4-BE49-F238E27FC236}">
                <a16:creationId xmlns:a16="http://schemas.microsoft.com/office/drawing/2014/main" id="{AEC86F9E-FA25-CC49-9BA9-2A3D8E45980B}"/>
              </a:ext>
              <a:ext uri="{C183D7F6-B498-43B3-948B-1728B52AA6E4}">
                <adec:decorative xmlns:adec="http://schemas.microsoft.com/office/drawing/2017/decorative" val="0"/>
              </a:ext>
            </a:extLst>
          </p:cNvPr>
          <p:cNvSpPr/>
          <p:nvPr/>
        </p:nvSpPr>
        <p:spPr bwMode="auto">
          <a:xfrm>
            <a:off x="2134788" y="6071977"/>
            <a:ext cx="7922425" cy="217527"/>
          </a:xfrm>
          <a:prstGeom prst="roundRect">
            <a:avLst>
              <a:gd name="adj" fmla="val 2700"/>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none" lIns="0" tIns="0" rIns="0" bIns="0" numCol="1" spcCol="0" rtlCol="0" fromWordArt="0" anchor="ctr" anchorCtr="0" forceAA="0" compatLnSpc="1">
            <a:prstTxWarp prst="textNoShape">
              <a:avLst/>
            </a:prstTxWarp>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32472"/>
            <a:r>
              <a:rPr lang="en-US" sz="1400">
                <a:solidFill>
                  <a:schemeClr val="tx1"/>
                </a:solidFill>
                <a:latin typeface="+mj-lt"/>
                <a:ea typeface="+mn-lt"/>
                <a:cs typeface="Segoe UI Semibold"/>
              </a:rPr>
              <a:t>Access AI-generated notes on the go with the Microsoft Teams app available on iOS and Android</a:t>
            </a:r>
          </a:p>
        </p:txBody>
      </p:sp>
    </p:spTree>
    <p:extLst>
      <p:ext uri="{BB962C8B-B14F-4D97-AF65-F5344CB8AC3E}">
        <p14:creationId xmlns:p14="http://schemas.microsoft.com/office/powerpoint/2010/main" val="2969531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p:cNvGrpSpPr/>
        <p:nvPr/>
      </p:nvGrpSpPr>
      <p:grpSpPr>
        <a:xfrm>
          <a:off x="0" y="0"/>
          <a:ext cx="0" cy="0"/>
          <a:chOff x="0" y="0"/>
          <a:chExt cx="0" cy="0"/>
        </a:xfrm>
      </p:grpSpPr>
      <p:graphicFrame>
        <p:nvGraphicFramePr>
          <p:cNvPr id="7" name="think-cell data - do not delete">
            <a:extLst>
              <a:ext uri="{FF2B5EF4-FFF2-40B4-BE49-F238E27FC236}">
                <a16:creationId xmlns:a16="http://schemas.microsoft.com/office/drawing/2014/main" id="{7D342FC2-BBC9-89F9-43AD-F619414017D7}"/>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66434510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6" progId="TCLayout.ActiveDocument.1">
                  <p:embed/>
                </p:oleObj>
              </mc:Choice>
              <mc:Fallback>
                <p:oleObj name="think-cell Slide" r:id="rId4" imgW="425" imgH="426" progId="TCLayout.ActiveDocument.1">
                  <p:embed/>
                  <p:pic>
                    <p:nvPicPr>
                      <p:cNvPr id="7" name="think-cell data - do not delete">
                        <a:extLst>
                          <a:ext uri="{FF2B5EF4-FFF2-40B4-BE49-F238E27FC236}">
                            <a16:creationId xmlns:a16="http://schemas.microsoft.com/office/drawing/2014/main" id="{7D342FC2-BBC9-89F9-43AD-F619414017D7}"/>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16" name="Group 15">
            <a:extLst>
              <a:ext uri="{FF2B5EF4-FFF2-40B4-BE49-F238E27FC236}">
                <a16:creationId xmlns:a16="http://schemas.microsoft.com/office/drawing/2014/main" id="{7DE36695-01EB-A359-DB5F-817B8E75A124}"/>
              </a:ext>
              <a:ext uri="{C183D7F6-B498-43B3-948B-1728B52AA6E4}">
                <adec:decorative xmlns:adec="http://schemas.microsoft.com/office/drawing/2017/decorative" val="1"/>
              </a:ext>
            </a:extLst>
          </p:cNvPr>
          <p:cNvGrpSpPr/>
          <p:nvPr/>
        </p:nvGrpSpPr>
        <p:grpSpPr>
          <a:xfrm>
            <a:off x="1" y="0"/>
            <a:ext cx="12191999" cy="1358900"/>
            <a:chOff x="1" y="0"/>
            <a:chExt cx="12191999" cy="1358900"/>
          </a:xfrm>
        </p:grpSpPr>
        <p:pic>
          <p:nvPicPr>
            <p:cNvPr id="17" name="Picture 16">
              <a:extLst>
                <a:ext uri="{FF2B5EF4-FFF2-40B4-BE49-F238E27FC236}">
                  <a16:creationId xmlns:a16="http://schemas.microsoft.com/office/drawing/2014/main" id="{BB1CA9A0-7534-4133-7282-48BAD1BAE936}"/>
                </a:ext>
                <a:ext uri="{C183D7F6-B498-43B3-948B-1728B52AA6E4}">
                  <adec:decorative xmlns:adec="http://schemas.microsoft.com/office/drawing/2017/decorative" val="1"/>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18" name="Freeform: Shape 17">
              <a:extLst>
                <a:ext uri="{FF2B5EF4-FFF2-40B4-BE49-F238E27FC236}">
                  <a16:creationId xmlns:a16="http://schemas.microsoft.com/office/drawing/2014/main" id="{6582ECA0-FB94-CC7D-DAE7-4F810C0696F0}"/>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19" name="Graphic 34_1">
              <a:extLst>
                <a:ext uri="{FF2B5EF4-FFF2-40B4-BE49-F238E27FC236}">
                  <a16:creationId xmlns:a16="http://schemas.microsoft.com/office/drawing/2014/main" id="{10C2CB66-ECFF-8A8C-7B3A-015719605B65}"/>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sp>
        <p:nvSpPr>
          <p:cNvPr id="21" name="Freeform: Shape 20">
            <a:extLst>
              <a:ext uri="{FF2B5EF4-FFF2-40B4-BE49-F238E27FC236}">
                <a16:creationId xmlns:a16="http://schemas.microsoft.com/office/drawing/2014/main" id="{881F520B-AEB3-2774-6D92-5B7EB21002B4}"/>
              </a:ext>
              <a:ext uri="{C183D7F6-B498-43B3-948B-1728B52AA6E4}">
                <adec:decorative xmlns:adec="http://schemas.microsoft.com/office/drawing/2017/decorative" val="1"/>
              </a:ext>
            </a:extLst>
          </p:cNvPr>
          <p:cNvSpPr>
            <a:spLocks/>
          </p:cNvSpPr>
          <p:nvPr/>
        </p:nvSpPr>
        <p:spPr bwMode="auto">
          <a:xfrm>
            <a:off x="0" y="1900568"/>
            <a:ext cx="5439509" cy="4374820"/>
          </a:xfrm>
          <a:custGeom>
            <a:avLst/>
            <a:gdLst>
              <a:gd name="connsiteX0" fmla="*/ 0 w 5439509"/>
              <a:gd name="connsiteY0" fmla="*/ 0 h 4911394"/>
              <a:gd name="connsiteX1" fmla="*/ 5334602 w 5439509"/>
              <a:gd name="connsiteY1" fmla="*/ 0 h 4911394"/>
              <a:gd name="connsiteX2" fmla="*/ 5439509 w 5439509"/>
              <a:gd name="connsiteY2" fmla="*/ 104907 h 4911394"/>
              <a:gd name="connsiteX3" fmla="*/ 5439509 w 5439509"/>
              <a:gd name="connsiteY3" fmla="*/ 4806487 h 4911394"/>
              <a:gd name="connsiteX4" fmla="*/ 5334602 w 5439509"/>
              <a:gd name="connsiteY4" fmla="*/ 4911394 h 4911394"/>
              <a:gd name="connsiteX5" fmla="*/ 0 w 5439509"/>
              <a:gd name="connsiteY5" fmla="*/ 4911394 h 491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9509" h="4911394">
                <a:moveTo>
                  <a:pt x="0" y="0"/>
                </a:moveTo>
                <a:lnTo>
                  <a:pt x="5334602" y="0"/>
                </a:lnTo>
                <a:cubicBezTo>
                  <a:pt x="5392541" y="0"/>
                  <a:pt x="5439509" y="46968"/>
                  <a:pt x="5439509" y="104907"/>
                </a:cubicBezTo>
                <a:lnTo>
                  <a:pt x="5439509" y="4806487"/>
                </a:lnTo>
                <a:cubicBezTo>
                  <a:pt x="5439509" y="4864426"/>
                  <a:pt x="5392541" y="4911394"/>
                  <a:pt x="5334602" y="4911394"/>
                </a:cubicBezTo>
                <a:lnTo>
                  <a:pt x="0" y="4911394"/>
                </a:lnTo>
                <a:close/>
              </a:path>
            </a:pathLst>
          </a:cu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4" name="Title 3">
            <a:extLst>
              <a:ext uri="{FF2B5EF4-FFF2-40B4-BE49-F238E27FC236}">
                <a16:creationId xmlns:a16="http://schemas.microsoft.com/office/drawing/2014/main" id="{92A286E6-61D9-A3C3-B6FD-A0EED2FEA1E1}"/>
              </a:ext>
            </a:extLst>
          </p:cNvPr>
          <p:cNvSpPr>
            <a:spLocks noGrp="1"/>
          </p:cNvSpPr>
          <p:nvPr>
            <p:ph type="title"/>
          </p:nvPr>
        </p:nvSpPr>
        <p:spPr>
          <a:xfrm>
            <a:off x="588261" y="454597"/>
            <a:ext cx="11011601" cy="492443"/>
          </a:xfrm>
        </p:spPr>
        <p:txBody>
          <a:bodyPr vert="horz"/>
          <a:lstStyle/>
          <a:p>
            <a:r>
              <a:rPr lang="en-US" dirty="0"/>
              <a:t>Review and reference notes after the meeting ends</a:t>
            </a:r>
          </a:p>
        </p:txBody>
      </p:sp>
      <p:sp>
        <p:nvSpPr>
          <p:cNvPr id="22" name="Text Placeholder 2">
            <a:extLst>
              <a:ext uri="{FF2B5EF4-FFF2-40B4-BE49-F238E27FC236}">
                <a16:creationId xmlns:a16="http://schemas.microsoft.com/office/drawing/2014/main" id="{040883C1-0428-D2B7-5FEF-605CEBEB3527}"/>
              </a:ext>
            </a:extLst>
          </p:cNvPr>
          <p:cNvSpPr txBox="1">
            <a:spLocks/>
          </p:cNvSpPr>
          <p:nvPr/>
        </p:nvSpPr>
        <p:spPr>
          <a:xfrm>
            <a:off x="588261" y="3780201"/>
            <a:ext cx="4567939" cy="615553"/>
          </a:xfrm>
          <a:prstGeom prst="rect">
            <a:avLst/>
          </a:prstGeom>
        </p:spPr>
        <p:txBody>
          <a:bodyPr wrap="square" lIns="0" tIns="0" rIns="0" bIns="0" anchor="ctr">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2000" b="0" i="0" u="none" strike="noStrike" kern="1200" cap="none" spc="0" normalizeH="0" baseline="0" noProof="0" dirty="0">
                <a:ln>
                  <a:noFill/>
                </a:ln>
                <a:solidFill>
                  <a:srgbClr val="C03BC4"/>
                </a:solidFill>
                <a:effectLst/>
                <a:uLnTx/>
                <a:uFillTx/>
                <a:latin typeface="Segoe Sans Display Semibold"/>
                <a:ea typeface="+mn-ea"/>
                <a:cs typeface="+mn-cs"/>
              </a:rPr>
              <a:t>On the Recap page, you can find</a:t>
            </a:r>
            <a:br>
              <a:rPr kumimoji="0" lang="en-US" sz="2000" b="0" i="0" u="none" strike="noStrike" kern="1200" cap="none" spc="0" normalizeH="0" baseline="0" noProof="0" dirty="0">
                <a:ln>
                  <a:noFill/>
                </a:ln>
                <a:solidFill>
                  <a:srgbClr val="C03BC4"/>
                </a:solidFill>
                <a:effectLst/>
                <a:uLnTx/>
                <a:uFillTx/>
                <a:latin typeface="Segoe Sans Display Semibold"/>
                <a:ea typeface="+mn-ea"/>
                <a:cs typeface="+mn-cs"/>
              </a:rPr>
            </a:br>
            <a:r>
              <a:rPr kumimoji="0" lang="en-US" sz="2000" b="0" i="0" u="none" strike="noStrike" kern="1200" cap="none" spc="0" normalizeH="0" baseline="0" noProof="0" dirty="0">
                <a:ln>
                  <a:noFill/>
                </a:ln>
                <a:solidFill>
                  <a:srgbClr val="C03BC4"/>
                </a:solidFill>
                <a:effectLst/>
                <a:uLnTx/>
                <a:uFillTx/>
                <a:latin typeface="Segoe Sans Display Semibold"/>
                <a:ea typeface="+mn-ea"/>
                <a:cs typeface="+mn-cs"/>
              </a:rPr>
              <a:t>AI-generated notes in the Notes tab</a:t>
            </a:r>
            <a:r>
              <a:rPr kumimoji="0" lang="en-US" sz="2000" b="0" i="0" u="none" strike="noStrike" kern="1200" cap="none" spc="0" normalizeH="0" baseline="30000" noProof="0" dirty="0">
                <a:ln>
                  <a:noFill/>
                </a:ln>
                <a:solidFill>
                  <a:srgbClr val="C03BC4"/>
                </a:solidFill>
                <a:effectLst/>
                <a:uLnTx/>
                <a:uFillTx/>
                <a:latin typeface="Segoe Sans Display Semibold"/>
                <a:ea typeface="+mn-ea"/>
                <a:cs typeface="+mn-cs"/>
              </a:rPr>
              <a:t>1</a:t>
            </a:r>
          </a:p>
        </p:txBody>
      </p:sp>
      <p:pic>
        <p:nvPicPr>
          <p:cNvPr id="25" name="Picture 24" descr="A screen capture of Microsoft Teams interface titled &quot;Headphone device product launch&quot; on the Recap Tab showing a recap of a meeting, on the right section is the Notes and Agenda section">
            <a:extLst>
              <a:ext uri="{FF2B5EF4-FFF2-40B4-BE49-F238E27FC236}">
                <a16:creationId xmlns:a16="http://schemas.microsoft.com/office/drawing/2014/main" id="{0933110D-D3D4-5491-1C7D-5422DA490167}"/>
              </a:ext>
            </a:extLst>
          </p:cNvPr>
          <p:cNvPicPr>
            <a:picLocks/>
          </p:cNvPicPr>
          <p:nvPr/>
        </p:nvPicPr>
        <p:blipFill rotWithShape="1">
          <a:blip r:embed="rId7" cstate="screen">
            <a:extLst>
              <a:ext uri="{28A0092B-C50C-407E-A947-70E740481C1C}">
                <a14:useLocalDpi xmlns:a14="http://schemas.microsoft.com/office/drawing/2010/main"/>
              </a:ext>
            </a:extLst>
          </a:blip>
          <a:srcRect/>
          <a:stretch>
            <a:fillRect/>
          </a:stretch>
        </p:blipFill>
        <p:spPr>
          <a:xfrm>
            <a:off x="5626102" y="2233108"/>
            <a:ext cx="6565899" cy="3709745"/>
          </a:xfrm>
          <a:custGeom>
            <a:avLst/>
            <a:gdLst>
              <a:gd name="connsiteX0" fmla="*/ 69779 w 6565899"/>
              <a:gd name="connsiteY0" fmla="*/ 0 h 3709745"/>
              <a:gd name="connsiteX1" fmla="*/ 6084951 w 6565899"/>
              <a:gd name="connsiteY1" fmla="*/ 0 h 3709745"/>
              <a:gd name="connsiteX2" fmla="*/ 6496119 w 6565899"/>
              <a:gd name="connsiteY2" fmla="*/ 0 h 3709745"/>
              <a:gd name="connsiteX3" fmla="*/ 6565899 w 6565899"/>
              <a:gd name="connsiteY3" fmla="*/ 0 h 3709745"/>
              <a:gd name="connsiteX4" fmla="*/ 6565899 w 6565899"/>
              <a:gd name="connsiteY4" fmla="*/ 69780 h 3709745"/>
              <a:gd name="connsiteX5" fmla="*/ 6565899 w 6565899"/>
              <a:gd name="connsiteY5" fmla="*/ 632630 h 3709745"/>
              <a:gd name="connsiteX6" fmla="*/ 6565899 w 6565899"/>
              <a:gd name="connsiteY6" fmla="*/ 3077116 h 3709745"/>
              <a:gd name="connsiteX7" fmla="*/ 6565899 w 6565899"/>
              <a:gd name="connsiteY7" fmla="*/ 3639965 h 3709745"/>
              <a:gd name="connsiteX8" fmla="*/ 6565899 w 6565899"/>
              <a:gd name="connsiteY8" fmla="*/ 3709745 h 3709745"/>
              <a:gd name="connsiteX9" fmla="*/ 6496119 w 6565899"/>
              <a:gd name="connsiteY9" fmla="*/ 3709745 h 3709745"/>
              <a:gd name="connsiteX10" fmla="*/ 6084951 w 6565899"/>
              <a:gd name="connsiteY10" fmla="*/ 3709745 h 3709745"/>
              <a:gd name="connsiteX11" fmla="*/ 69779 w 6565899"/>
              <a:gd name="connsiteY11" fmla="*/ 3709745 h 3709745"/>
              <a:gd name="connsiteX12" fmla="*/ 0 w 6565899"/>
              <a:gd name="connsiteY12" fmla="*/ 3639965 h 3709745"/>
              <a:gd name="connsiteX13" fmla="*/ 0 w 6565899"/>
              <a:gd name="connsiteY13" fmla="*/ 69780 h 3709745"/>
              <a:gd name="connsiteX14" fmla="*/ 69779 w 6565899"/>
              <a:gd name="connsiteY14" fmla="*/ 0 h 3709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65899" h="3709745">
                <a:moveTo>
                  <a:pt x="69779" y="0"/>
                </a:moveTo>
                <a:lnTo>
                  <a:pt x="6084951" y="0"/>
                </a:lnTo>
                <a:lnTo>
                  <a:pt x="6496119" y="0"/>
                </a:lnTo>
                <a:lnTo>
                  <a:pt x="6565899" y="0"/>
                </a:lnTo>
                <a:lnTo>
                  <a:pt x="6565899" y="69780"/>
                </a:lnTo>
                <a:lnTo>
                  <a:pt x="6565899" y="632630"/>
                </a:lnTo>
                <a:lnTo>
                  <a:pt x="6565899" y="3077116"/>
                </a:lnTo>
                <a:lnTo>
                  <a:pt x="6565899" y="3639965"/>
                </a:lnTo>
                <a:lnTo>
                  <a:pt x="6565899" y="3709745"/>
                </a:lnTo>
                <a:lnTo>
                  <a:pt x="6496119" y="3709745"/>
                </a:lnTo>
                <a:lnTo>
                  <a:pt x="6084951" y="3709745"/>
                </a:lnTo>
                <a:lnTo>
                  <a:pt x="69779" y="3709745"/>
                </a:lnTo>
                <a:cubicBezTo>
                  <a:pt x="31241" y="3709745"/>
                  <a:pt x="0" y="3678504"/>
                  <a:pt x="0" y="3639965"/>
                </a:cubicBezTo>
                <a:lnTo>
                  <a:pt x="0" y="69780"/>
                </a:lnTo>
                <a:cubicBezTo>
                  <a:pt x="0" y="31242"/>
                  <a:pt x="31241" y="0"/>
                  <a:pt x="69779" y="0"/>
                </a:cubicBezTo>
                <a:close/>
              </a:path>
            </a:pathLst>
          </a:custGeom>
          <a:solidFill>
            <a:srgbClr val="F3F3F3"/>
          </a:solidFill>
          <a:ln w="38100">
            <a:solidFill>
              <a:schemeClr val="tx1"/>
            </a:solidFill>
          </a:ln>
          <a:effectLst>
            <a:outerShdw blurRad="127000" dist="38100" dir="2700000" algn="tl" rotWithShape="0">
              <a:prstClr val="black">
                <a:alpha val="5000"/>
              </a:prstClr>
            </a:outerShdw>
          </a:effectLst>
        </p:spPr>
      </p:pic>
      <p:sp>
        <p:nvSpPr>
          <p:cNvPr id="23" name="TextBox 22">
            <a:extLst>
              <a:ext uri="{FF2B5EF4-FFF2-40B4-BE49-F238E27FC236}">
                <a16:creationId xmlns:a16="http://schemas.microsoft.com/office/drawing/2014/main" id="{2B0A2654-A240-D1E8-D476-7FC41F3CD742}"/>
              </a:ext>
            </a:extLst>
          </p:cNvPr>
          <p:cNvSpPr txBox="1"/>
          <p:nvPr/>
        </p:nvSpPr>
        <p:spPr>
          <a:xfrm>
            <a:off x="571500" y="6442789"/>
            <a:ext cx="11028363" cy="123111"/>
          </a:xfrm>
          <a:prstGeom prst="rect">
            <a:avLst/>
          </a:prstGeom>
          <a:noFill/>
        </p:spPr>
        <p:txBody>
          <a:bodyPr wrap="square" lIns="0" tIns="0" rIns="0" bIns="0" anchor="b">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800" b="0" i="1" u="none" strike="noStrike" kern="1200" cap="none" spc="0" normalizeH="0" baseline="0" noProof="0">
                <a:ln>
                  <a:noFill/>
                </a:ln>
                <a:solidFill>
                  <a:srgbClr val="091F2C"/>
                </a:solidFill>
                <a:effectLst/>
                <a:uLnTx/>
                <a:uFillTx/>
                <a:latin typeface="Segoe Sans Display"/>
                <a:ea typeface="+mn-ea"/>
                <a:cs typeface="+mn-cs"/>
              </a:rPr>
              <a:t>The former "AI Notes" tab is now called the AI summary tab, which contains a complete transcript summary created after the meeting.</a:t>
            </a:r>
          </a:p>
        </p:txBody>
      </p:sp>
    </p:spTree>
    <p:extLst>
      <p:ext uri="{BB962C8B-B14F-4D97-AF65-F5344CB8AC3E}">
        <p14:creationId xmlns:p14="http://schemas.microsoft.com/office/powerpoint/2010/main" val="1218275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D083F-AC31-90B7-2051-872C245A66EF}"/>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181C627E-29E2-44D3-A9DC-F0B87BA0311D}"/>
              </a:ext>
              <a:ext uri="{C183D7F6-B498-43B3-948B-1728B52AA6E4}">
                <adec:decorative xmlns:adec="http://schemas.microsoft.com/office/drawing/2017/decorative" val="1"/>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EC361198-7598-DF6C-C1E9-E3A90C83BA2B}"/>
              </a:ext>
              <a:ext uri="{C183D7F6-B498-43B3-948B-1728B52AA6E4}">
                <adec:decorative xmlns:adec="http://schemas.microsoft.com/office/drawing/2017/decorative" val="1"/>
              </a:ext>
            </a:extLst>
          </p:cNvPr>
          <p:cNvPicPr>
            <a:picLocks/>
          </p:cNvPicPr>
          <p:nvPr/>
        </p:nvPicPr>
        <p:blipFill rotWithShape="1">
          <a:blip r:embed="rId4" cstate="screen">
            <a:extLst>
              <a:ext uri="{BEBA8EAE-BF5A-486C-A8C5-ECC9F3942E4B}">
                <a14:imgProps xmlns:a14="http://schemas.microsoft.com/office/drawing/2010/main">
                  <a14:imgLayer r:embed="rId5">
                    <a14:imgEffect>
                      <a14:artisticBlur radius="20"/>
                    </a14:imgEffect>
                    <a14:imgEffect>
                      <a14:sharpenSoften amount="-100000"/>
                    </a14:imgEffect>
                  </a14:imgLayer>
                </a14:imgProps>
              </a:ext>
              <a:ext uri="{28A0092B-C50C-407E-A947-70E740481C1C}">
                <a14:useLocalDpi xmlns:a14="http://schemas.microsoft.com/office/drawing/2010/main"/>
              </a:ext>
            </a:extLst>
          </a:blip>
          <a:srcRect l="3055" t="20741" r="14828" b="20741"/>
          <a:stretch/>
        </p:blipFill>
        <p:spPr>
          <a:xfrm>
            <a:off x="0" y="1422400"/>
            <a:ext cx="10663238" cy="4013200"/>
          </a:xfrm>
          <a:custGeom>
            <a:avLst/>
            <a:gdLst>
              <a:gd name="connsiteX0" fmla="*/ 0 w 10663238"/>
              <a:gd name="connsiteY0" fmla="*/ 0 h 4013200"/>
              <a:gd name="connsiteX1" fmla="*/ 10342704 w 10663238"/>
              <a:gd name="connsiteY1" fmla="*/ 0 h 4013200"/>
              <a:gd name="connsiteX2" fmla="*/ 10663238 w 10663238"/>
              <a:gd name="connsiteY2" fmla="*/ 320534 h 4013200"/>
              <a:gd name="connsiteX3" fmla="*/ 10663238 w 10663238"/>
              <a:gd name="connsiteY3" fmla="*/ 3692666 h 4013200"/>
              <a:gd name="connsiteX4" fmla="*/ 10342704 w 10663238"/>
              <a:gd name="connsiteY4" fmla="*/ 4013200 h 4013200"/>
              <a:gd name="connsiteX5" fmla="*/ 0 w 10663238"/>
              <a:gd name="connsiteY5" fmla="*/ 4013200 h 401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63238" h="4013200">
                <a:moveTo>
                  <a:pt x="0" y="0"/>
                </a:moveTo>
                <a:lnTo>
                  <a:pt x="10342704" y="0"/>
                </a:lnTo>
                <a:cubicBezTo>
                  <a:pt x="10519730" y="0"/>
                  <a:pt x="10663238" y="143508"/>
                  <a:pt x="10663238" y="320534"/>
                </a:cubicBezTo>
                <a:lnTo>
                  <a:pt x="10663238" y="3692666"/>
                </a:lnTo>
                <a:cubicBezTo>
                  <a:pt x="10663238" y="3869692"/>
                  <a:pt x="10519730" y="4013200"/>
                  <a:pt x="10342704" y="4013200"/>
                </a:cubicBezTo>
                <a:lnTo>
                  <a:pt x="0" y="4013200"/>
                </a:lnTo>
                <a:close/>
              </a:path>
            </a:pathLst>
          </a:custGeom>
        </p:spPr>
      </p:pic>
      <p:sp>
        <p:nvSpPr>
          <p:cNvPr id="6" name="Rectangle 5">
            <a:extLst>
              <a:ext uri="{FF2B5EF4-FFF2-40B4-BE49-F238E27FC236}">
                <a16:creationId xmlns:a16="http://schemas.microsoft.com/office/drawing/2014/main" id="{9141B64F-7F50-C220-44AC-14BEA019E32A}"/>
              </a:ext>
              <a:ext uri="{C183D7F6-B498-43B3-948B-1728B52AA6E4}">
                <adec:decorative xmlns:adec="http://schemas.microsoft.com/office/drawing/2017/decorative" val="1"/>
              </a:ext>
            </a:extLst>
          </p:cNvPr>
          <p:cNvSpPr>
            <a:spLocks/>
          </p:cNvSpPr>
          <p:nvPr/>
        </p:nvSpPr>
        <p:spPr bwMode="auto">
          <a:xfrm>
            <a:off x="1" y="-1"/>
            <a:ext cx="12191998" cy="6858000"/>
          </a:xfrm>
          <a:prstGeom prst="rect">
            <a:avLst/>
          </a:prstGeom>
          <a:solidFill>
            <a:schemeClr val="bg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7" name="Freeform: Shape 6">
            <a:extLst>
              <a:ext uri="{FF2B5EF4-FFF2-40B4-BE49-F238E27FC236}">
                <a16:creationId xmlns:a16="http://schemas.microsoft.com/office/drawing/2014/main" id="{808DB7D9-87C6-0083-C269-8D5BB4A85B2B}"/>
              </a:ext>
              <a:ext uri="{C183D7F6-B498-43B3-948B-1728B52AA6E4}">
                <adec:decorative xmlns:adec="http://schemas.microsoft.com/office/drawing/2017/decorative" val="1"/>
              </a:ext>
            </a:extLst>
          </p:cNvPr>
          <p:cNvSpPr>
            <a:spLocks/>
          </p:cNvSpPr>
          <p:nvPr/>
        </p:nvSpPr>
        <p:spPr bwMode="auto">
          <a:xfrm>
            <a:off x="0" y="1422400"/>
            <a:ext cx="10663238" cy="4013200"/>
          </a:xfrm>
          <a:custGeom>
            <a:avLst/>
            <a:gdLst>
              <a:gd name="connsiteX0" fmla="*/ 0 w 10663238"/>
              <a:gd name="connsiteY0" fmla="*/ 0 h 4013200"/>
              <a:gd name="connsiteX1" fmla="*/ 10342704 w 10663238"/>
              <a:gd name="connsiteY1" fmla="*/ 0 h 4013200"/>
              <a:gd name="connsiteX2" fmla="*/ 10663238 w 10663238"/>
              <a:gd name="connsiteY2" fmla="*/ 320534 h 4013200"/>
              <a:gd name="connsiteX3" fmla="*/ 10663238 w 10663238"/>
              <a:gd name="connsiteY3" fmla="*/ 3692666 h 4013200"/>
              <a:gd name="connsiteX4" fmla="*/ 10342704 w 10663238"/>
              <a:gd name="connsiteY4" fmla="*/ 4013200 h 4013200"/>
              <a:gd name="connsiteX5" fmla="*/ 0 w 10663238"/>
              <a:gd name="connsiteY5" fmla="*/ 4013200 h 4013200"/>
              <a:gd name="connsiteX6" fmla="*/ 0 w 10663238"/>
              <a:gd name="connsiteY6" fmla="*/ 0 h 401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3238" h="4013200">
                <a:moveTo>
                  <a:pt x="0" y="0"/>
                </a:moveTo>
                <a:lnTo>
                  <a:pt x="10342704" y="0"/>
                </a:lnTo>
                <a:cubicBezTo>
                  <a:pt x="10519730" y="0"/>
                  <a:pt x="10663238" y="143508"/>
                  <a:pt x="10663238" y="320534"/>
                </a:cubicBezTo>
                <a:lnTo>
                  <a:pt x="10663238" y="3692666"/>
                </a:lnTo>
                <a:cubicBezTo>
                  <a:pt x="10663238" y="3869692"/>
                  <a:pt x="10519730" y="4013200"/>
                  <a:pt x="10342704" y="4013200"/>
                </a:cubicBezTo>
                <a:lnTo>
                  <a:pt x="0" y="4013200"/>
                </a:lnTo>
                <a:lnTo>
                  <a:pt x="0" y="0"/>
                </a:lnTo>
                <a:close/>
              </a:path>
            </a:pathLst>
          </a:custGeom>
          <a:solidFill>
            <a:schemeClr val="bg1">
              <a:alpha val="40000"/>
            </a:schemeClr>
          </a:solidFill>
          <a:ln w="6350">
            <a:solidFill>
              <a:schemeClr val="bg1"/>
            </a:solidFill>
            <a:headEnd type="none" w="med" len="med"/>
            <a:tailEnd type="none" w="med" len="med"/>
          </a:ln>
          <a:effectLst>
            <a:outerShdw blurRad="635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 name="Picture 7">
            <a:extLst>
              <a:ext uri="{FF2B5EF4-FFF2-40B4-BE49-F238E27FC236}">
                <a16:creationId xmlns:a16="http://schemas.microsoft.com/office/drawing/2014/main" id="{81C261A8-8063-7319-CD2E-B37CE5369CD5}"/>
              </a:ext>
              <a:ext uri="{C183D7F6-B498-43B3-948B-1728B52AA6E4}">
                <adec:decorative xmlns:adec="http://schemas.microsoft.com/office/drawing/2017/decorative" val="1"/>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flipH="1">
            <a:off x="0" y="6788943"/>
            <a:ext cx="12191992" cy="69057"/>
          </a:xfrm>
          <a:prstGeom prst="rect">
            <a:avLst/>
          </a:prstGeom>
        </p:spPr>
      </p:pic>
      <p:cxnSp>
        <p:nvCxnSpPr>
          <p:cNvPr id="13" name="Straight Connector 12">
            <a:extLst>
              <a:ext uri="{FF2B5EF4-FFF2-40B4-BE49-F238E27FC236}">
                <a16:creationId xmlns:a16="http://schemas.microsoft.com/office/drawing/2014/main" id="{DF56A8CF-55DE-9C62-A85A-8CBCA6628351}"/>
              </a:ext>
              <a:ext uri="{C183D7F6-B498-43B3-948B-1728B52AA6E4}">
                <adec:decorative xmlns:adec="http://schemas.microsoft.com/office/drawing/2017/decorative" val="1"/>
              </a:ext>
            </a:extLst>
          </p:cNvPr>
          <p:cNvCxnSpPr>
            <a:cxnSpLocks/>
          </p:cNvCxnSpPr>
          <p:nvPr/>
        </p:nvCxnSpPr>
        <p:spPr>
          <a:xfrm>
            <a:off x="1219200" y="3644363"/>
            <a:ext cx="9172575" cy="0"/>
          </a:xfrm>
          <a:prstGeom prst="line">
            <a:avLst/>
          </a:prstGeom>
          <a:ln w="6350">
            <a:gradFill flip="none" rotWithShape="1">
              <a:gsLst>
                <a:gs pos="0">
                  <a:schemeClr val="bg1">
                    <a:alpha val="0"/>
                  </a:schemeClr>
                </a:gs>
                <a:gs pos="40000">
                  <a:schemeClr val="bg1"/>
                </a:gs>
              </a:gsLst>
              <a:lin ang="10800000" scaled="1"/>
              <a:tileRect/>
            </a:gradFill>
            <a:headEnd type="none" w="lg" len="med"/>
            <a:tailEnd type="none" w="sm" len="sm"/>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C192E14D-7528-3331-F176-F3E557482E7E}"/>
              </a:ext>
              <a:ext uri="{C183D7F6-B498-43B3-948B-1728B52AA6E4}">
                <adec:decorative xmlns:adec="http://schemas.microsoft.com/office/drawing/2017/decorative" val="1"/>
              </a:ext>
            </a:extLst>
          </p:cNvPr>
          <p:cNvSpPr>
            <a:spLocks/>
          </p:cNvSpPr>
          <p:nvPr/>
        </p:nvSpPr>
        <p:spPr>
          <a:xfrm>
            <a:off x="592932" y="3621503"/>
            <a:ext cx="914400" cy="45720"/>
          </a:xfrm>
          <a:prstGeom prst="roundRect">
            <a:avLst>
              <a:gd name="adj" fmla="val 50000"/>
            </a:avLst>
          </a:prstGeom>
          <a:gradFill flip="none" rotWithShape="1">
            <a:gsLst>
              <a:gs pos="0">
                <a:schemeClr val="accent3"/>
              </a:gs>
              <a:gs pos="31000">
                <a:srgbClr val="D361FF"/>
              </a:gs>
              <a:gs pos="100000">
                <a:schemeClr val="accent1"/>
              </a:gs>
              <a:gs pos="67000">
                <a:srgbClr val="2CB1F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Sans Display Semibold"/>
              <a:ea typeface="+mn-ea"/>
              <a:cs typeface="Segoe UI" pitchFamily="34" charset="0"/>
            </a:endParaRPr>
          </a:p>
        </p:txBody>
      </p:sp>
      <p:sp>
        <p:nvSpPr>
          <p:cNvPr id="2" name="Title 1">
            <a:extLst>
              <a:ext uri="{FF2B5EF4-FFF2-40B4-BE49-F238E27FC236}">
                <a16:creationId xmlns:a16="http://schemas.microsoft.com/office/drawing/2014/main" id="{D91393B0-50EE-128D-9ABB-2FD57A3327FF}"/>
              </a:ext>
              <a:ext uri="{C183D7F6-B498-43B3-948B-1728B52AA6E4}">
                <adec:decorative xmlns:adec="http://schemas.microsoft.com/office/drawing/2017/decorative" val="0"/>
              </a:ext>
            </a:extLst>
          </p:cNvPr>
          <p:cNvSpPr>
            <a:spLocks noGrp="1"/>
          </p:cNvSpPr>
          <p:nvPr>
            <p:ph type="title"/>
          </p:nvPr>
        </p:nvSpPr>
        <p:spPr>
          <a:xfrm>
            <a:off x="588261" y="3985984"/>
            <a:ext cx="11011601" cy="492443"/>
          </a:xfrm>
        </p:spPr>
        <p:txBody>
          <a:bodyPr/>
          <a:lstStyle/>
          <a:p>
            <a:pPr>
              <a:spcAft>
                <a:spcPts val="600"/>
              </a:spcAft>
            </a:pPr>
            <a:r>
              <a:rPr lang="en-US" sz="4000" dirty="0">
                <a:gradFill>
                  <a:gsLst>
                    <a:gs pos="2874">
                      <a:schemeClr val="accent1"/>
                    </a:gs>
                    <a:gs pos="71000">
                      <a:schemeClr val="accent4"/>
                    </a:gs>
                    <a:gs pos="100000">
                      <a:schemeClr val="accent2"/>
                    </a:gs>
                  </a:gsLst>
                  <a:lin ang="0" scaled="1"/>
                </a:gradFill>
                <a:ea typeface="+mj-ea"/>
                <a:cs typeface="+mj-cs"/>
              </a:rPr>
              <a:t>Interpreter</a:t>
            </a:r>
          </a:p>
        </p:txBody>
      </p:sp>
    </p:spTree>
    <p:extLst>
      <p:ext uri="{BB962C8B-B14F-4D97-AF65-F5344CB8AC3E}">
        <p14:creationId xmlns:p14="http://schemas.microsoft.com/office/powerpoint/2010/main" val="2520407868"/>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a:extLst>
            <a:ext uri="{FF2B5EF4-FFF2-40B4-BE49-F238E27FC236}">
              <a16:creationId xmlns:a16="http://schemas.microsoft.com/office/drawing/2014/main" id="{86DBFDBC-AB81-B9B9-7041-2F0126BF09EA}"/>
            </a:ext>
          </a:extLst>
        </p:cNvPr>
        <p:cNvGrpSpPr/>
        <p:nvPr/>
      </p:nvGrpSpPr>
      <p:grpSpPr>
        <a:xfrm>
          <a:off x="0" y="0"/>
          <a:ext cx="0" cy="0"/>
          <a:chOff x="0" y="0"/>
          <a:chExt cx="0" cy="0"/>
        </a:xfrm>
      </p:grpSpPr>
      <p:pic>
        <p:nvPicPr>
          <p:cNvPr id="35" name="Picture 34">
            <a:extLst>
              <a:ext uri="{FF2B5EF4-FFF2-40B4-BE49-F238E27FC236}">
                <a16:creationId xmlns:a16="http://schemas.microsoft.com/office/drawing/2014/main" id="{8844A34A-F3F4-32F4-C89D-CF27E33DB1DB}"/>
              </a:ext>
              <a:ext uri="{C183D7F6-B498-43B3-948B-1728B52AA6E4}">
                <adec:decorative xmlns:adec="http://schemas.microsoft.com/office/drawing/2017/decorative" val="1"/>
              </a:ext>
            </a:extLst>
          </p:cNvPr>
          <p:cNvPicPr>
            <a:picLocks/>
          </p:cNvPicPr>
          <p:nvPr/>
        </p:nvPicPr>
        <p:blipFill>
          <a:blip r:embed="rId3" cstate="screen">
            <a:extLst>
              <a:ext uri="{28A0092B-C50C-407E-A947-70E740481C1C}">
                <a14:useLocalDpi xmlns:a14="http://schemas.microsoft.com/office/drawing/2010/main"/>
              </a:ext>
            </a:extLst>
          </a:blip>
          <a:srcRect/>
          <a:stretch/>
        </p:blipFill>
        <p:spPr>
          <a:xfrm>
            <a:off x="0" y="0"/>
            <a:ext cx="4801612" cy="6858000"/>
          </a:xfrm>
          <a:custGeom>
            <a:avLst/>
            <a:gdLst>
              <a:gd name="connsiteX0" fmla="*/ 0 w 4310743"/>
              <a:gd name="connsiteY0" fmla="*/ 0 h 6858000"/>
              <a:gd name="connsiteX1" fmla="*/ 4310743 w 4310743"/>
              <a:gd name="connsiteY1" fmla="*/ 0 h 6858000"/>
              <a:gd name="connsiteX2" fmla="*/ 4310743 w 4310743"/>
              <a:gd name="connsiteY2" fmla="*/ 6858000 h 6858000"/>
              <a:gd name="connsiteX3" fmla="*/ 0 w 43107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10743" h="6858000">
                <a:moveTo>
                  <a:pt x="0" y="0"/>
                </a:moveTo>
                <a:lnTo>
                  <a:pt x="4310743" y="0"/>
                </a:lnTo>
                <a:lnTo>
                  <a:pt x="4310743" y="6858000"/>
                </a:lnTo>
                <a:lnTo>
                  <a:pt x="0" y="6858000"/>
                </a:lnTo>
                <a:close/>
              </a:path>
            </a:pathLst>
          </a:custGeom>
        </p:spPr>
      </p:pic>
      <p:sp>
        <p:nvSpPr>
          <p:cNvPr id="36" name="Freeform: Shape 35">
            <a:extLst>
              <a:ext uri="{FF2B5EF4-FFF2-40B4-BE49-F238E27FC236}">
                <a16:creationId xmlns:a16="http://schemas.microsoft.com/office/drawing/2014/main" id="{0D96AC0B-7103-47D8-1DC9-D3E61A689779}"/>
              </a:ext>
              <a:ext uri="{C183D7F6-B498-43B3-948B-1728B52AA6E4}">
                <adec:decorative xmlns:adec="http://schemas.microsoft.com/office/drawing/2017/decorative" val="1"/>
              </a:ext>
            </a:extLst>
          </p:cNvPr>
          <p:cNvSpPr>
            <a:spLocks/>
          </p:cNvSpPr>
          <p:nvPr/>
        </p:nvSpPr>
        <p:spPr bwMode="auto">
          <a:xfrm>
            <a:off x="-1" y="0"/>
            <a:ext cx="4801611" cy="6858000"/>
          </a:xfrm>
          <a:custGeom>
            <a:avLst/>
            <a:gdLst>
              <a:gd name="connsiteX0" fmla="*/ 0 w 3136902"/>
              <a:gd name="connsiteY0" fmla="*/ 0 h 6858000"/>
              <a:gd name="connsiteX1" fmla="*/ 3136902 w 3136902"/>
              <a:gd name="connsiteY1" fmla="*/ 0 h 6858000"/>
              <a:gd name="connsiteX2" fmla="*/ 3136902 w 3136902"/>
              <a:gd name="connsiteY2" fmla="*/ 6858000 h 6858000"/>
              <a:gd name="connsiteX3" fmla="*/ 0 w 3136902"/>
              <a:gd name="connsiteY3" fmla="*/ 6858000 h 6858000"/>
              <a:gd name="connsiteX4" fmla="*/ 0 w 313690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6902" h="6858000">
                <a:moveTo>
                  <a:pt x="0" y="0"/>
                </a:moveTo>
                <a:lnTo>
                  <a:pt x="3136902" y="0"/>
                </a:lnTo>
                <a:lnTo>
                  <a:pt x="3136902" y="6858000"/>
                </a:lnTo>
                <a:lnTo>
                  <a:pt x="0" y="6858000"/>
                </a:lnTo>
                <a:lnTo>
                  <a:pt x="0" y="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sp>
        <p:nvSpPr>
          <p:cNvPr id="37" name="Rectangle 36">
            <a:extLst>
              <a:ext uri="{FF2B5EF4-FFF2-40B4-BE49-F238E27FC236}">
                <a16:creationId xmlns:a16="http://schemas.microsoft.com/office/drawing/2014/main" id="{8CBB699F-BF21-2863-6DB8-8B3CEE9478CF}"/>
              </a:ext>
              <a:ext uri="{C183D7F6-B498-43B3-948B-1728B52AA6E4}">
                <adec:decorative xmlns:adec="http://schemas.microsoft.com/office/drawing/2017/decorative" val="1"/>
              </a:ext>
            </a:extLst>
          </p:cNvPr>
          <p:cNvSpPr>
            <a:spLocks/>
          </p:cNvSpPr>
          <p:nvPr/>
        </p:nvSpPr>
        <p:spPr bwMode="auto">
          <a:xfrm>
            <a:off x="0" y="1771679"/>
            <a:ext cx="4801609" cy="3460721"/>
          </a:xfrm>
          <a:prstGeom prst="rect">
            <a:avLst/>
          </a:prstGeom>
          <a:solidFill>
            <a:schemeClr val="bg1">
              <a:alpha val="40000"/>
            </a:schemeClr>
          </a:solidFill>
          <a:ln w="63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39" name="Picture 38">
            <a:extLst>
              <a:ext uri="{FF2B5EF4-FFF2-40B4-BE49-F238E27FC236}">
                <a16:creationId xmlns:a16="http://schemas.microsoft.com/office/drawing/2014/main" id="{A7748875-E15A-FFBA-83D9-9CCFBD98314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5400000" flipH="1">
            <a:off x="1353561" y="3409949"/>
            <a:ext cx="6857999" cy="38099"/>
          </a:xfrm>
          <a:custGeom>
            <a:avLst/>
            <a:gdLst>
              <a:gd name="connsiteX0" fmla="*/ 6857999 w 6857999"/>
              <a:gd name="connsiteY0" fmla="*/ 38099 h 38099"/>
              <a:gd name="connsiteX1" fmla="*/ 6857999 w 6857999"/>
              <a:gd name="connsiteY1" fmla="*/ 0 h 38099"/>
              <a:gd name="connsiteX2" fmla="*/ 0 w 6857999"/>
              <a:gd name="connsiteY2" fmla="*/ 0 h 38099"/>
              <a:gd name="connsiteX3" fmla="*/ 0 w 6857999"/>
              <a:gd name="connsiteY3" fmla="*/ 38099 h 38099"/>
            </a:gdLst>
            <a:ahLst/>
            <a:cxnLst>
              <a:cxn ang="0">
                <a:pos x="connsiteX0" y="connsiteY0"/>
              </a:cxn>
              <a:cxn ang="0">
                <a:pos x="connsiteX1" y="connsiteY1"/>
              </a:cxn>
              <a:cxn ang="0">
                <a:pos x="connsiteX2" y="connsiteY2"/>
              </a:cxn>
              <a:cxn ang="0">
                <a:pos x="connsiteX3" y="connsiteY3"/>
              </a:cxn>
            </a:cxnLst>
            <a:rect l="l" t="t" r="r" b="b"/>
            <a:pathLst>
              <a:path w="6857999" h="38099">
                <a:moveTo>
                  <a:pt x="6857999" y="38099"/>
                </a:moveTo>
                <a:lnTo>
                  <a:pt x="6857999" y="0"/>
                </a:lnTo>
                <a:lnTo>
                  <a:pt x="0" y="0"/>
                </a:lnTo>
                <a:lnTo>
                  <a:pt x="0" y="38099"/>
                </a:lnTo>
                <a:close/>
              </a:path>
            </a:pathLst>
          </a:custGeom>
        </p:spPr>
      </p:pic>
      <p:sp>
        <p:nvSpPr>
          <p:cNvPr id="40" name="Rectangle: Rounded Corners 39">
            <a:extLst>
              <a:ext uri="{FF2B5EF4-FFF2-40B4-BE49-F238E27FC236}">
                <a16:creationId xmlns:a16="http://schemas.microsoft.com/office/drawing/2014/main" id="{323606B7-98D0-FD88-17EF-4809C9E1DA0E}"/>
              </a:ext>
              <a:ext uri="{C183D7F6-B498-43B3-948B-1728B52AA6E4}">
                <adec:decorative xmlns:adec="http://schemas.microsoft.com/office/drawing/2017/decorative" val="1"/>
              </a:ext>
            </a:extLst>
          </p:cNvPr>
          <p:cNvSpPr>
            <a:spLocks/>
          </p:cNvSpPr>
          <p:nvPr/>
        </p:nvSpPr>
        <p:spPr bwMode="auto">
          <a:xfrm>
            <a:off x="4994680" y="1190020"/>
            <a:ext cx="6613725" cy="4477960"/>
          </a:xfrm>
          <a:prstGeom prst="roundRect">
            <a:avLst>
              <a:gd name="adj" fmla="val 2642"/>
            </a:avLst>
          </a:prstGeom>
          <a:solidFill>
            <a:schemeClr val="bg1"/>
          </a:solidFill>
          <a:ln w="6350">
            <a:solidFill>
              <a:schemeClr val="bg1"/>
            </a:solid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1" name="Title 20">
            <a:extLst>
              <a:ext uri="{FF2B5EF4-FFF2-40B4-BE49-F238E27FC236}">
                <a16:creationId xmlns:a16="http://schemas.microsoft.com/office/drawing/2014/main" id="{2F8C7A0E-C769-E331-4CC3-392D1B038D5E}"/>
              </a:ext>
            </a:extLst>
          </p:cNvPr>
          <p:cNvSpPr>
            <a:spLocks noGrp="1"/>
          </p:cNvSpPr>
          <p:nvPr>
            <p:ph type="title"/>
          </p:nvPr>
        </p:nvSpPr>
        <p:spPr>
          <a:xfrm>
            <a:off x="588261" y="454597"/>
            <a:ext cx="11011601" cy="492443"/>
          </a:xfrm>
        </p:spPr>
        <p:txBody>
          <a:bodyPr/>
          <a:lstStyle/>
          <a:p>
            <a:pPr>
              <a:spcAft>
                <a:spcPts val="600"/>
              </a:spcAft>
            </a:pPr>
            <a:r>
              <a:rPr lang="en-US" sz="3200" dirty="0">
                <a:gradFill>
                  <a:gsLst>
                    <a:gs pos="2874">
                      <a:schemeClr val="accent1"/>
                    </a:gs>
                    <a:gs pos="71000">
                      <a:schemeClr val="accent4"/>
                    </a:gs>
                    <a:gs pos="100000">
                      <a:schemeClr val="accent2"/>
                    </a:gs>
                  </a:gsLst>
                  <a:lin ang="0" scaled="1"/>
                </a:gradFill>
                <a:ea typeface="+mj-ea"/>
                <a:cs typeface="+mj-cs"/>
              </a:rPr>
              <a:t>Interpreter</a:t>
            </a:r>
            <a:r>
              <a:rPr lang="en-US" sz="800" dirty="0">
                <a:ea typeface="+mj-ea"/>
                <a:cs typeface="+mj-cs"/>
              </a:rPr>
              <a:t> </a:t>
            </a:r>
            <a:endParaRPr lang="en-US" sz="3200" dirty="0">
              <a:gradFill>
                <a:gsLst>
                  <a:gs pos="2874">
                    <a:schemeClr val="accent1"/>
                  </a:gs>
                  <a:gs pos="71000">
                    <a:schemeClr val="accent4"/>
                  </a:gs>
                  <a:gs pos="100000">
                    <a:schemeClr val="accent2"/>
                  </a:gs>
                </a:gsLst>
                <a:lin ang="0" scaled="1"/>
              </a:gradFill>
              <a:ea typeface="+mj-ea"/>
              <a:cs typeface="+mj-cs"/>
            </a:endParaRPr>
          </a:p>
        </p:txBody>
      </p:sp>
      <p:sp>
        <p:nvSpPr>
          <p:cNvPr id="44" name="TextBox 43">
            <a:extLst>
              <a:ext uri="{FF2B5EF4-FFF2-40B4-BE49-F238E27FC236}">
                <a16:creationId xmlns:a16="http://schemas.microsoft.com/office/drawing/2014/main" id="{9DE69BA3-3E5C-7080-3ACE-4513EF491AD8}"/>
              </a:ext>
            </a:extLst>
          </p:cNvPr>
          <p:cNvSpPr txBox="1">
            <a:spLocks/>
          </p:cNvSpPr>
          <p:nvPr/>
        </p:nvSpPr>
        <p:spPr>
          <a:xfrm>
            <a:off x="588261" y="2002822"/>
            <a:ext cx="3790950" cy="2257028"/>
          </a:xfrm>
          <a:prstGeom prst="rect">
            <a:avLst/>
          </a:prstGeom>
          <a:noFill/>
        </p:spPr>
        <p:txBody>
          <a:bodyPr vert="horz" wrap="square" lIns="0" tIns="0" rIns="0" bIns="0" rtlCol="0">
            <a:spAutoFit/>
          </a:bodyPr>
          <a:lstStyle/>
          <a:p>
            <a:pPr marL="342900" marR="0" lvl="0" indent="-34290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091F2C"/>
                </a:solidFill>
                <a:effectLst/>
                <a:uLnTx/>
                <a:uFillTx/>
                <a:latin typeface="Segoe Sans Display"/>
                <a:ea typeface="+mn-ea"/>
                <a:cs typeface="+mn-cs"/>
              </a:rPr>
              <a:t>Enables real-time </a:t>
            </a:r>
            <a:r>
              <a:rPr kumimoji="0" lang="en-US" sz="2000" b="0" i="0" u="none" strike="noStrike" kern="1200" cap="none" spc="0" normalizeH="0" baseline="0" noProof="0" dirty="0">
                <a:ln>
                  <a:noFill/>
                </a:ln>
                <a:solidFill>
                  <a:srgbClr val="C03BC4"/>
                </a:solidFill>
                <a:effectLst/>
                <a:uLnTx/>
                <a:uFillTx/>
                <a:latin typeface="Segoe Sans Display Semibold"/>
                <a:ea typeface="+mn-ea"/>
                <a:cs typeface="+mn-cs"/>
              </a:rPr>
              <a:t>speech-to-speech </a:t>
            </a:r>
            <a:r>
              <a:rPr kumimoji="0" lang="en-US" sz="2000" b="0" i="0" u="none" strike="noStrike" kern="1200" cap="none" spc="0" normalizeH="0" baseline="0" noProof="0" dirty="0">
                <a:ln>
                  <a:noFill/>
                </a:ln>
                <a:solidFill>
                  <a:srgbClr val="091F2C"/>
                </a:solidFill>
                <a:effectLst/>
                <a:uLnTx/>
                <a:uFillTx/>
                <a:latin typeface="Segoe Sans Display"/>
                <a:ea typeface="+mn-ea"/>
                <a:cs typeface="+mn-cs"/>
              </a:rPr>
              <a:t>interpretation in Teams meetings so each participant can speak and listen in the language of their choice</a:t>
            </a:r>
          </a:p>
          <a:p>
            <a:pPr marL="342900" marR="0" lvl="0" indent="-34290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091F2C"/>
                </a:solidFill>
                <a:effectLst/>
                <a:uLnTx/>
                <a:uFillTx/>
                <a:latin typeface="Segoe Sans Display"/>
                <a:ea typeface="+mn-ea"/>
                <a:cs typeface="+mn-cs"/>
              </a:rPr>
              <a:t>Supports </a:t>
            </a:r>
            <a:r>
              <a:rPr kumimoji="0" lang="en-US" sz="2000" b="0" i="0" u="none" strike="noStrike" kern="1200" cap="none" spc="0" normalizeH="0" baseline="0" noProof="0" dirty="0">
                <a:ln>
                  <a:noFill/>
                </a:ln>
                <a:solidFill>
                  <a:srgbClr val="C03BC4"/>
                </a:solidFill>
                <a:effectLst/>
                <a:uLnTx/>
                <a:uFillTx/>
                <a:latin typeface="Segoe Sans Display Semibold"/>
                <a:ea typeface="+mn-ea"/>
                <a:cs typeface="+mn-cs"/>
              </a:rPr>
              <a:t>nine</a:t>
            </a:r>
            <a:r>
              <a:rPr kumimoji="0" lang="en-US" sz="2000" b="0" i="0" u="none" strike="noStrike" kern="1200" cap="none" spc="0" normalizeH="0" baseline="0" noProof="0" dirty="0">
                <a:ln>
                  <a:noFill/>
                </a:ln>
                <a:solidFill>
                  <a:srgbClr val="091F2C"/>
                </a:solidFill>
                <a:effectLst/>
                <a:uLnTx/>
                <a:uFillTx/>
                <a:latin typeface="Segoe Sans Display"/>
                <a:ea typeface="+mn-ea"/>
                <a:cs typeface="+mn-cs"/>
              </a:rPr>
              <a:t> languages for interpretation</a:t>
            </a:r>
          </a:p>
        </p:txBody>
      </p:sp>
      <p:sp>
        <p:nvSpPr>
          <p:cNvPr id="38" name="Rectangle: Rounded Corners 37">
            <a:extLst>
              <a:ext uri="{FF2B5EF4-FFF2-40B4-BE49-F238E27FC236}">
                <a16:creationId xmlns:a16="http://schemas.microsoft.com/office/drawing/2014/main" id="{C777E34D-EACF-A6A4-3173-8AD314EA95B3}"/>
              </a:ext>
              <a:ext uri="{C183D7F6-B498-43B3-948B-1728B52AA6E4}">
                <adec:decorative xmlns:adec="http://schemas.microsoft.com/office/drawing/2017/decorative" val="0"/>
              </a:ext>
            </a:extLst>
          </p:cNvPr>
          <p:cNvSpPr>
            <a:spLocks/>
          </p:cNvSpPr>
          <p:nvPr/>
        </p:nvSpPr>
        <p:spPr>
          <a:xfrm>
            <a:off x="571499" y="5415280"/>
            <a:ext cx="2815771" cy="403226"/>
          </a:xfrm>
          <a:prstGeom prst="roundRect">
            <a:avLst>
              <a:gd name="adj" fmla="val 50000"/>
            </a:avLst>
          </a:prstGeom>
          <a:gradFill flip="none" rotWithShape="1">
            <a:gsLst>
              <a:gs pos="0">
                <a:schemeClr val="accent3"/>
              </a:gs>
              <a:gs pos="31000">
                <a:srgbClr val="D361FF"/>
              </a:gs>
              <a:gs pos="100000">
                <a:schemeClr val="accent1"/>
              </a:gs>
              <a:gs pos="67000">
                <a:srgbClr val="2CB1F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Sans Display Semibold"/>
                <a:ea typeface="+mn-ea"/>
                <a:cs typeface="+mn-cs"/>
              </a:rPr>
              <a:t>Available now in public preview</a:t>
            </a:r>
          </a:p>
        </p:txBody>
      </p:sp>
      <p:pic>
        <p:nvPicPr>
          <p:cNvPr id="34" name="Picture 33" descr="A screen capture of people in a Microsoft  Teams meeting.">
            <a:extLst>
              <a:ext uri="{FF2B5EF4-FFF2-40B4-BE49-F238E27FC236}">
                <a16:creationId xmlns:a16="http://schemas.microsoft.com/office/drawing/2014/main" id="{CADC278D-4661-B3BE-55F2-0473D78CDAAA}"/>
              </a:ext>
            </a:extLst>
          </p:cNvPr>
          <p:cNvPicPr>
            <a:picLocks/>
          </p:cNvPicPr>
          <p:nvPr/>
        </p:nvPicPr>
        <p:blipFill rotWithShape="1">
          <a:blip r:embed="rId5" cstate="screen">
            <a:extLst>
              <a:ext uri="{28A0092B-C50C-407E-A947-70E740481C1C}">
                <a14:useLocalDpi xmlns:a14="http://schemas.microsoft.com/office/drawing/2010/main"/>
              </a:ext>
            </a:extLst>
          </a:blip>
          <a:srcRect t="-5548" b="-5548"/>
          <a:stretch/>
        </p:blipFill>
        <p:spPr>
          <a:xfrm>
            <a:off x="5145131" y="1343024"/>
            <a:ext cx="6303926" cy="4171954"/>
          </a:xfrm>
          <a:prstGeom prst="roundRect">
            <a:avLst>
              <a:gd name="adj" fmla="val 1881"/>
            </a:avLst>
          </a:prstGeom>
          <a:solidFill>
            <a:schemeClr val="bg1"/>
          </a:solidFill>
          <a:ln w="6350">
            <a:solidFill>
              <a:schemeClr val="accent3">
                <a:lumMod val="40000"/>
                <a:lumOff val="60000"/>
              </a:schemeClr>
            </a:solidFill>
          </a:ln>
          <a:effectLst>
            <a:outerShdw blurRad="127000" dist="38100" dir="2700000" algn="tl" rotWithShape="0">
              <a:prstClr val="black">
                <a:alpha val="5000"/>
              </a:prstClr>
            </a:outerShdw>
          </a:effectLst>
        </p:spPr>
      </p:pic>
    </p:spTree>
    <p:extLst>
      <p:ext uri="{BB962C8B-B14F-4D97-AF65-F5344CB8AC3E}">
        <p14:creationId xmlns:p14="http://schemas.microsoft.com/office/powerpoint/2010/main" val="3463141911"/>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a:extLst>
            <a:ext uri="{FF2B5EF4-FFF2-40B4-BE49-F238E27FC236}">
              <a16:creationId xmlns:a16="http://schemas.microsoft.com/office/drawing/2014/main" id="{89787D14-9D04-DEEC-7801-7243D92B818B}"/>
            </a:ext>
          </a:extLst>
        </p:cNvPr>
        <p:cNvGrpSpPr/>
        <p:nvPr/>
      </p:nvGrpSpPr>
      <p:grpSpPr>
        <a:xfrm>
          <a:off x="0" y="0"/>
          <a:ext cx="0" cy="0"/>
          <a:chOff x="0" y="0"/>
          <a:chExt cx="0" cy="0"/>
        </a:xfrm>
      </p:grpSpPr>
      <p:sp>
        <p:nvSpPr>
          <p:cNvPr id="29" name="Freeform: Shape 28">
            <a:extLst>
              <a:ext uri="{FF2B5EF4-FFF2-40B4-BE49-F238E27FC236}">
                <a16:creationId xmlns:a16="http://schemas.microsoft.com/office/drawing/2014/main" id="{3B9935E6-ADAA-DDFB-F25A-92D832D4572D}"/>
              </a:ext>
              <a:ext uri="{C183D7F6-B498-43B3-948B-1728B52AA6E4}">
                <adec:decorative xmlns:adec="http://schemas.microsoft.com/office/drawing/2017/decorative" val="1"/>
              </a:ext>
            </a:extLst>
          </p:cNvPr>
          <p:cNvSpPr>
            <a:spLocks/>
          </p:cNvSpPr>
          <p:nvPr/>
        </p:nvSpPr>
        <p:spPr bwMode="auto">
          <a:xfrm>
            <a:off x="3937000" y="2046516"/>
            <a:ext cx="8255000" cy="4082924"/>
          </a:xfrm>
          <a:custGeom>
            <a:avLst/>
            <a:gdLst>
              <a:gd name="connsiteX0" fmla="*/ 166093 w 8041579"/>
              <a:gd name="connsiteY0" fmla="*/ 0 h 4866478"/>
              <a:gd name="connsiteX1" fmla="*/ 8041579 w 8041579"/>
              <a:gd name="connsiteY1" fmla="*/ 0 h 4866478"/>
              <a:gd name="connsiteX2" fmla="*/ 8041579 w 8041579"/>
              <a:gd name="connsiteY2" fmla="*/ 4866478 h 4866478"/>
              <a:gd name="connsiteX3" fmla="*/ 166093 w 8041579"/>
              <a:gd name="connsiteY3" fmla="*/ 4866478 h 4866478"/>
              <a:gd name="connsiteX4" fmla="*/ 0 w 8041579"/>
              <a:gd name="connsiteY4" fmla="*/ 4700385 h 4866478"/>
              <a:gd name="connsiteX5" fmla="*/ 0 w 8041579"/>
              <a:gd name="connsiteY5" fmla="*/ 166093 h 4866478"/>
              <a:gd name="connsiteX6" fmla="*/ 166093 w 8041579"/>
              <a:gd name="connsiteY6" fmla="*/ 0 h 486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41579" h="4866478">
                <a:moveTo>
                  <a:pt x="166093" y="0"/>
                </a:moveTo>
                <a:lnTo>
                  <a:pt x="8041579" y="0"/>
                </a:lnTo>
                <a:lnTo>
                  <a:pt x="8041579" y="4866478"/>
                </a:lnTo>
                <a:lnTo>
                  <a:pt x="166093" y="4866478"/>
                </a:lnTo>
                <a:cubicBezTo>
                  <a:pt x="74362" y="4866478"/>
                  <a:pt x="0" y="4792116"/>
                  <a:pt x="0" y="4700385"/>
                </a:cubicBezTo>
                <a:lnTo>
                  <a:pt x="0" y="166093"/>
                </a:lnTo>
                <a:cubicBezTo>
                  <a:pt x="0" y="74362"/>
                  <a:pt x="74362" y="0"/>
                  <a:pt x="166093" y="0"/>
                </a:cubicBezTo>
                <a:close/>
              </a:path>
            </a:pathLst>
          </a:custGeom>
          <a:solidFill>
            <a:schemeClr val="accent3">
              <a:lumMod val="20000"/>
              <a:lumOff val="80000"/>
              <a:alpha val="50000"/>
            </a:schemeClr>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vert="horz" wrap="square" lIns="91440" tIns="45720" rIns="91440" bIns="45720" rtlCol="0" anchor="ctr" anchorCtr="0">
            <a:noAutofit/>
          </a:bodyPr>
          <a:lstStyle/>
          <a:p>
            <a:pPr marL="228600" marR="0" lvl="0" indent="-228600" algn="ctr" defTabSz="914367" rtl="0" eaLnBrk="1" fontAlgn="auto" latinLnBrk="0" hangingPunct="1">
              <a:lnSpc>
                <a:spcPct val="100000"/>
              </a:lnSpc>
              <a:spcBef>
                <a:spcPts val="0"/>
              </a:spcBef>
              <a:spcAft>
                <a:spcPts val="200"/>
              </a:spcAft>
              <a:buClrTx/>
              <a:buSzTx/>
              <a:buFontTx/>
              <a:buNone/>
              <a:tabLst/>
              <a:defRPr/>
            </a:pPr>
            <a:endParaRPr kumimoji="0" lang="en-US" sz="2800" b="1" i="0" u="none" strike="noStrike" kern="1200" cap="none" spc="0" normalizeH="0" baseline="0" noProof="0">
              <a:ln>
                <a:noFill/>
              </a:ln>
              <a:solidFill>
                <a:srgbClr val="091F2C"/>
              </a:solidFill>
              <a:effectLst/>
              <a:uLnTx/>
              <a:uFillTx/>
              <a:latin typeface="Segoe Sans Display"/>
              <a:ea typeface="+mn-ea"/>
              <a:cs typeface="+mn-cs"/>
            </a:endParaRPr>
          </a:p>
        </p:txBody>
      </p:sp>
      <p:sp>
        <p:nvSpPr>
          <p:cNvPr id="30" name="Freeform: Shape 29">
            <a:extLst>
              <a:ext uri="{FF2B5EF4-FFF2-40B4-BE49-F238E27FC236}">
                <a16:creationId xmlns:a16="http://schemas.microsoft.com/office/drawing/2014/main" id="{BC9A0431-1F87-7FAE-F66B-0BC988845DB0}"/>
              </a:ext>
              <a:ext uri="{C183D7F6-B498-43B3-948B-1728B52AA6E4}">
                <adec:decorative xmlns:adec="http://schemas.microsoft.com/office/drawing/2017/decorative" val="1"/>
              </a:ext>
            </a:extLst>
          </p:cNvPr>
          <p:cNvSpPr>
            <a:spLocks/>
          </p:cNvSpPr>
          <p:nvPr/>
        </p:nvSpPr>
        <p:spPr bwMode="auto">
          <a:xfrm>
            <a:off x="0" y="1632281"/>
            <a:ext cx="5439509" cy="4911394"/>
          </a:xfrm>
          <a:custGeom>
            <a:avLst/>
            <a:gdLst>
              <a:gd name="connsiteX0" fmla="*/ 0 w 5439509"/>
              <a:gd name="connsiteY0" fmla="*/ 0 h 4911394"/>
              <a:gd name="connsiteX1" fmla="*/ 5334602 w 5439509"/>
              <a:gd name="connsiteY1" fmla="*/ 0 h 4911394"/>
              <a:gd name="connsiteX2" fmla="*/ 5439509 w 5439509"/>
              <a:gd name="connsiteY2" fmla="*/ 104907 h 4911394"/>
              <a:gd name="connsiteX3" fmla="*/ 5439509 w 5439509"/>
              <a:gd name="connsiteY3" fmla="*/ 4806487 h 4911394"/>
              <a:gd name="connsiteX4" fmla="*/ 5334602 w 5439509"/>
              <a:gd name="connsiteY4" fmla="*/ 4911394 h 4911394"/>
              <a:gd name="connsiteX5" fmla="*/ 0 w 5439509"/>
              <a:gd name="connsiteY5" fmla="*/ 4911394 h 491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9509" h="4911394">
                <a:moveTo>
                  <a:pt x="0" y="0"/>
                </a:moveTo>
                <a:lnTo>
                  <a:pt x="5334602" y="0"/>
                </a:lnTo>
                <a:cubicBezTo>
                  <a:pt x="5392541" y="0"/>
                  <a:pt x="5439509" y="46968"/>
                  <a:pt x="5439509" y="104907"/>
                </a:cubicBezTo>
                <a:lnTo>
                  <a:pt x="5439509" y="4806487"/>
                </a:lnTo>
                <a:cubicBezTo>
                  <a:pt x="5439509" y="4864426"/>
                  <a:pt x="5392541" y="4911394"/>
                  <a:pt x="5334602" y="4911394"/>
                </a:cubicBezTo>
                <a:lnTo>
                  <a:pt x="0" y="4911394"/>
                </a:lnTo>
                <a:close/>
              </a:path>
            </a:pathLst>
          </a:cu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31" name="Picture 30">
            <a:extLst>
              <a:ext uri="{FF2B5EF4-FFF2-40B4-BE49-F238E27FC236}">
                <a16:creationId xmlns:a16="http://schemas.microsoft.com/office/drawing/2014/main" id="{A4F7A353-7863-0DD9-5492-B89BEBFFF62F}"/>
              </a:ext>
              <a:ext uri="{C183D7F6-B498-43B3-948B-1728B52AA6E4}">
                <adec:decorative xmlns:adec="http://schemas.microsoft.com/office/drawing/2017/decorative" val="1"/>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32" name="Freeform: Shape 31">
            <a:extLst>
              <a:ext uri="{FF2B5EF4-FFF2-40B4-BE49-F238E27FC236}">
                <a16:creationId xmlns:a16="http://schemas.microsoft.com/office/drawing/2014/main" id="{25505DB1-AE50-F19D-B9FB-CAB321F40A8C}"/>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33" name="Graphic 34_1">
            <a:extLst>
              <a:ext uri="{FF2B5EF4-FFF2-40B4-BE49-F238E27FC236}">
                <a16:creationId xmlns:a16="http://schemas.microsoft.com/office/drawing/2014/main" id="{63783C55-D812-CDEF-E140-0EB25EA47CFE}"/>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cxnSp>
        <p:nvCxnSpPr>
          <p:cNvPr id="38" name="Straight Connector 37">
            <a:extLst>
              <a:ext uri="{FF2B5EF4-FFF2-40B4-BE49-F238E27FC236}">
                <a16:creationId xmlns:a16="http://schemas.microsoft.com/office/drawing/2014/main" id="{7F9197CA-174C-BFDA-12FD-6256FE43E66E}"/>
              </a:ext>
              <a:ext uri="{C183D7F6-B498-43B3-948B-1728B52AA6E4}">
                <adec:decorative xmlns:adec="http://schemas.microsoft.com/office/drawing/2017/decorative" val="1"/>
              </a:ext>
            </a:extLst>
          </p:cNvPr>
          <p:cNvCxnSpPr>
            <a:cxnSpLocks/>
          </p:cNvCxnSpPr>
          <p:nvPr/>
        </p:nvCxnSpPr>
        <p:spPr>
          <a:xfrm>
            <a:off x="588261" y="4770608"/>
            <a:ext cx="4695825" cy="0"/>
          </a:xfrm>
          <a:prstGeom prst="line">
            <a:avLst/>
          </a:prstGeom>
          <a:ln w="3175">
            <a:solidFill>
              <a:schemeClr val="bg1">
                <a:lumMod val="7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3921D099-C840-E510-F643-A64EA6FF35B4}"/>
              </a:ext>
              <a:ext uri="{C183D7F6-B498-43B3-948B-1728B52AA6E4}">
                <adec:decorative xmlns:adec="http://schemas.microsoft.com/office/drawing/2017/decorative" val="1"/>
              </a:ext>
            </a:extLst>
          </p:cNvPr>
          <p:cNvCxnSpPr>
            <a:cxnSpLocks/>
          </p:cNvCxnSpPr>
          <p:nvPr/>
        </p:nvCxnSpPr>
        <p:spPr>
          <a:xfrm>
            <a:off x="588261" y="3074487"/>
            <a:ext cx="4695825" cy="0"/>
          </a:xfrm>
          <a:prstGeom prst="line">
            <a:avLst/>
          </a:prstGeom>
          <a:ln w="3175">
            <a:solidFill>
              <a:schemeClr val="bg1">
                <a:lumMod val="7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7" name="Title 26">
            <a:extLst>
              <a:ext uri="{FF2B5EF4-FFF2-40B4-BE49-F238E27FC236}">
                <a16:creationId xmlns:a16="http://schemas.microsoft.com/office/drawing/2014/main" id="{2421E3F6-A461-7E49-0455-5C36BEC4D989}"/>
              </a:ext>
            </a:extLst>
          </p:cNvPr>
          <p:cNvSpPr>
            <a:spLocks noGrp="1"/>
          </p:cNvSpPr>
          <p:nvPr>
            <p:ph type="title"/>
          </p:nvPr>
        </p:nvSpPr>
        <p:spPr>
          <a:xfrm>
            <a:off x="588261" y="454597"/>
            <a:ext cx="11011601" cy="492443"/>
          </a:xfrm>
        </p:spPr>
        <p:txBody>
          <a:bodyPr/>
          <a:lstStyle/>
          <a:p>
            <a:r>
              <a:rPr lang="en-US" dirty="0">
                <a:gradFill>
                  <a:gsLst>
                    <a:gs pos="2874">
                      <a:schemeClr val="accent1"/>
                    </a:gs>
                    <a:gs pos="71000">
                      <a:schemeClr val="accent4"/>
                    </a:gs>
                    <a:gs pos="100000">
                      <a:schemeClr val="accent2"/>
                    </a:gs>
                  </a:gsLst>
                  <a:lin ang="0" scaled="1"/>
                </a:gradFill>
                <a:ea typeface="+mj-ea"/>
                <a:cs typeface="+mj-cs"/>
              </a:rPr>
              <a:t>Interpreter Demo</a:t>
            </a:r>
          </a:p>
        </p:txBody>
      </p:sp>
      <p:sp>
        <p:nvSpPr>
          <p:cNvPr id="35" name="Text Placeholder 2">
            <a:extLst>
              <a:ext uri="{FF2B5EF4-FFF2-40B4-BE49-F238E27FC236}">
                <a16:creationId xmlns:a16="http://schemas.microsoft.com/office/drawing/2014/main" id="{185617A7-3D94-9969-6E3B-4F75E9C9086B}"/>
              </a:ext>
            </a:extLst>
          </p:cNvPr>
          <p:cNvSpPr txBox="1">
            <a:spLocks/>
          </p:cNvSpPr>
          <p:nvPr/>
        </p:nvSpPr>
        <p:spPr>
          <a:xfrm>
            <a:off x="588261" y="1760914"/>
            <a:ext cx="4695825" cy="1184940"/>
          </a:xfrm>
          <a:prstGeom prst="rect">
            <a:avLst/>
          </a:prstGeom>
        </p:spPr>
        <p:txBody>
          <a:bodyPr lIns="0" tIns="0" rIns="0" bIns="0">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1600" b="0" i="0" u="none" strike="noStrike" kern="1200" cap="none" spc="0" normalizeH="0" baseline="0" noProof="0" dirty="0">
                <a:ln>
                  <a:noFill/>
                </a:ln>
                <a:solidFill>
                  <a:srgbClr val="C03BC4"/>
                </a:solidFill>
                <a:effectLst/>
                <a:uLnTx/>
                <a:uFillTx/>
                <a:latin typeface="Segoe Sans Display Semibold"/>
                <a:ea typeface="+mn-ea"/>
                <a:cs typeface="+mn-cs"/>
              </a:rPr>
              <a:t>Where can you use Interpreter </a:t>
            </a:r>
          </a:p>
          <a:p>
            <a:pPr marL="285750" marR="0" lvl="0" indent="-190500" algn="l" defTabSz="932742" rtl="0" eaLnBrk="1" fontAlgn="auto" latinLnBrk="0" hangingPunct="1">
              <a:lnSpc>
                <a:spcPct val="100000"/>
              </a:lnSpc>
              <a:spcBef>
                <a:spcPts val="0"/>
              </a:spcBef>
              <a:spcAft>
                <a:spcPts val="300"/>
              </a:spcAft>
              <a:buClrTx/>
              <a:buSzPct val="100000"/>
              <a:buFont typeface="Arial" panose="020B0604020202020204" pitchFamily="34" charset="0"/>
              <a:buChar char="•"/>
              <a:tabLst/>
              <a:defRPr/>
            </a:pP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Available during scheduled or channels Teams meetings.</a:t>
            </a:r>
          </a:p>
          <a:p>
            <a:pPr marL="285750" marR="0" lvl="0" indent="-190500" algn="l" defTabSz="932742" rtl="0" eaLnBrk="1" fontAlgn="auto" latinLnBrk="0" hangingPunct="1">
              <a:lnSpc>
                <a:spcPct val="100000"/>
              </a:lnSpc>
              <a:spcBef>
                <a:spcPts val="0"/>
              </a:spcBef>
              <a:spcAft>
                <a:spcPts val="300"/>
              </a:spcAft>
              <a:buClrTx/>
              <a:buSzPct val="100000"/>
              <a:buFont typeface="Arial" panose="020B0604020202020204" pitchFamily="34" charset="0"/>
              <a:buChar char="•"/>
              <a:tabLst/>
              <a:defRPr/>
            </a:pP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Use Interpreter during meetings that are more structured, with one person speaking at a time for longer durations.</a:t>
            </a:r>
          </a:p>
        </p:txBody>
      </p:sp>
      <p:sp>
        <p:nvSpPr>
          <p:cNvPr id="36" name="Text Placeholder 2">
            <a:extLst>
              <a:ext uri="{FF2B5EF4-FFF2-40B4-BE49-F238E27FC236}">
                <a16:creationId xmlns:a16="http://schemas.microsoft.com/office/drawing/2014/main" id="{C636C1EF-229C-016E-F554-2685CE2B24BE}"/>
              </a:ext>
            </a:extLst>
          </p:cNvPr>
          <p:cNvSpPr txBox="1">
            <a:spLocks/>
          </p:cNvSpPr>
          <p:nvPr/>
        </p:nvSpPr>
        <p:spPr>
          <a:xfrm>
            <a:off x="588261" y="3203120"/>
            <a:ext cx="4695825" cy="1438855"/>
          </a:xfrm>
          <a:prstGeom prst="rect">
            <a:avLst/>
          </a:prstGeom>
        </p:spPr>
        <p:txBody>
          <a:bodyPr lIns="0" tIns="0" rIns="0" bIns="0">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1600" b="0" i="0" u="none" strike="noStrike" kern="1200" cap="none" spc="0" normalizeH="0" baseline="0" noProof="0">
                <a:ln>
                  <a:noFill/>
                </a:ln>
                <a:solidFill>
                  <a:srgbClr val="C03BC4"/>
                </a:solidFill>
                <a:effectLst/>
                <a:uLnTx/>
                <a:uFillTx/>
                <a:latin typeface="Segoe Sans Display Semibold"/>
                <a:ea typeface="+mn-ea"/>
                <a:cs typeface="+mn-cs"/>
              </a:rPr>
              <a:t>Turning on Interpreter</a:t>
            </a:r>
          </a:p>
          <a:p>
            <a:pPr marL="285750" marR="0" lvl="0" indent="-19050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Users can turn on Interpreter from the meeting options settings.</a:t>
            </a:r>
          </a:p>
          <a:p>
            <a:pPr marL="285750" marR="0" lvl="0" indent="-19050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Interpreter supports </a:t>
            </a:r>
            <a:r>
              <a:rPr kumimoji="0" lang="en-US" sz="1400" b="0" i="0" u="none" strike="noStrike" kern="1200" cap="none" spc="0" normalizeH="0" baseline="0" noProof="0">
                <a:ln>
                  <a:noFill/>
                </a:ln>
                <a:solidFill>
                  <a:srgbClr val="091F2C"/>
                </a:solidFill>
                <a:effectLst/>
                <a:uLnTx/>
                <a:uFillTx/>
                <a:latin typeface="Segoe Sans Display Semibold"/>
                <a:ea typeface="+mn-ea"/>
                <a:cs typeface="+mn-cs"/>
              </a:rPr>
              <a:t>9 languages</a:t>
            </a:r>
            <a:r>
              <a:rPr kumimoji="0" lang="en-US" sz="1400" b="0" i="0" u="none" strike="noStrike" kern="1200" cap="none" spc="0" normalizeH="0" baseline="0" noProof="0">
                <a:ln>
                  <a:noFill/>
                </a:ln>
                <a:solidFill>
                  <a:srgbClr val="091F2C"/>
                </a:solidFill>
                <a:effectLst/>
                <a:uLnTx/>
                <a:uFillTx/>
                <a:latin typeface="Segoe Sans Display"/>
                <a:ea typeface="+mn-ea"/>
                <a:cs typeface="+mn-cs"/>
              </a:rPr>
              <a:t>: English, Japanese, French, Spanish, Portuguese, Mandarin, Italian, German, Korean.</a:t>
            </a:r>
          </a:p>
        </p:txBody>
      </p:sp>
      <p:sp>
        <p:nvSpPr>
          <p:cNvPr id="37" name="Text Placeholder 2">
            <a:extLst>
              <a:ext uri="{FF2B5EF4-FFF2-40B4-BE49-F238E27FC236}">
                <a16:creationId xmlns:a16="http://schemas.microsoft.com/office/drawing/2014/main" id="{2DE1E3C4-A7FB-228E-861B-DA1DEE99CC46}"/>
              </a:ext>
            </a:extLst>
          </p:cNvPr>
          <p:cNvSpPr txBox="1">
            <a:spLocks/>
          </p:cNvSpPr>
          <p:nvPr/>
        </p:nvSpPr>
        <p:spPr>
          <a:xfrm>
            <a:off x="588261" y="4899241"/>
            <a:ext cx="4695825" cy="1515800"/>
          </a:xfrm>
          <a:prstGeom prst="rect">
            <a:avLst/>
          </a:prstGeom>
        </p:spPr>
        <p:txBody>
          <a:bodyPr wrap="square" lIns="0" tIns="0" rIns="0" bIns="0">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1600" b="0" i="0" u="none" strike="noStrike" kern="1200" cap="none" spc="0" normalizeH="0" baseline="0" noProof="0">
                <a:ln>
                  <a:noFill/>
                </a:ln>
                <a:solidFill>
                  <a:srgbClr val="C03BC4"/>
                </a:solidFill>
                <a:effectLst/>
                <a:uLnTx/>
                <a:uFillTx/>
                <a:latin typeface="Segoe Sans Display Semibold"/>
                <a:ea typeface="+mn-ea"/>
                <a:cs typeface="+mn-cs"/>
              </a:rPr>
              <a:t>Settings</a:t>
            </a:r>
          </a:p>
          <a:p>
            <a:pPr marL="285750" marR="0" lvl="0" indent="-19050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Set your preferred language to listen to the meeting in. </a:t>
            </a:r>
          </a:p>
          <a:p>
            <a:pPr marL="285750" marR="0" lvl="0" indent="-19050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Choose to simulate your voice or use a preset voice option.</a:t>
            </a:r>
          </a:p>
          <a:p>
            <a:pPr marL="285750" marR="0" lvl="0" indent="-19050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Adjust volume settings as needed to balance between the original and interpreted audio.</a:t>
            </a:r>
          </a:p>
        </p:txBody>
      </p:sp>
      <p:pic>
        <p:nvPicPr>
          <p:cNvPr id="4" name="Picture 3" descr="A video about Interpreter in Teams meetings">
            <a:hlinkClick r:id="" action="ppaction://media"/>
            <a:extLst>
              <a:ext uri="{FF2B5EF4-FFF2-40B4-BE49-F238E27FC236}">
                <a16:creationId xmlns:a16="http://schemas.microsoft.com/office/drawing/2014/main" id="{4AD8EE4B-06F3-89C5-8210-8DC105DA158B}"/>
              </a:ext>
            </a:extLst>
          </p:cNvPr>
          <p:cNvPicPr>
            <a:picLocks/>
          </p:cNvPicPr>
          <p:nvPr>
            <a:videoFile r:link="rId2"/>
            <p:extLst>
              <p:ext uri="{DAA4B4D4-6D71-4841-9C94-3DE7FCFB9230}">
                <p14:media xmlns:p14="http://schemas.microsoft.com/office/powerpoint/2010/main" r:embed="rId1">
                  <p14:extLst>
                    <p:ext uri="{3AFAAA56-56D3-431D-BCD4-E75A35582382}">
                      <p173:tracksInfo xmlns:p173="http://schemas.microsoft.com/office/powerpoint/2017/3/main" displayLoc="media">
                        <p173:trackLst>
                          <p173:track id="{EBF87693-952F-4E83-85F8-3066D27CC61B}" label="Dummy 9 1" lang="" r:embed="rId6"/>
                        </p173:trackLst>
                      </p173:tracksInfo>
                    </p:ext>
                  </p14:extLst>
                </p14:media>
              </p:ext>
            </p:extLst>
          </p:nvPr>
        </p:nvPicPr>
        <p:blipFill>
          <a:blip r:embed="rId7"/>
          <a:srcRect/>
          <a:stretch>
            <a:fillRect/>
          </a:stretch>
        </p:blipFill>
        <p:spPr>
          <a:xfrm>
            <a:off x="5626100" y="2233106"/>
            <a:ext cx="6565900" cy="3709745"/>
          </a:xfrm>
          <a:custGeom>
            <a:avLst/>
            <a:gdLst>
              <a:gd name="connsiteX0" fmla="*/ 69186 w 6538914"/>
              <a:gd name="connsiteY0" fmla="*/ 0 h 3678138"/>
              <a:gd name="connsiteX1" fmla="*/ 6059943 w 6538914"/>
              <a:gd name="connsiteY1" fmla="*/ 0 h 3678138"/>
              <a:gd name="connsiteX2" fmla="*/ 6469725 w 6538914"/>
              <a:gd name="connsiteY2" fmla="*/ 0 h 3678138"/>
              <a:gd name="connsiteX3" fmla="*/ 6538914 w 6538914"/>
              <a:gd name="connsiteY3" fmla="*/ 0 h 3678138"/>
              <a:gd name="connsiteX4" fmla="*/ 6538914 w 6538914"/>
              <a:gd name="connsiteY4" fmla="*/ 630029 h 3678138"/>
              <a:gd name="connsiteX5" fmla="*/ 6538911 w 6538914"/>
              <a:gd name="connsiteY5" fmla="*/ 630029 h 3678138"/>
              <a:gd name="connsiteX6" fmla="*/ 6538911 w 6538914"/>
              <a:gd name="connsiteY6" fmla="*/ 3048109 h 3678138"/>
              <a:gd name="connsiteX7" fmla="*/ 6538914 w 6538914"/>
              <a:gd name="connsiteY7" fmla="*/ 3048109 h 3678138"/>
              <a:gd name="connsiteX8" fmla="*/ 6538914 w 6538914"/>
              <a:gd name="connsiteY8" fmla="*/ 3678138 h 3678138"/>
              <a:gd name="connsiteX9" fmla="*/ 6469725 w 6538914"/>
              <a:gd name="connsiteY9" fmla="*/ 3678138 h 3678138"/>
              <a:gd name="connsiteX10" fmla="*/ 6059943 w 6538914"/>
              <a:gd name="connsiteY10" fmla="*/ 3678138 h 3678138"/>
              <a:gd name="connsiteX11" fmla="*/ 69186 w 6538914"/>
              <a:gd name="connsiteY11" fmla="*/ 3678138 h 3678138"/>
              <a:gd name="connsiteX12" fmla="*/ 0 w 6538914"/>
              <a:gd name="connsiteY12" fmla="*/ 3608952 h 3678138"/>
              <a:gd name="connsiteX13" fmla="*/ 0 w 6538914"/>
              <a:gd name="connsiteY13" fmla="*/ 69186 h 3678138"/>
              <a:gd name="connsiteX14" fmla="*/ 69186 w 6538914"/>
              <a:gd name="connsiteY14" fmla="*/ 0 h 367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38914" h="3678138">
                <a:moveTo>
                  <a:pt x="69186" y="0"/>
                </a:moveTo>
                <a:lnTo>
                  <a:pt x="6059943" y="0"/>
                </a:lnTo>
                <a:lnTo>
                  <a:pt x="6469725" y="0"/>
                </a:lnTo>
                <a:lnTo>
                  <a:pt x="6538914" y="0"/>
                </a:lnTo>
                <a:lnTo>
                  <a:pt x="6538914" y="630029"/>
                </a:lnTo>
                <a:lnTo>
                  <a:pt x="6538911" y="630029"/>
                </a:lnTo>
                <a:lnTo>
                  <a:pt x="6538911" y="3048109"/>
                </a:lnTo>
                <a:lnTo>
                  <a:pt x="6538914" y="3048109"/>
                </a:lnTo>
                <a:lnTo>
                  <a:pt x="6538914" y="3678138"/>
                </a:lnTo>
                <a:lnTo>
                  <a:pt x="6469725" y="3678138"/>
                </a:lnTo>
                <a:lnTo>
                  <a:pt x="6059943" y="3678138"/>
                </a:lnTo>
                <a:lnTo>
                  <a:pt x="69186" y="3678138"/>
                </a:lnTo>
                <a:cubicBezTo>
                  <a:pt x="30976" y="3678138"/>
                  <a:pt x="0" y="3647162"/>
                  <a:pt x="0" y="3608952"/>
                </a:cubicBezTo>
                <a:lnTo>
                  <a:pt x="0" y="69186"/>
                </a:lnTo>
                <a:cubicBezTo>
                  <a:pt x="0" y="30976"/>
                  <a:pt x="30976" y="0"/>
                  <a:pt x="69186" y="0"/>
                </a:cubicBezTo>
                <a:close/>
              </a:path>
            </a:pathLst>
          </a:custGeom>
          <a:solidFill>
            <a:srgbClr val="F3F3F3"/>
          </a:solidFill>
          <a:ln w="38100">
            <a:solidFill>
              <a:schemeClr val="tx1"/>
            </a:solidFill>
          </a:ln>
          <a:effectLst>
            <a:outerShdw blurRad="127000" dist="38100" dir="2700000" algn="tl" rotWithShape="0">
              <a:prstClr val="black">
                <a:alpha val="5000"/>
              </a:prstClr>
            </a:outerShdw>
          </a:effectLst>
        </p:spPr>
      </p:pic>
      <p:sp>
        <p:nvSpPr>
          <p:cNvPr id="51" name="TextBox 50">
            <a:extLst>
              <a:ext uri="{FF2B5EF4-FFF2-40B4-BE49-F238E27FC236}">
                <a16:creationId xmlns:a16="http://schemas.microsoft.com/office/drawing/2014/main" id="{66EBC566-DED7-FE5F-C9C7-D1989A4CFA83}"/>
              </a:ext>
            </a:extLst>
          </p:cNvPr>
          <p:cNvSpPr txBox="1"/>
          <p:nvPr/>
        </p:nvSpPr>
        <p:spPr>
          <a:xfrm>
            <a:off x="6787562" y="6412012"/>
            <a:ext cx="4836113" cy="153888"/>
          </a:xfrm>
          <a:prstGeom prst="rect">
            <a:avLst/>
          </a:prstGeom>
          <a:noFill/>
        </p:spPr>
        <p:txBody>
          <a:bodyPr wrap="square" lIns="0" tIns="0" rIns="0" bIns="0" anchor="b">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1" u="none" strike="noStrike" kern="1200" cap="none" spc="0" normalizeH="0" baseline="0" noProof="0">
                <a:ln>
                  <a:noFill/>
                </a:ln>
                <a:solidFill>
                  <a:srgbClr val="091F2C"/>
                </a:solidFill>
                <a:effectLst/>
                <a:uLnTx/>
                <a:uFillTx/>
                <a:latin typeface="Segoe Sans Display"/>
                <a:ea typeface="+mn-ea"/>
                <a:cs typeface="+mn-cs"/>
              </a:rPr>
              <a:t>Support for calls (VoIP, PSTN), town halls, or Teams Rooms is not currently available.</a:t>
            </a:r>
          </a:p>
        </p:txBody>
      </p:sp>
    </p:spTree>
    <p:extLst>
      <p:ext uri="{BB962C8B-B14F-4D97-AF65-F5344CB8AC3E}">
        <p14:creationId xmlns:p14="http://schemas.microsoft.com/office/powerpoint/2010/main" val="195204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61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display="0">
                  <p:stCondLst>
                    <p:cond delay="indefinite"/>
                  </p:stCondLst>
                </p:cTn>
                <p:tgtEl>
                  <p:spTgt spid="4"/>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4289E-6D90-BA6E-0269-372147578C66}"/>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C0A355E-057B-3F44-0DD7-5BC46F574755}"/>
              </a:ext>
              <a:ext uri="{C183D7F6-B498-43B3-948B-1728B52AA6E4}">
                <adec:decorative xmlns:adec="http://schemas.microsoft.com/office/drawing/2017/decorative" val="1"/>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D2FF5175-0C7B-1054-51E6-F548998F90DC}"/>
              </a:ext>
              <a:ext uri="{C183D7F6-B498-43B3-948B-1728B52AA6E4}">
                <adec:decorative xmlns:adec="http://schemas.microsoft.com/office/drawing/2017/decorative" val="1"/>
              </a:ext>
            </a:extLst>
          </p:cNvPr>
          <p:cNvPicPr>
            <a:picLocks/>
          </p:cNvPicPr>
          <p:nvPr/>
        </p:nvPicPr>
        <p:blipFill rotWithShape="1">
          <a:blip r:embed="rId4" cstate="screen">
            <a:extLst>
              <a:ext uri="{BEBA8EAE-BF5A-486C-A8C5-ECC9F3942E4B}">
                <a14:imgProps xmlns:a14="http://schemas.microsoft.com/office/drawing/2010/main">
                  <a14:imgLayer r:embed="rId5">
                    <a14:imgEffect>
                      <a14:artisticBlur radius="20"/>
                    </a14:imgEffect>
                    <a14:imgEffect>
                      <a14:sharpenSoften amount="-100000"/>
                    </a14:imgEffect>
                  </a14:imgLayer>
                </a14:imgProps>
              </a:ext>
              <a:ext uri="{28A0092B-C50C-407E-A947-70E740481C1C}">
                <a14:useLocalDpi xmlns:a14="http://schemas.microsoft.com/office/drawing/2010/main"/>
              </a:ext>
            </a:extLst>
          </a:blip>
          <a:srcRect l="3055" t="20741" r="14828" b="20741"/>
          <a:stretch/>
        </p:blipFill>
        <p:spPr>
          <a:xfrm>
            <a:off x="0" y="1422400"/>
            <a:ext cx="10663238" cy="4013200"/>
          </a:xfrm>
          <a:custGeom>
            <a:avLst/>
            <a:gdLst>
              <a:gd name="connsiteX0" fmla="*/ 0 w 10663238"/>
              <a:gd name="connsiteY0" fmla="*/ 0 h 4013200"/>
              <a:gd name="connsiteX1" fmla="*/ 10342704 w 10663238"/>
              <a:gd name="connsiteY1" fmla="*/ 0 h 4013200"/>
              <a:gd name="connsiteX2" fmla="*/ 10663238 w 10663238"/>
              <a:gd name="connsiteY2" fmla="*/ 320534 h 4013200"/>
              <a:gd name="connsiteX3" fmla="*/ 10663238 w 10663238"/>
              <a:gd name="connsiteY3" fmla="*/ 3692666 h 4013200"/>
              <a:gd name="connsiteX4" fmla="*/ 10342704 w 10663238"/>
              <a:gd name="connsiteY4" fmla="*/ 4013200 h 4013200"/>
              <a:gd name="connsiteX5" fmla="*/ 0 w 10663238"/>
              <a:gd name="connsiteY5" fmla="*/ 4013200 h 401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63238" h="4013200">
                <a:moveTo>
                  <a:pt x="0" y="0"/>
                </a:moveTo>
                <a:lnTo>
                  <a:pt x="10342704" y="0"/>
                </a:lnTo>
                <a:cubicBezTo>
                  <a:pt x="10519730" y="0"/>
                  <a:pt x="10663238" y="143508"/>
                  <a:pt x="10663238" y="320534"/>
                </a:cubicBezTo>
                <a:lnTo>
                  <a:pt x="10663238" y="3692666"/>
                </a:lnTo>
                <a:cubicBezTo>
                  <a:pt x="10663238" y="3869692"/>
                  <a:pt x="10519730" y="4013200"/>
                  <a:pt x="10342704" y="4013200"/>
                </a:cubicBezTo>
                <a:lnTo>
                  <a:pt x="0" y="4013200"/>
                </a:lnTo>
                <a:close/>
              </a:path>
            </a:pathLst>
          </a:custGeom>
        </p:spPr>
      </p:pic>
      <p:sp>
        <p:nvSpPr>
          <p:cNvPr id="6" name="Rectangle 5">
            <a:extLst>
              <a:ext uri="{FF2B5EF4-FFF2-40B4-BE49-F238E27FC236}">
                <a16:creationId xmlns:a16="http://schemas.microsoft.com/office/drawing/2014/main" id="{C321624F-2A08-9550-8936-4474A8DFFAF6}"/>
              </a:ext>
              <a:ext uri="{C183D7F6-B498-43B3-948B-1728B52AA6E4}">
                <adec:decorative xmlns:adec="http://schemas.microsoft.com/office/drawing/2017/decorative" val="1"/>
              </a:ext>
            </a:extLst>
          </p:cNvPr>
          <p:cNvSpPr>
            <a:spLocks/>
          </p:cNvSpPr>
          <p:nvPr/>
        </p:nvSpPr>
        <p:spPr bwMode="auto">
          <a:xfrm>
            <a:off x="1" y="-1"/>
            <a:ext cx="12191998" cy="6858000"/>
          </a:xfrm>
          <a:prstGeom prst="rect">
            <a:avLst/>
          </a:prstGeom>
          <a:solidFill>
            <a:schemeClr val="bg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7" name="Freeform: Shape 6">
            <a:extLst>
              <a:ext uri="{FF2B5EF4-FFF2-40B4-BE49-F238E27FC236}">
                <a16:creationId xmlns:a16="http://schemas.microsoft.com/office/drawing/2014/main" id="{F1B90229-59CE-F253-C7C0-C16F6EA08FB9}"/>
              </a:ext>
              <a:ext uri="{C183D7F6-B498-43B3-948B-1728B52AA6E4}">
                <adec:decorative xmlns:adec="http://schemas.microsoft.com/office/drawing/2017/decorative" val="1"/>
              </a:ext>
            </a:extLst>
          </p:cNvPr>
          <p:cNvSpPr>
            <a:spLocks/>
          </p:cNvSpPr>
          <p:nvPr/>
        </p:nvSpPr>
        <p:spPr bwMode="auto">
          <a:xfrm>
            <a:off x="0" y="1422400"/>
            <a:ext cx="10663238" cy="4013200"/>
          </a:xfrm>
          <a:custGeom>
            <a:avLst/>
            <a:gdLst>
              <a:gd name="connsiteX0" fmla="*/ 0 w 10663238"/>
              <a:gd name="connsiteY0" fmla="*/ 0 h 4013200"/>
              <a:gd name="connsiteX1" fmla="*/ 10342704 w 10663238"/>
              <a:gd name="connsiteY1" fmla="*/ 0 h 4013200"/>
              <a:gd name="connsiteX2" fmla="*/ 10663238 w 10663238"/>
              <a:gd name="connsiteY2" fmla="*/ 320534 h 4013200"/>
              <a:gd name="connsiteX3" fmla="*/ 10663238 w 10663238"/>
              <a:gd name="connsiteY3" fmla="*/ 3692666 h 4013200"/>
              <a:gd name="connsiteX4" fmla="*/ 10342704 w 10663238"/>
              <a:gd name="connsiteY4" fmla="*/ 4013200 h 4013200"/>
              <a:gd name="connsiteX5" fmla="*/ 0 w 10663238"/>
              <a:gd name="connsiteY5" fmla="*/ 4013200 h 4013200"/>
              <a:gd name="connsiteX6" fmla="*/ 0 w 10663238"/>
              <a:gd name="connsiteY6" fmla="*/ 0 h 401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3238" h="4013200">
                <a:moveTo>
                  <a:pt x="0" y="0"/>
                </a:moveTo>
                <a:lnTo>
                  <a:pt x="10342704" y="0"/>
                </a:lnTo>
                <a:cubicBezTo>
                  <a:pt x="10519730" y="0"/>
                  <a:pt x="10663238" y="143508"/>
                  <a:pt x="10663238" y="320534"/>
                </a:cubicBezTo>
                <a:lnTo>
                  <a:pt x="10663238" y="3692666"/>
                </a:lnTo>
                <a:cubicBezTo>
                  <a:pt x="10663238" y="3869692"/>
                  <a:pt x="10519730" y="4013200"/>
                  <a:pt x="10342704" y="4013200"/>
                </a:cubicBezTo>
                <a:lnTo>
                  <a:pt x="0" y="4013200"/>
                </a:lnTo>
                <a:lnTo>
                  <a:pt x="0" y="0"/>
                </a:lnTo>
                <a:close/>
              </a:path>
            </a:pathLst>
          </a:custGeom>
          <a:solidFill>
            <a:schemeClr val="bg1">
              <a:alpha val="40000"/>
            </a:schemeClr>
          </a:solidFill>
          <a:ln w="6350">
            <a:solidFill>
              <a:schemeClr val="bg1"/>
            </a:solidFill>
            <a:headEnd type="none" w="med" len="med"/>
            <a:tailEnd type="none" w="med" len="med"/>
          </a:ln>
          <a:effectLst>
            <a:outerShdw blurRad="635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 name="Picture 7">
            <a:extLst>
              <a:ext uri="{FF2B5EF4-FFF2-40B4-BE49-F238E27FC236}">
                <a16:creationId xmlns:a16="http://schemas.microsoft.com/office/drawing/2014/main" id="{EB4FEC79-7003-5C45-A49F-73346C9DD9C6}"/>
              </a:ext>
              <a:ext uri="{C183D7F6-B498-43B3-948B-1728B52AA6E4}">
                <adec:decorative xmlns:adec="http://schemas.microsoft.com/office/drawing/2017/decorative" val="1"/>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flipH="1">
            <a:off x="0" y="6788943"/>
            <a:ext cx="12191992" cy="69057"/>
          </a:xfrm>
          <a:prstGeom prst="rect">
            <a:avLst/>
          </a:prstGeom>
        </p:spPr>
      </p:pic>
      <p:cxnSp>
        <p:nvCxnSpPr>
          <p:cNvPr id="13" name="Straight Connector 12">
            <a:extLst>
              <a:ext uri="{FF2B5EF4-FFF2-40B4-BE49-F238E27FC236}">
                <a16:creationId xmlns:a16="http://schemas.microsoft.com/office/drawing/2014/main" id="{3B5BC7BD-B9E2-BFF0-9BD7-6B30F3665896}"/>
              </a:ext>
              <a:ext uri="{C183D7F6-B498-43B3-948B-1728B52AA6E4}">
                <adec:decorative xmlns:adec="http://schemas.microsoft.com/office/drawing/2017/decorative" val="1"/>
              </a:ext>
            </a:extLst>
          </p:cNvPr>
          <p:cNvCxnSpPr>
            <a:cxnSpLocks/>
          </p:cNvCxnSpPr>
          <p:nvPr/>
        </p:nvCxnSpPr>
        <p:spPr>
          <a:xfrm>
            <a:off x="1219200" y="3644363"/>
            <a:ext cx="9172575" cy="0"/>
          </a:xfrm>
          <a:prstGeom prst="line">
            <a:avLst/>
          </a:prstGeom>
          <a:ln w="6350">
            <a:gradFill flip="none" rotWithShape="1">
              <a:gsLst>
                <a:gs pos="0">
                  <a:schemeClr val="bg1">
                    <a:alpha val="0"/>
                  </a:schemeClr>
                </a:gs>
                <a:gs pos="40000">
                  <a:schemeClr val="bg1"/>
                </a:gs>
              </a:gsLst>
              <a:lin ang="10800000" scaled="1"/>
              <a:tileRect/>
            </a:gradFill>
            <a:headEnd type="none" w="lg" len="med"/>
            <a:tailEnd type="none" w="sm" len="sm"/>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988E9D2E-932A-7226-D6DA-54CAA7D74876}"/>
              </a:ext>
              <a:ext uri="{C183D7F6-B498-43B3-948B-1728B52AA6E4}">
                <adec:decorative xmlns:adec="http://schemas.microsoft.com/office/drawing/2017/decorative" val="1"/>
              </a:ext>
            </a:extLst>
          </p:cNvPr>
          <p:cNvSpPr>
            <a:spLocks/>
          </p:cNvSpPr>
          <p:nvPr/>
        </p:nvSpPr>
        <p:spPr>
          <a:xfrm>
            <a:off x="592932" y="3621503"/>
            <a:ext cx="914400" cy="45720"/>
          </a:xfrm>
          <a:prstGeom prst="roundRect">
            <a:avLst>
              <a:gd name="adj" fmla="val 50000"/>
            </a:avLst>
          </a:prstGeom>
          <a:gradFill flip="none" rotWithShape="1">
            <a:gsLst>
              <a:gs pos="0">
                <a:schemeClr val="accent3"/>
              </a:gs>
              <a:gs pos="31000">
                <a:srgbClr val="D361FF"/>
              </a:gs>
              <a:gs pos="100000">
                <a:schemeClr val="accent1"/>
              </a:gs>
              <a:gs pos="67000">
                <a:srgbClr val="2CB1F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Sans Display Semibold"/>
              <a:ea typeface="+mn-ea"/>
              <a:cs typeface="Segoe UI" pitchFamily="34" charset="0"/>
            </a:endParaRPr>
          </a:p>
        </p:txBody>
      </p:sp>
      <p:sp>
        <p:nvSpPr>
          <p:cNvPr id="2" name="Title 1">
            <a:extLst>
              <a:ext uri="{FF2B5EF4-FFF2-40B4-BE49-F238E27FC236}">
                <a16:creationId xmlns:a16="http://schemas.microsoft.com/office/drawing/2014/main" id="{0B18E969-EAA1-1812-FC54-C18947FFAA12}"/>
              </a:ext>
            </a:extLst>
          </p:cNvPr>
          <p:cNvSpPr>
            <a:spLocks noGrp="1"/>
          </p:cNvSpPr>
          <p:nvPr>
            <p:ph type="title"/>
          </p:nvPr>
        </p:nvSpPr>
        <p:spPr>
          <a:xfrm>
            <a:off x="588261" y="3985984"/>
            <a:ext cx="11011601" cy="492443"/>
          </a:xfrm>
        </p:spPr>
        <p:txBody>
          <a:bodyPr/>
          <a:lstStyle/>
          <a:p>
            <a:pPr>
              <a:spcAft>
                <a:spcPts val="600"/>
              </a:spcAft>
            </a:pPr>
            <a:r>
              <a:rPr lang="en-US" sz="4000" dirty="0">
                <a:gradFill>
                  <a:gsLst>
                    <a:gs pos="2874">
                      <a:schemeClr val="accent1"/>
                    </a:gs>
                    <a:gs pos="71000">
                      <a:schemeClr val="accent4"/>
                    </a:gs>
                    <a:gs pos="100000">
                      <a:schemeClr val="accent2"/>
                    </a:gs>
                  </a:gsLst>
                  <a:lin ang="0" scaled="1"/>
                </a:gradFill>
                <a:ea typeface="+mj-ea"/>
                <a:cs typeface="+mj-cs"/>
              </a:rPr>
              <a:t>Project Manager</a:t>
            </a:r>
          </a:p>
        </p:txBody>
      </p:sp>
    </p:spTree>
    <p:extLst>
      <p:ext uri="{BB962C8B-B14F-4D97-AF65-F5344CB8AC3E}">
        <p14:creationId xmlns:p14="http://schemas.microsoft.com/office/powerpoint/2010/main" val="859327507"/>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a:extLst>
            <a:ext uri="{FF2B5EF4-FFF2-40B4-BE49-F238E27FC236}">
              <a16:creationId xmlns:a16="http://schemas.microsoft.com/office/drawing/2014/main" id="{D0D3F2FA-2DB6-6E4D-36DB-031043DCA972}"/>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D90447F5-B1DE-1051-7ABF-F886B217BCB2}"/>
              </a:ext>
              <a:ext uri="{C183D7F6-B498-43B3-948B-1728B52AA6E4}">
                <adec:decorative xmlns:adec="http://schemas.microsoft.com/office/drawing/2017/decorative" val="1"/>
              </a:ext>
            </a:extLst>
          </p:cNvPr>
          <p:cNvPicPr>
            <a:picLocks/>
          </p:cNvPicPr>
          <p:nvPr/>
        </p:nvPicPr>
        <p:blipFill>
          <a:blip r:embed="rId3" cstate="screen">
            <a:extLst>
              <a:ext uri="{28A0092B-C50C-407E-A947-70E740481C1C}">
                <a14:useLocalDpi xmlns:a14="http://schemas.microsoft.com/office/drawing/2010/main"/>
              </a:ext>
            </a:extLst>
          </a:blip>
          <a:srcRect/>
          <a:stretch/>
        </p:blipFill>
        <p:spPr>
          <a:xfrm>
            <a:off x="0" y="0"/>
            <a:ext cx="4801612" cy="6858000"/>
          </a:xfrm>
          <a:custGeom>
            <a:avLst/>
            <a:gdLst>
              <a:gd name="connsiteX0" fmla="*/ 0 w 4310743"/>
              <a:gd name="connsiteY0" fmla="*/ 0 h 6858000"/>
              <a:gd name="connsiteX1" fmla="*/ 4310743 w 4310743"/>
              <a:gd name="connsiteY1" fmla="*/ 0 h 6858000"/>
              <a:gd name="connsiteX2" fmla="*/ 4310743 w 4310743"/>
              <a:gd name="connsiteY2" fmla="*/ 6858000 h 6858000"/>
              <a:gd name="connsiteX3" fmla="*/ 0 w 43107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10743" h="6858000">
                <a:moveTo>
                  <a:pt x="0" y="0"/>
                </a:moveTo>
                <a:lnTo>
                  <a:pt x="4310743" y="0"/>
                </a:lnTo>
                <a:lnTo>
                  <a:pt x="4310743" y="6858000"/>
                </a:lnTo>
                <a:lnTo>
                  <a:pt x="0" y="6858000"/>
                </a:lnTo>
                <a:close/>
              </a:path>
            </a:pathLst>
          </a:custGeom>
        </p:spPr>
      </p:pic>
      <p:sp>
        <p:nvSpPr>
          <p:cNvPr id="6" name="Freeform: Shape 5">
            <a:extLst>
              <a:ext uri="{FF2B5EF4-FFF2-40B4-BE49-F238E27FC236}">
                <a16:creationId xmlns:a16="http://schemas.microsoft.com/office/drawing/2014/main" id="{1E5047DB-CB64-FD70-00F5-EFBF03C6C5CA}"/>
              </a:ext>
              <a:ext uri="{C183D7F6-B498-43B3-948B-1728B52AA6E4}">
                <adec:decorative xmlns:adec="http://schemas.microsoft.com/office/drawing/2017/decorative" val="1"/>
              </a:ext>
            </a:extLst>
          </p:cNvPr>
          <p:cNvSpPr>
            <a:spLocks/>
          </p:cNvSpPr>
          <p:nvPr/>
        </p:nvSpPr>
        <p:spPr bwMode="auto">
          <a:xfrm>
            <a:off x="-1" y="0"/>
            <a:ext cx="4801611" cy="6858000"/>
          </a:xfrm>
          <a:custGeom>
            <a:avLst/>
            <a:gdLst>
              <a:gd name="connsiteX0" fmla="*/ 0 w 3136902"/>
              <a:gd name="connsiteY0" fmla="*/ 0 h 6858000"/>
              <a:gd name="connsiteX1" fmla="*/ 3136902 w 3136902"/>
              <a:gd name="connsiteY1" fmla="*/ 0 h 6858000"/>
              <a:gd name="connsiteX2" fmla="*/ 3136902 w 3136902"/>
              <a:gd name="connsiteY2" fmla="*/ 6858000 h 6858000"/>
              <a:gd name="connsiteX3" fmla="*/ 0 w 3136902"/>
              <a:gd name="connsiteY3" fmla="*/ 6858000 h 6858000"/>
              <a:gd name="connsiteX4" fmla="*/ 0 w 313690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6902" h="6858000">
                <a:moveTo>
                  <a:pt x="0" y="0"/>
                </a:moveTo>
                <a:lnTo>
                  <a:pt x="3136902" y="0"/>
                </a:lnTo>
                <a:lnTo>
                  <a:pt x="3136902" y="6858000"/>
                </a:lnTo>
                <a:lnTo>
                  <a:pt x="0" y="6858000"/>
                </a:lnTo>
                <a:lnTo>
                  <a:pt x="0" y="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sp>
        <p:nvSpPr>
          <p:cNvPr id="7" name="Rectangle 6">
            <a:extLst>
              <a:ext uri="{FF2B5EF4-FFF2-40B4-BE49-F238E27FC236}">
                <a16:creationId xmlns:a16="http://schemas.microsoft.com/office/drawing/2014/main" id="{B73F7E12-4CCE-EBD9-E582-0F3E74873B1C}"/>
              </a:ext>
              <a:ext uri="{C183D7F6-B498-43B3-948B-1728B52AA6E4}">
                <adec:decorative xmlns:adec="http://schemas.microsoft.com/office/drawing/2017/decorative" val="1"/>
              </a:ext>
            </a:extLst>
          </p:cNvPr>
          <p:cNvSpPr>
            <a:spLocks/>
          </p:cNvSpPr>
          <p:nvPr/>
        </p:nvSpPr>
        <p:spPr bwMode="auto">
          <a:xfrm>
            <a:off x="0" y="1771679"/>
            <a:ext cx="4801609" cy="3460721"/>
          </a:xfrm>
          <a:prstGeom prst="rect">
            <a:avLst/>
          </a:prstGeom>
          <a:solidFill>
            <a:schemeClr val="bg1">
              <a:alpha val="40000"/>
            </a:schemeClr>
          </a:solidFill>
          <a:ln w="63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14" name="Picture 13">
            <a:extLst>
              <a:ext uri="{FF2B5EF4-FFF2-40B4-BE49-F238E27FC236}">
                <a16:creationId xmlns:a16="http://schemas.microsoft.com/office/drawing/2014/main" id="{27B067D7-CF09-886F-35B7-2C0323A56D2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5400000" flipH="1">
            <a:off x="1353561" y="3409949"/>
            <a:ext cx="6857999" cy="38099"/>
          </a:xfrm>
          <a:custGeom>
            <a:avLst/>
            <a:gdLst>
              <a:gd name="connsiteX0" fmla="*/ 6857999 w 6857999"/>
              <a:gd name="connsiteY0" fmla="*/ 38099 h 38099"/>
              <a:gd name="connsiteX1" fmla="*/ 6857999 w 6857999"/>
              <a:gd name="connsiteY1" fmla="*/ 0 h 38099"/>
              <a:gd name="connsiteX2" fmla="*/ 0 w 6857999"/>
              <a:gd name="connsiteY2" fmla="*/ 0 h 38099"/>
              <a:gd name="connsiteX3" fmla="*/ 0 w 6857999"/>
              <a:gd name="connsiteY3" fmla="*/ 38099 h 38099"/>
            </a:gdLst>
            <a:ahLst/>
            <a:cxnLst>
              <a:cxn ang="0">
                <a:pos x="connsiteX0" y="connsiteY0"/>
              </a:cxn>
              <a:cxn ang="0">
                <a:pos x="connsiteX1" y="connsiteY1"/>
              </a:cxn>
              <a:cxn ang="0">
                <a:pos x="connsiteX2" y="connsiteY2"/>
              </a:cxn>
              <a:cxn ang="0">
                <a:pos x="connsiteX3" y="connsiteY3"/>
              </a:cxn>
            </a:cxnLst>
            <a:rect l="l" t="t" r="r" b="b"/>
            <a:pathLst>
              <a:path w="6857999" h="38099">
                <a:moveTo>
                  <a:pt x="6857999" y="38099"/>
                </a:moveTo>
                <a:lnTo>
                  <a:pt x="6857999" y="0"/>
                </a:lnTo>
                <a:lnTo>
                  <a:pt x="0" y="0"/>
                </a:lnTo>
                <a:lnTo>
                  <a:pt x="0" y="38099"/>
                </a:lnTo>
                <a:close/>
              </a:path>
            </a:pathLst>
          </a:custGeom>
        </p:spPr>
      </p:pic>
      <p:sp>
        <p:nvSpPr>
          <p:cNvPr id="15" name="Rectangle: Rounded Corners 14">
            <a:extLst>
              <a:ext uri="{FF2B5EF4-FFF2-40B4-BE49-F238E27FC236}">
                <a16:creationId xmlns:a16="http://schemas.microsoft.com/office/drawing/2014/main" id="{73C5BB4D-8E54-CB41-20B6-055C5D70465B}"/>
              </a:ext>
              <a:ext uri="{C183D7F6-B498-43B3-948B-1728B52AA6E4}">
                <adec:decorative xmlns:adec="http://schemas.microsoft.com/office/drawing/2017/decorative" val="1"/>
              </a:ext>
            </a:extLst>
          </p:cNvPr>
          <p:cNvSpPr>
            <a:spLocks/>
          </p:cNvSpPr>
          <p:nvPr/>
        </p:nvSpPr>
        <p:spPr bwMode="auto">
          <a:xfrm>
            <a:off x="4994680" y="1190020"/>
            <a:ext cx="6613725" cy="4477960"/>
          </a:xfrm>
          <a:prstGeom prst="roundRect">
            <a:avLst>
              <a:gd name="adj" fmla="val 2642"/>
            </a:avLst>
          </a:prstGeom>
          <a:solidFill>
            <a:schemeClr val="bg1"/>
          </a:solidFill>
          <a:ln w="6350">
            <a:solidFill>
              <a:schemeClr val="bg1"/>
            </a:solid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5" name="Title 24">
            <a:extLst>
              <a:ext uri="{FF2B5EF4-FFF2-40B4-BE49-F238E27FC236}">
                <a16:creationId xmlns:a16="http://schemas.microsoft.com/office/drawing/2014/main" id="{C6FA2B8C-8B72-1DD4-412A-E80B104C0DFD}"/>
              </a:ext>
            </a:extLst>
          </p:cNvPr>
          <p:cNvSpPr>
            <a:spLocks noGrp="1"/>
          </p:cNvSpPr>
          <p:nvPr>
            <p:ph type="title"/>
          </p:nvPr>
        </p:nvSpPr>
        <p:spPr>
          <a:xfrm>
            <a:off x="588261" y="454597"/>
            <a:ext cx="11011601" cy="492443"/>
          </a:xfrm>
        </p:spPr>
        <p:txBody>
          <a:bodyPr/>
          <a:lstStyle/>
          <a:p>
            <a:pPr>
              <a:spcAft>
                <a:spcPts val="600"/>
              </a:spcAft>
            </a:pPr>
            <a:r>
              <a:rPr lang="en-US" sz="3200" dirty="0">
                <a:gradFill>
                  <a:gsLst>
                    <a:gs pos="2874">
                      <a:schemeClr val="accent1"/>
                    </a:gs>
                    <a:gs pos="71000">
                      <a:schemeClr val="accent4"/>
                    </a:gs>
                    <a:gs pos="100000">
                      <a:schemeClr val="accent2"/>
                    </a:gs>
                  </a:gsLst>
                  <a:lin ang="0" scaled="1"/>
                </a:gradFill>
                <a:ea typeface="+mj-ea"/>
                <a:cs typeface="+mj-cs"/>
              </a:rPr>
              <a:t>Project Manager</a:t>
            </a:r>
            <a:r>
              <a:rPr lang="en-US" sz="800" dirty="0">
                <a:ea typeface="+mj-ea"/>
                <a:cs typeface="+mj-cs"/>
              </a:rPr>
              <a:t> </a:t>
            </a:r>
            <a:endParaRPr lang="en-US" sz="3200" dirty="0">
              <a:gradFill>
                <a:gsLst>
                  <a:gs pos="2874">
                    <a:schemeClr val="accent1"/>
                  </a:gs>
                  <a:gs pos="71000">
                    <a:schemeClr val="accent4"/>
                  </a:gs>
                  <a:gs pos="100000">
                    <a:schemeClr val="accent2"/>
                  </a:gs>
                </a:gsLst>
                <a:lin ang="0" scaled="1"/>
              </a:gradFill>
              <a:ea typeface="+mj-ea"/>
              <a:cs typeface="+mj-cs"/>
            </a:endParaRPr>
          </a:p>
        </p:txBody>
      </p:sp>
      <p:sp>
        <p:nvSpPr>
          <p:cNvPr id="11" name="TextBox 10">
            <a:extLst>
              <a:ext uri="{FF2B5EF4-FFF2-40B4-BE49-F238E27FC236}">
                <a16:creationId xmlns:a16="http://schemas.microsoft.com/office/drawing/2014/main" id="{660CA354-DD66-0A56-5D8E-7016A8225E66}"/>
              </a:ext>
            </a:extLst>
          </p:cNvPr>
          <p:cNvSpPr txBox="1">
            <a:spLocks/>
          </p:cNvSpPr>
          <p:nvPr/>
        </p:nvSpPr>
        <p:spPr>
          <a:xfrm>
            <a:off x="588261" y="1979231"/>
            <a:ext cx="3790950" cy="2359620"/>
          </a:xfrm>
          <a:prstGeom prst="rect">
            <a:avLst/>
          </a:prstGeom>
          <a:noFill/>
        </p:spPr>
        <p:txBody>
          <a:bodyPr vert="horz" wrap="square" lIns="0" tIns="0" rIns="0" bIns="0" rtlCol="0">
            <a:spAutoFit/>
          </a:bodyPr>
          <a:lstStyle/>
          <a:p>
            <a:pPr marL="342900" marR="0" lvl="0" indent="-34290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C03BC4"/>
                </a:solidFill>
                <a:effectLst/>
                <a:uLnTx/>
                <a:uFillTx/>
                <a:latin typeface="Segoe Sans Display Semibold"/>
                <a:ea typeface="+mn-ea"/>
                <a:cs typeface="+mn-cs"/>
              </a:rPr>
              <a:t>Create</a:t>
            </a:r>
            <a:r>
              <a:rPr kumimoji="0" lang="en-US" sz="2000" b="0" i="0" u="none" strike="noStrike" kern="1200" cap="none" spc="0" normalizeH="0" baseline="0" noProof="0" dirty="0">
                <a:ln>
                  <a:noFill/>
                </a:ln>
                <a:solidFill>
                  <a:srgbClr val="091F2C"/>
                </a:solidFill>
                <a:effectLst/>
                <a:uLnTx/>
                <a:uFillTx/>
                <a:latin typeface="Segoe Sans Display"/>
                <a:ea typeface="+mn-ea"/>
                <a:cs typeface="+mn-cs"/>
              </a:rPr>
              <a:t> new plans by inputting goals and generating tasks</a:t>
            </a:r>
          </a:p>
          <a:p>
            <a:pPr marL="342900" marR="0" lvl="0" indent="-34290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091F2C"/>
                </a:solidFill>
                <a:effectLst/>
                <a:uLnTx/>
                <a:uFillTx/>
                <a:latin typeface="Segoe Sans Display"/>
                <a:ea typeface="+mn-ea"/>
                <a:cs typeface="+mn-cs"/>
              </a:rPr>
              <a:t>Assign tasks to the agent to complete with </a:t>
            </a:r>
            <a:r>
              <a:rPr kumimoji="0" lang="en-US" sz="2000" b="0" i="0" u="none" strike="noStrike" kern="1200" cap="none" spc="0" normalizeH="0" baseline="0" noProof="0" dirty="0">
                <a:ln>
                  <a:noFill/>
                </a:ln>
                <a:solidFill>
                  <a:srgbClr val="C03BC4"/>
                </a:solidFill>
                <a:effectLst/>
                <a:uLnTx/>
                <a:uFillTx/>
                <a:latin typeface="Segoe Sans Display Semibold"/>
                <a:ea typeface="+mn-ea"/>
                <a:cs typeface="+mn-cs"/>
              </a:rPr>
              <a:t>progress tracking</a:t>
            </a:r>
          </a:p>
          <a:p>
            <a:pPr marL="342900" marR="0" lvl="0" indent="-34290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091F2C"/>
                </a:solidFill>
                <a:effectLst/>
                <a:uLnTx/>
                <a:uFillTx/>
                <a:latin typeface="Segoe Sans Display"/>
                <a:ea typeface="+mn-ea"/>
                <a:cs typeface="+mn-cs"/>
              </a:rPr>
              <a:t>Generate </a:t>
            </a:r>
            <a:r>
              <a:rPr kumimoji="0" lang="en-US" sz="2000" b="0" i="0" u="none" strike="noStrike" kern="1200" cap="none" spc="0" normalizeH="0" baseline="0" noProof="0" dirty="0">
                <a:ln>
                  <a:noFill/>
                </a:ln>
                <a:solidFill>
                  <a:srgbClr val="C03BC4"/>
                </a:solidFill>
                <a:effectLst/>
                <a:uLnTx/>
                <a:uFillTx/>
                <a:latin typeface="Segoe Sans Display Semibold"/>
                <a:ea typeface="+mn-ea"/>
                <a:cs typeface="+mn-cs"/>
              </a:rPr>
              <a:t>status reports </a:t>
            </a:r>
            <a:r>
              <a:rPr kumimoji="0" lang="en-US" sz="2000" b="0" i="0" u="none" strike="noStrike" kern="1200" cap="none" spc="0" normalizeH="0" baseline="0" noProof="0" dirty="0">
                <a:ln>
                  <a:noFill/>
                </a:ln>
                <a:solidFill>
                  <a:srgbClr val="091F2C"/>
                </a:solidFill>
                <a:effectLst/>
                <a:uLnTx/>
                <a:uFillTx/>
                <a:latin typeface="Segoe Sans Display"/>
                <a:ea typeface="+mn-ea"/>
                <a:cs typeface="+mn-cs"/>
              </a:rPr>
              <a:t>for any project</a:t>
            </a:r>
          </a:p>
        </p:txBody>
      </p:sp>
      <p:sp>
        <p:nvSpPr>
          <p:cNvPr id="13" name="Rectangle: Rounded Corners 12">
            <a:extLst>
              <a:ext uri="{FF2B5EF4-FFF2-40B4-BE49-F238E27FC236}">
                <a16:creationId xmlns:a16="http://schemas.microsoft.com/office/drawing/2014/main" id="{CFD01CAD-3598-A571-29BD-CF144B86A0EC}"/>
              </a:ext>
              <a:ext uri="{C183D7F6-B498-43B3-948B-1728B52AA6E4}">
                <adec:decorative xmlns:adec="http://schemas.microsoft.com/office/drawing/2017/decorative" val="0"/>
              </a:ext>
            </a:extLst>
          </p:cNvPr>
          <p:cNvSpPr>
            <a:spLocks/>
          </p:cNvSpPr>
          <p:nvPr/>
        </p:nvSpPr>
        <p:spPr>
          <a:xfrm>
            <a:off x="571500" y="5415280"/>
            <a:ext cx="2438403" cy="403226"/>
          </a:xfrm>
          <a:prstGeom prst="roundRect">
            <a:avLst>
              <a:gd name="adj" fmla="val 50000"/>
            </a:avLst>
          </a:prstGeom>
          <a:gradFill flip="none" rotWithShape="1">
            <a:gsLst>
              <a:gs pos="0">
                <a:schemeClr val="accent3"/>
              </a:gs>
              <a:gs pos="31000">
                <a:srgbClr val="D361FF"/>
              </a:gs>
              <a:gs pos="100000">
                <a:schemeClr val="accent1"/>
              </a:gs>
              <a:gs pos="67000">
                <a:srgbClr val="2CB1F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Sans Display Semibold"/>
                <a:ea typeface="+mn-ea"/>
                <a:cs typeface="+mn-cs"/>
              </a:rPr>
              <a:t>Available in public preview</a:t>
            </a:r>
          </a:p>
        </p:txBody>
      </p:sp>
      <p:pic>
        <p:nvPicPr>
          <p:cNvPr id="32" name="Picture 31" descr="A screen capture of a project management interface displaying tasks for a product launch marketing campaign. Tasks are grouped under categories like &quot;All incomplete tasks,&quot; &quot;Assign to Project Manager,&quot; and &quot;Needs your input,&quot; indicating different action statuses.">
            <a:extLst>
              <a:ext uri="{FF2B5EF4-FFF2-40B4-BE49-F238E27FC236}">
                <a16:creationId xmlns:a16="http://schemas.microsoft.com/office/drawing/2014/main" id="{526EAE27-4F63-C528-DEC0-C455F48159C1}"/>
              </a:ext>
            </a:extLst>
          </p:cNvPr>
          <p:cNvPicPr>
            <a:picLocks/>
          </p:cNvPicPr>
          <p:nvPr/>
        </p:nvPicPr>
        <p:blipFill rotWithShape="1">
          <a:blip r:embed="rId5" cstate="screen">
            <a:extLst>
              <a:ext uri="{28A0092B-C50C-407E-A947-70E740481C1C}">
                <a14:useLocalDpi xmlns:a14="http://schemas.microsoft.com/office/drawing/2010/main"/>
              </a:ext>
            </a:extLst>
          </a:blip>
          <a:srcRect t="-9372" b="-9372"/>
          <a:stretch/>
        </p:blipFill>
        <p:spPr>
          <a:xfrm>
            <a:off x="5145131" y="1343024"/>
            <a:ext cx="6303926" cy="4171954"/>
          </a:xfrm>
          <a:prstGeom prst="roundRect">
            <a:avLst>
              <a:gd name="adj" fmla="val 1881"/>
            </a:avLst>
          </a:prstGeom>
          <a:solidFill>
            <a:schemeClr val="bg1"/>
          </a:solidFill>
          <a:ln w="6350">
            <a:solidFill>
              <a:schemeClr val="accent3">
                <a:lumMod val="40000"/>
                <a:lumOff val="60000"/>
              </a:schemeClr>
            </a:solidFill>
          </a:ln>
          <a:effectLst>
            <a:outerShdw blurRad="127000" dist="38100" dir="2700000" algn="tl" rotWithShape="0">
              <a:prstClr val="black">
                <a:alpha val="5000"/>
              </a:prstClr>
            </a:outerShdw>
          </a:effectLst>
        </p:spPr>
      </p:pic>
    </p:spTree>
    <p:extLst>
      <p:ext uri="{BB962C8B-B14F-4D97-AF65-F5344CB8AC3E}">
        <p14:creationId xmlns:p14="http://schemas.microsoft.com/office/powerpoint/2010/main" val="2780439786"/>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a:extLst>
            <a:ext uri="{FF2B5EF4-FFF2-40B4-BE49-F238E27FC236}">
              <a16:creationId xmlns:a16="http://schemas.microsoft.com/office/drawing/2014/main" id="{66D6840B-68B2-2F2E-E7B7-7CD3CBACD2DE}"/>
            </a:ext>
          </a:extLst>
        </p:cNvPr>
        <p:cNvGrpSpPr/>
        <p:nvPr/>
      </p:nvGrpSpPr>
      <p:grpSpPr>
        <a:xfrm>
          <a:off x="0" y="0"/>
          <a:ext cx="0" cy="0"/>
          <a:chOff x="0" y="0"/>
          <a:chExt cx="0" cy="0"/>
        </a:xfrm>
      </p:grpSpPr>
      <p:sp>
        <p:nvSpPr>
          <p:cNvPr id="20" name="Freeform: Shape 19">
            <a:extLst>
              <a:ext uri="{FF2B5EF4-FFF2-40B4-BE49-F238E27FC236}">
                <a16:creationId xmlns:a16="http://schemas.microsoft.com/office/drawing/2014/main" id="{4CF1E6A3-A21E-98B7-5BAE-88B70613777B}"/>
              </a:ext>
              <a:ext uri="{C183D7F6-B498-43B3-948B-1728B52AA6E4}">
                <adec:decorative xmlns:adec="http://schemas.microsoft.com/office/drawing/2017/decorative" val="1"/>
              </a:ext>
            </a:extLst>
          </p:cNvPr>
          <p:cNvSpPr>
            <a:spLocks/>
          </p:cNvSpPr>
          <p:nvPr/>
        </p:nvSpPr>
        <p:spPr bwMode="auto">
          <a:xfrm>
            <a:off x="3937000" y="2046516"/>
            <a:ext cx="8255000" cy="4082924"/>
          </a:xfrm>
          <a:custGeom>
            <a:avLst/>
            <a:gdLst>
              <a:gd name="connsiteX0" fmla="*/ 166093 w 8041579"/>
              <a:gd name="connsiteY0" fmla="*/ 0 h 4866478"/>
              <a:gd name="connsiteX1" fmla="*/ 8041579 w 8041579"/>
              <a:gd name="connsiteY1" fmla="*/ 0 h 4866478"/>
              <a:gd name="connsiteX2" fmla="*/ 8041579 w 8041579"/>
              <a:gd name="connsiteY2" fmla="*/ 4866478 h 4866478"/>
              <a:gd name="connsiteX3" fmla="*/ 166093 w 8041579"/>
              <a:gd name="connsiteY3" fmla="*/ 4866478 h 4866478"/>
              <a:gd name="connsiteX4" fmla="*/ 0 w 8041579"/>
              <a:gd name="connsiteY4" fmla="*/ 4700385 h 4866478"/>
              <a:gd name="connsiteX5" fmla="*/ 0 w 8041579"/>
              <a:gd name="connsiteY5" fmla="*/ 166093 h 4866478"/>
              <a:gd name="connsiteX6" fmla="*/ 166093 w 8041579"/>
              <a:gd name="connsiteY6" fmla="*/ 0 h 486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41579" h="4866478">
                <a:moveTo>
                  <a:pt x="166093" y="0"/>
                </a:moveTo>
                <a:lnTo>
                  <a:pt x="8041579" y="0"/>
                </a:lnTo>
                <a:lnTo>
                  <a:pt x="8041579" y="4866478"/>
                </a:lnTo>
                <a:lnTo>
                  <a:pt x="166093" y="4866478"/>
                </a:lnTo>
                <a:cubicBezTo>
                  <a:pt x="74362" y="4866478"/>
                  <a:pt x="0" y="4792116"/>
                  <a:pt x="0" y="4700385"/>
                </a:cubicBezTo>
                <a:lnTo>
                  <a:pt x="0" y="166093"/>
                </a:lnTo>
                <a:cubicBezTo>
                  <a:pt x="0" y="74362"/>
                  <a:pt x="74362" y="0"/>
                  <a:pt x="166093" y="0"/>
                </a:cubicBezTo>
                <a:close/>
              </a:path>
            </a:pathLst>
          </a:custGeom>
          <a:solidFill>
            <a:schemeClr val="accent3">
              <a:lumMod val="20000"/>
              <a:lumOff val="80000"/>
              <a:alpha val="50000"/>
            </a:schemeClr>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vert="horz" wrap="square" lIns="91440" tIns="45720" rIns="91440" bIns="45720" rtlCol="0" anchor="ctr" anchorCtr="0">
            <a:noAutofit/>
          </a:bodyPr>
          <a:lstStyle/>
          <a:p>
            <a:pPr marL="228600" marR="0" lvl="0" indent="-228600" algn="ctr" defTabSz="914367" rtl="0" eaLnBrk="1" fontAlgn="auto" latinLnBrk="0" hangingPunct="1">
              <a:lnSpc>
                <a:spcPct val="100000"/>
              </a:lnSpc>
              <a:spcBef>
                <a:spcPts val="0"/>
              </a:spcBef>
              <a:spcAft>
                <a:spcPts val="200"/>
              </a:spcAft>
              <a:buClrTx/>
              <a:buSzTx/>
              <a:buFontTx/>
              <a:buNone/>
              <a:tabLst/>
              <a:defRPr/>
            </a:pPr>
            <a:endParaRPr kumimoji="0" lang="en-US" sz="2800" b="1" i="0" u="none" strike="noStrike" kern="1200" cap="none" spc="0" normalizeH="0" baseline="0" noProof="0">
              <a:ln>
                <a:noFill/>
              </a:ln>
              <a:solidFill>
                <a:srgbClr val="091F2C"/>
              </a:solidFill>
              <a:effectLst/>
              <a:uLnTx/>
              <a:uFillTx/>
              <a:latin typeface="Segoe Sans Display"/>
              <a:ea typeface="+mn-ea"/>
              <a:cs typeface="+mn-cs"/>
            </a:endParaRPr>
          </a:p>
        </p:txBody>
      </p:sp>
      <p:sp>
        <p:nvSpPr>
          <p:cNvPr id="21" name="Freeform: Shape 20">
            <a:extLst>
              <a:ext uri="{FF2B5EF4-FFF2-40B4-BE49-F238E27FC236}">
                <a16:creationId xmlns:a16="http://schemas.microsoft.com/office/drawing/2014/main" id="{F6A6641C-F59D-FE07-E1CD-E2608980060B}"/>
              </a:ext>
              <a:ext uri="{C183D7F6-B498-43B3-948B-1728B52AA6E4}">
                <adec:decorative xmlns:adec="http://schemas.microsoft.com/office/drawing/2017/decorative" val="1"/>
              </a:ext>
            </a:extLst>
          </p:cNvPr>
          <p:cNvSpPr>
            <a:spLocks/>
          </p:cNvSpPr>
          <p:nvPr/>
        </p:nvSpPr>
        <p:spPr bwMode="auto">
          <a:xfrm>
            <a:off x="0" y="1632281"/>
            <a:ext cx="5439509" cy="4911394"/>
          </a:xfrm>
          <a:custGeom>
            <a:avLst/>
            <a:gdLst>
              <a:gd name="connsiteX0" fmla="*/ 0 w 5439509"/>
              <a:gd name="connsiteY0" fmla="*/ 0 h 4911394"/>
              <a:gd name="connsiteX1" fmla="*/ 5334602 w 5439509"/>
              <a:gd name="connsiteY1" fmla="*/ 0 h 4911394"/>
              <a:gd name="connsiteX2" fmla="*/ 5439509 w 5439509"/>
              <a:gd name="connsiteY2" fmla="*/ 104907 h 4911394"/>
              <a:gd name="connsiteX3" fmla="*/ 5439509 w 5439509"/>
              <a:gd name="connsiteY3" fmla="*/ 4806487 h 4911394"/>
              <a:gd name="connsiteX4" fmla="*/ 5334602 w 5439509"/>
              <a:gd name="connsiteY4" fmla="*/ 4911394 h 4911394"/>
              <a:gd name="connsiteX5" fmla="*/ 0 w 5439509"/>
              <a:gd name="connsiteY5" fmla="*/ 4911394 h 491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9509" h="4911394">
                <a:moveTo>
                  <a:pt x="0" y="0"/>
                </a:moveTo>
                <a:lnTo>
                  <a:pt x="5334602" y="0"/>
                </a:lnTo>
                <a:cubicBezTo>
                  <a:pt x="5392541" y="0"/>
                  <a:pt x="5439509" y="46968"/>
                  <a:pt x="5439509" y="104907"/>
                </a:cubicBezTo>
                <a:lnTo>
                  <a:pt x="5439509" y="4806487"/>
                </a:lnTo>
                <a:cubicBezTo>
                  <a:pt x="5439509" y="4864426"/>
                  <a:pt x="5392541" y="4911394"/>
                  <a:pt x="5334602" y="4911394"/>
                </a:cubicBezTo>
                <a:lnTo>
                  <a:pt x="0" y="4911394"/>
                </a:lnTo>
                <a:close/>
              </a:path>
            </a:pathLst>
          </a:cu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pic>
        <p:nvPicPr>
          <p:cNvPr id="24" name="Picture 23">
            <a:extLst>
              <a:ext uri="{FF2B5EF4-FFF2-40B4-BE49-F238E27FC236}">
                <a16:creationId xmlns:a16="http://schemas.microsoft.com/office/drawing/2014/main" id="{5BFA7146-0B31-E4C8-7336-19FD113C0F79}"/>
              </a:ext>
              <a:ext uri="{C183D7F6-B498-43B3-948B-1728B52AA6E4}">
                <adec:decorative xmlns:adec="http://schemas.microsoft.com/office/drawing/2017/decorative" val="1"/>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25" name="Freeform: Shape 24">
            <a:extLst>
              <a:ext uri="{FF2B5EF4-FFF2-40B4-BE49-F238E27FC236}">
                <a16:creationId xmlns:a16="http://schemas.microsoft.com/office/drawing/2014/main" id="{8C455AFB-6C59-8201-262C-3B88884EE080}"/>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26" name="Graphic 34_1">
            <a:extLst>
              <a:ext uri="{FF2B5EF4-FFF2-40B4-BE49-F238E27FC236}">
                <a16:creationId xmlns:a16="http://schemas.microsoft.com/office/drawing/2014/main" id="{138AD1C6-6A11-4DE7-D6C0-DA756F56348B}"/>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cxnSp>
        <p:nvCxnSpPr>
          <p:cNvPr id="31" name="Straight Connector 30">
            <a:extLst>
              <a:ext uri="{FF2B5EF4-FFF2-40B4-BE49-F238E27FC236}">
                <a16:creationId xmlns:a16="http://schemas.microsoft.com/office/drawing/2014/main" id="{43C41727-EB3F-10D9-4D85-86E58339F5FE}"/>
              </a:ext>
              <a:ext uri="{C183D7F6-B498-43B3-948B-1728B52AA6E4}">
                <adec:decorative xmlns:adec="http://schemas.microsoft.com/office/drawing/2017/decorative" val="1"/>
              </a:ext>
            </a:extLst>
          </p:cNvPr>
          <p:cNvCxnSpPr>
            <a:cxnSpLocks/>
          </p:cNvCxnSpPr>
          <p:nvPr/>
        </p:nvCxnSpPr>
        <p:spPr>
          <a:xfrm>
            <a:off x="588261" y="4375628"/>
            <a:ext cx="4695825" cy="0"/>
          </a:xfrm>
          <a:prstGeom prst="line">
            <a:avLst/>
          </a:prstGeom>
          <a:ln w="3175">
            <a:solidFill>
              <a:schemeClr val="bg1">
                <a:lumMod val="7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60CBEBA8-104D-89D5-08FC-D3D7C395C33C}"/>
              </a:ext>
              <a:ext uri="{C183D7F6-B498-43B3-948B-1728B52AA6E4}">
                <adec:decorative xmlns:adec="http://schemas.microsoft.com/office/drawing/2017/decorative" val="1"/>
              </a:ext>
            </a:extLst>
          </p:cNvPr>
          <p:cNvCxnSpPr>
            <a:cxnSpLocks/>
          </p:cNvCxnSpPr>
          <p:nvPr/>
        </p:nvCxnSpPr>
        <p:spPr>
          <a:xfrm>
            <a:off x="588261" y="2707720"/>
            <a:ext cx="4695825" cy="0"/>
          </a:xfrm>
          <a:prstGeom prst="line">
            <a:avLst/>
          </a:prstGeom>
          <a:ln w="3175">
            <a:solidFill>
              <a:schemeClr val="bg1">
                <a:lumMod val="7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8" name="Title 17">
            <a:extLst>
              <a:ext uri="{FF2B5EF4-FFF2-40B4-BE49-F238E27FC236}">
                <a16:creationId xmlns:a16="http://schemas.microsoft.com/office/drawing/2014/main" id="{C2A6487C-8D90-851A-0049-286C363DFEF6}"/>
              </a:ext>
            </a:extLst>
          </p:cNvPr>
          <p:cNvSpPr>
            <a:spLocks noGrp="1"/>
          </p:cNvSpPr>
          <p:nvPr>
            <p:ph type="title"/>
          </p:nvPr>
        </p:nvSpPr>
        <p:spPr>
          <a:xfrm>
            <a:off x="588261" y="454597"/>
            <a:ext cx="11011601" cy="492443"/>
          </a:xfrm>
        </p:spPr>
        <p:txBody>
          <a:bodyPr/>
          <a:lstStyle/>
          <a:p>
            <a:r>
              <a:rPr lang="en-US" dirty="0">
                <a:gradFill>
                  <a:gsLst>
                    <a:gs pos="2874">
                      <a:schemeClr val="accent1"/>
                    </a:gs>
                    <a:gs pos="71000">
                      <a:schemeClr val="accent4"/>
                    </a:gs>
                    <a:gs pos="100000">
                      <a:schemeClr val="accent2"/>
                    </a:gs>
                  </a:gsLst>
                  <a:lin ang="0" scaled="1"/>
                </a:gradFill>
                <a:ea typeface="+mj-ea"/>
                <a:cs typeface="+mj-cs"/>
              </a:rPr>
              <a:t>Project Manager Demo</a:t>
            </a:r>
          </a:p>
        </p:txBody>
      </p:sp>
      <p:sp>
        <p:nvSpPr>
          <p:cNvPr id="28" name="Text Placeholder 2">
            <a:extLst>
              <a:ext uri="{FF2B5EF4-FFF2-40B4-BE49-F238E27FC236}">
                <a16:creationId xmlns:a16="http://schemas.microsoft.com/office/drawing/2014/main" id="{6258C589-D548-07F3-AC52-DC240C44758E}"/>
              </a:ext>
            </a:extLst>
          </p:cNvPr>
          <p:cNvSpPr txBox="1">
            <a:spLocks/>
          </p:cNvSpPr>
          <p:nvPr/>
        </p:nvSpPr>
        <p:spPr>
          <a:xfrm>
            <a:off x="588261" y="1946863"/>
            <a:ext cx="4695825" cy="500137"/>
          </a:xfrm>
          <a:prstGeom prst="rect">
            <a:avLst/>
          </a:prstGeom>
        </p:spPr>
        <p:txBody>
          <a:bodyPr lIns="0" tIns="0" rIns="0" bIns="0">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1600" b="0" i="0" u="none" strike="noStrike" kern="1200" cap="none" spc="0" normalizeH="0" baseline="0" noProof="0">
                <a:ln>
                  <a:noFill/>
                </a:ln>
                <a:solidFill>
                  <a:srgbClr val="C03BC4"/>
                </a:solidFill>
                <a:effectLst/>
                <a:uLnTx/>
                <a:uFillTx/>
                <a:latin typeface="Segoe Sans Display Semibold"/>
                <a:ea typeface="+mn-ea"/>
                <a:cs typeface="+mn-cs"/>
              </a:rPr>
              <a:t>Where can you use Project Manager</a:t>
            </a:r>
          </a:p>
          <a:p>
            <a:pPr marL="285750" marR="0" lvl="0" indent="-190500" algn="l" defTabSz="932742" rtl="0" eaLnBrk="1" fontAlgn="auto" latinLnBrk="0" hangingPunct="1">
              <a:lnSpc>
                <a:spcPct val="100000"/>
              </a:lnSpc>
              <a:spcBef>
                <a:spcPts val="0"/>
              </a:spcBef>
              <a:spcAft>
                <a:spcPts val="300"/>
              </a:spcAft>
              <a:buClrTx/>
              <a:buSzPct val="100000"/>
              <a:buFont typeface="Arial" panose="020B0604020202020204" pitchFamily="34" charset="0"/>
              <a:buChar char="•"/>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Available within Microsoft Planner in Teams</a:t>
            </a:r>
          </a:p>
        </p:txBody>
      </p:sp>
      <p:sp>
        <p:nvSpPr>
          <p:cNvPr id="29" name="Text Placeholder 2">
            <a:extLst>
              <a:ext uri="{FF2B5EF4-FFF2-40B4-BE49-F238E27FC236}">
                <a16:creationId xmlns:a16="http://schemas.microsoft.com/office/drawing/2014/main" id="{984852A1-A789-D289-C975-89DFA5A3E93D}"/>
              </a:ext>
            </a:extLst>
          </p:cNvPr>
          <p:cNvSpPr txBox="1">
            <a:spLocks/>
          </p:cNvSpPr>
          <p:nvPr/>
        </p:nvSpPr>
        <p:spPr>
          <a:xfrm>
            <a:off x="588261" y="2968440"/>
            <a:ext cx="4695825" cy="1146468"/>
          </a:xfrm>
          <a:prstGeom prst="rect">
            <a:avLst/>
          </a:prstGeom>
        </p:spPr>
        <p:txBody>
          <a:bodyPr lIns="0" tIns="0" rIns="0" bIns="0" anchor="t">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1600" b="0" i="0" u="none" strike="noStrike" kern="1200" cap="none" spc="0" normalizeH="0" baseline="0" noProof="0" dirty="0">
                <a:ln>
                  <a:noFill/>
                </a:ln>
                <a:solidFill>
                  <a:srgbClr val="C03BC4"/>
                </a:solidFill>
                <a:effectLst/>
                <a:uLnTx/>
                <a:uFillTx/>
                <a:latin typeface="Segoe Sans Display Semibold"/>
                <a:ea typeface="+mn-ea"/>
                <a:cs typeface="+mn-cs"/>
              </a:rPr>
              <a:t>Planning with Project Manager</a:t>
            </a:r>
          </a:p>
          <a:p>
            <a:pPr marL="285750" marR="0" lvl="0" indent="-19050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400" b="0" i="0" u="none" strike="noStrike" kern="1200" cap="none" spc="0" normalizeH="0" baseline="0" noProof="0" dirty="0">
                <a:ln>
                  <a:noFill/>
                </a:ln>
                <a:solidFill>
                  <a:srgbClr val="091F2C"/>
                </a:solidFill>
                <a:effectLst/>
                <a:uLnTx/>
                <a:uFillTx/>
                <a:latin typeface="Segoe Sans Display"/>
                <a:ea typeface="+mn-ea"/>
                <a:cs typeface="Segoe Sans Display"/>
              </a:rPr>
              <a:t>When creating a new plan, select “+ New plan” at the bottom left of the page. From there, select “Plan with Project Manager” or start from one of the Project Manager agent templates</a:t>
            </a:r>
          </a:p>
        </p:txBody>
      </p:sp>
      <p:sp>
        <p:nvSpPr>
          <p:cNvPr id="30" name="Text Placeholder 2">
            <a:extLst>
              <a:ext uri="{FF2B5EF4-FFF2-40B4-BE49-F238E27FC236}">
                <a16:creationId xmlns:a16="http://schemas.microsoft.com/office/drawing/2014/main" id="{286499AE-8220-38C1-4FC3-5531FF3FB64A}"/>
              </a:ext>
            </a:extLst>
          </p:cNvPr>
          <p:cNvSpPr txBox="1">
            <a:spLocks/>
          </p:cNvSpPr>
          <p:nvPr/>
        </p:nvSpPr>
        <p:spPr>
          <a:xfrm>
            <a:off x="588261" y="4636348"/>
            <a:ext cx="4695825" cy="1592744"/>
          </a:xfrm>
          <a:prstGeom prst="rect">
            <a:avLst/>
          </a:prstGeom>
        </p:spPr>
        <p:txBody>
          <a:bodyPr wrap="square" lIns="0" tIns="0" rIns="0" bIns="0">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1600" b="0" i="0" u="none" strike="noStrike" kern="1200" cap="none" spc="0" normalizeH="0" baseline="0" noProof="0">
                <a:ln>
                  <a:noFill/>
                </a:ln>
                <a:solidFill>
                  <a:srgbClr val="C03BC4"/>
                </a:solidFill>
                <a:effectLst/>
                <a:uLnTx/>
                <a:uFillTx/>
                <a:latin typeface="Segoe Sans Display Semibold"/>
                <a:ea typeface="+mn-ea"/>
                <a:cs typeface="+mn-cs"/>
              </a:rPr>
              <a:t>Agent capabilities</a:t>
            </a:r>
          </a:p>
          <a:p>
            <a:pPr marL="285750" marR="0" lvl="0" indent="-19050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Tracks progress of projects, and provides updates</a:t>
            </a:r>
          </a:p>
          <a:p>
            <a:pPr marL="285750" marR="0" lvl="0" indent="-19050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Sends notifications and reminders to the team</a:t>
            </a:r>
          </a:p>
          <a:p>
            <a:pPr marL="285750" marR="0" lvl="0" indent="-19050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Attempts any task it is assigned including generating document drafts</a:t>
            </a:r>
          </a:p>
          <a:p>
            <a:pPr marL="285750" marR="0" lvl="0" indent="-19050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400" b="0" i="0" u="none" strike="noStrike" kern="1200" cap="none" spc="0" normalizeH="0" baseline="0" noProof="0">
                <a:ln>
                  <a:noFill/>
                </a:ln>
                <a:solidFill>
                  <a:srgbClr val="091F2C"/>
                </a:solidFill>
                <a:effectLst/>
                <a:uLnTx/>
                <a:uFillTx/>
                <a:latin typeface="Segoe Sans Display"/>
                <a:ea typeface="+mn-ea"/>
                <a:cs typeface="+mn-cs"/>
              </a:rPr>
              <a:t>Creates status reports for the team and stakeholders</a:t>
            </a:r>
          </a:p>
        </p:txBody>
      </p:sp>
      <p:pic>
        <p:nvPicPr>
          <p:cNvPr id="4" name="Picture 3" descr="Video about Project Manager in Teams">
            <a:hlinkClick r:id="" action="ppaction://media"/>
            <a:extLst>
              <a:ext uri="{FF2B5EF4-FFF2-40B4-BE49-F238E27FC236}">
                <a16:creationId xmlns:a16="http://schemas.microsoft.com/office/drawing/2014/main" id="{F08EB4DD-DFE5-1447-A66E-37C36D7CF10B}"/>
              </a:ext>
            </a:extLst>
          </p:cNvPr>
          <p:cNvPicPr>
            <a:picLocks/>
          </p:cNvPicPr>
          <p:nvPr>
            <a:videoFile r:link="rId2"/>
            <p:extLst>
              <p:ext uri="{DAA4B4D4-6D71-4841-9C94-3DE7FCFB9230}">
                <p14:media xmlns:p14="http://schemas.microsoft.com/office/powerpoint/2010/main" r:embed="rId1">
                  <p14:extLst>
                    <p:ext uri="{3AFAAA56-56D3-431D-BCD4-E75A35582382}">
                      <p173:tracksInfo xmlns:p173="http://schemas.microsoft.com/office/powerpoint/2017/3/main" displayLoc="media">
                        <p173:trackLst>
                          <p173:track id="{41697562-4EAD-4CCD-ACAE-B02F1F140A97}" label="Dummy 9 1" lang="" r:embed="rId6"/>
                        </p173:trackLst>
                      </p173:tracksInfo>
                    </p:ext>
                  </p14:extLst>
                </p14:media>
              </p:ext>
            </p:extLst>
          </p:nvPr>
        </p:nvPicPr>
        <p:blipFill>
          <a:blip r:embed="rId7"/>
          <a:srcRect/>
          <a:stretch>
            <a:fillRect/>
          </a:stretch>
        </p:blipFill>
        <p:spPr>
          <a:xfrm>
            <a:off x="5626100" y="2233106"/>
            <a:ext cx="6565900" cy="3709745"/>
          </a:xfrm>
          <a:custGeom>
            <a:avLst/>
            <a:gdLst>
              <a:gd name="connsiteX0" fmla="*/ 69186 w 6538913"/>
              <a:gd name="connsiteY0" fmla="*/ 0 h 3678137"/>
              <a:gd name="connsiteX1" fmla="*/ 6059942 w 6538913"/>
              <a:gd name="connsiteY1" fmla="*/ 0 h 3678137"/>
              <a:gd name="connsiteX2" fmla="*/ 6469726 w 6538913"/>
              <a:gd name="connsiteY2" fmla="*/ 0 h 3678137"/>
              <a:gd name="connsiteX3" fmla="*/ 6538913 w 6538913"/>
              <a:gd name="connsiteY3" fmla="*/ 0 h 3678137"/>
              <a:gd name="connsiteX4" fmla="*/ 6538913 w 6538913"/>
              <a:gd name="connsiteY4" fmla="*/ 630029 h 3678137"/>
              <a:gd name="connsiteX5" fmla="*/ 6538912 w 6538913"/>
              <a:gd name="connsiteY5" fmla="*/ 630029 h 3678137"/>
              <a:gd name="connsiteX6" fmla="*/ 6538912 w 6538913"/>
              <a:gd name="connsiteY6" fmla="*/ 3048108 h 3678137"/>
              <a:gd name="connsiteX7" fmla="*/ 6538913 w 6538913"/>
              <a:gd name="connsiteY7" fmla="*/ 3048108 h 3678137"/>
              <a:gd name="connsiteX8" fmla="*/ 6538913 w 6538913"/>
              <a:gd name="connsiteY8" fmla="*/ 3678137 h 3678137"/>
              <a:gd name="connsiteX9" fmla="*/ 6469726 w 6538913"/>
              <a:gd name="connsiteY9" fmla="*/ 3678137 h 3678137"/>
              <a:gd name="connsiteX10" fmla="*/ 6059942 w 6538913"/>
              <a:gd name="connsiteY10" fmla="*/ 3678137 h 3678137"/>
              <a:gd name="connsiteX11" fmla="*/ 69186 w 6538913"/>
              <a:gd name="connsiteY11" fmla="*/ 3678137 h 3678137"/>
              <a:gd name="connsiteX12" fmla="*/ 0 w 6538913"/>
              <a:gd name="connsiteY12" fmla="*/ 3608951 h 3678137"/>
              <a:gd name="connsiteX13" fmla="*/ 0 w 6538913"/>
              <a:gd name="connsiteY13" fmla="*/ 69186 h 3678137"/>
              <a:gd name="connsiteX14" fmla="*/ 69186 w 6538913"/>
              <a:gd name="connsiteY14" fmla="*/ 0 h 367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38913" h="3678137">
                <a:moveTo>
                  <a:pt x="69186" y="0"/>
                </a:moveTo>
                <a:lnTo>
                  <a:pt x="6059942" y="0"/>
                </a:lnTo>
                <a:lnTo>
                  <a:pt x="6469726" y="0"/>
                </a:lnTo>
                <a:lnTo>
                  <a:pt x="6538913" y="0"/>
                </a:lnTo>
                <a:lnTo>
                  <a:pt x="6538913" y="630029"/>
                </a:lnTo>
                <a:lnTo>
                  <a:pt x="6538912" y="630029"/>
                </a:lnTo>
                <a:lnTo>
                  <a:pt x="6538912" y="3048108"/>
                </a:lnTo>
                <a:lnTo>
                  <a:pt x="6538913" y="3048108"/>
                </a:lnTo>
                <a:lnTo>
                  <a:pt x="6538913" y="3678137"/>
                </a:lnTo>
                <a:lnTo>
                  <a:pt x="6469726" y="3678137"/>
                </a:lnTo>
                <a:lnTo>
                  <a:pt x="6059942" y="3678137"/>
                </a:lnTo>
                <a:lnTo>
                  <a:pt x="69186" y="3678137"/>
                </a:lnTo>
                <a:cubicBezTo>
                  <a:pt x="30976" y="3678137"/>
                  <a:pt x="0" y="3647161"/>
                  <a:pt x="0" y="3608951"/>
                </a:cubicBezTo>
                <a:lnTo>
                  <a:pt x="0" y="69186"/>
                </a:lnTo>
                <a:cubicBezTo>
                  <a:pt x="0" y="30976"/>
                  <a:pt x="30976" y="0"/>
                  <a:pt x="69186" y="0"/>
                </a:cubicBezTo>
                <a:close/>
              </a:path>
            </a:pathLst>
          </a:custGeom>
          <a:solidFill>
            <a:srgbClr val="F3F3F3"/>
          </a:solidFill>
          <a:ln w="38100">
            <a:solidFill>
              <a:schemeClr val="tx1"/>
            </a:solidFill>
          </a:ln>
          <a:effectLst>
            <a:outerShdw blurRad="127000" dist="38100" dir="2700000" algn="tl" rotWithShape="0">
              <a:prstClr val="black">
                <a:alpha val="5000"/>
              </a:prstClr>
            </a:outerShdw>
          </a:effectLst>
        </p:spPr>
      </p:pic>
    </p:spTree>
    <p:extLst>
      <p:ext uri="{BB962C8B-B14F-4D97-AF65-F5344CB8AC3E}">
        <p14:creationId xmlns:p14="http://schemas.microsoft.com/office/powerpoint/2010/main" val="32312885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2354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01477A-1ADB-559E-7BF8-3FE9506DD069}"/>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7CB2DAF8-325E-0E21-3208-4525D20BAC88}"/>
              </a:ext>
              <a:ext uri="{C183D7F6-B498-43B3-948B-1728B52AA6E4}">
                <adec:decorative xmlns:adec="http://schemas.microsoft.com/office/drawing/2017/decorative" val="1"/>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97BF5354-BE3D-A50D-02E6-5196CAF56DFB}"/>
              </a:ext>
              <a:ext uri="{C183D7F6-B498-43B3-948B-1728B52AA6E4}">
                <adec:decorative xmlns:adec="http://schemas.microsoft.com/office/drawing/2017/decorative" val="1"/>
              </a:ext>
            </a:extLst>
          </p:cNvPr>
          <p:cNvPicPr>
            <a:picLocks/>
          </p:cNvPicPr>
          <p:nvPr/>
        </p:nvPicPr>
        <p:blipFill rotWithShape="1">
          <a:blip r:embed="rId4" cstate="screen">
            <a:extLst>
              <a:ext uri="{BEBA8EAE-BF5A-486C-A8C5-ECC9F3942E4B}">
                <a14:imgProps xmlns:a14="http://schemas.microsoft.com/office/drawing/2010/main">
                  <a14:imgLayer r:embed="rId5">
                    <a14:imgEffect>
                      <a14:artisticBlur radius="20"/>
                    </a14:imgEffect>
                    <a14:imgEffect>
                      <a14:sharpenSoften amount="-100000"/>
                    </a14:imgEffect>
                  </a14:imgLayer>
                </a14:imgProps>
              </a:ext>
              <a:ext uri="{28A0092B-C50C-407E-A947-70E740481C1C}">
                <a14:useLocalDpi xmlns:a14="http://schemas.microsoft.com/office/drawing/2010/main"/>
              </a:ext>
            </a:extLst>
          </a:blip>
          <a:srcRect l="3055" t="20741" r="14828" b="20741"/>
          <a:stretch/>
        </p:blipFill>
        <p:spPr>
          <a:xfrm>
            <a:off x="0" y="1422400"/>
            <a:ext cx="10663238" cy="4013200"/>
          </a:xfrm>
          <a:custGeom>
            <a:avLst/>
            <a:gdLst>
              <a:gd name="connsiteX0" fmla="*/ 0 w 10663238"/>
              <a:gd name="connsiteY0" fmla="*/ 0 h 4013200"/>
              <a:gd name="connsiteX1" fmla="*/ 10342704 w 10663238"/>
              <a:gd name="connsiteY1" fmla="*/ 0 h 4013200"/>
              <a:gd name="connsiteX2" fmla="*/ 10663238 w 10663238"/>
              <a:gd name="connsiteY2" fmla="*/ 320534 h 4013200"/>
              <a:gd name="connsiteX3" fmla="*/ 10663238 w 10663238"/>
              <a:gd name="connsiteY3" fmla="*/ 3692666 h 4013200"/>
              <a:gd name="connsiteX4" fmla="*/ 10342704 w 10663238"/>
              <a:gd name="connsiteY4" fmla="*/ 4013200 h 4013200"/>
              <a:gd name="connsiteX5" fmla="*/ 0 w 10663238"/>
              <a:gd name="connsiteY5" fmla="*/ 4013200 h 401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63238" h="4013200">
                <a:moveTo>
                  <a:pt x="0" y="0"/>
                </a:moveTo>
                <a:lnTo>
                  <a:pt x="10342704" y="0"/>
                </a:lnTo>
                <a:cubicBezTo>
                  <a:pt x="10519730" y="0"/>
                  <a:pt x="10663238" y="143508"/>
                  <a:pt x="10663238" y="320534"/>
                </a:cubicBezTo>
                <a:lnTo>
                  <a:pt x="10663238" y="3692666"/>
                </a:lnTo>
                <a:cubicBezTo>
                  <a:pt x="10663238" y="3869692"/>
                  <a:pt x="10519730" y="4013200"/>
                  <a:pt x="10342704" y="4013200"/>
                </a:cubicBezTo>
                <a:lnTo>
                  <a:pt x="0" y="4013200"/>
                </a:lnTo>
                <a:close/>
              </a:path>
            </a:pathLst>
          </a:custGeom>
        </p:spPr>
      </p:pic>
      <p:sp>
        <p:nvSpPr>
          <p:cNvPr id="6" name="Rectangle 5">
            <a:extLst>
              <a:ext uri="{FF2B5EF4-FFF2-40B4-BE49-F238E27FC236}">
                <a16:creationId xmlns:a16="http://schemas.microsoft.com/office/drawing/2014/main" id="{B54D46A5-F004-4D4F-3236-0AD921019894}"/>
              </a:ext>
              <a:ext uri="{C183D7F6-B498-43B3-948B-1728B52AA6E4}">
                <adec:decorative xmlns:adec="http://schemas.microsoft.com/office/drawing/2017/decorative" val="1"/>
              </a:ext>
            </a:extLst>
          </p:cNvPr>
          <p:cNvSpPr>
            <a:spLocks/>
          </p:cNvSpPr>
          <p:nvPr/>
        </p:nvSpPr>
        <p:spPr bwMode="auto">
          <a:xfrm>
            <a:off x="1" y="-1"/>
            <a:ext cx="12191998" cy="6858000"/>
          </a:xfrm>
          <a:prstGeom prst="rect">
            <a:avLst/>
          </a:prstGeom>
          <a:solidFill>
            <a:schemeClr val="bg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7" name="Freeform: Shape 6">
            <a:extLst>
              <a:ext uri="{FF2B5EF4-FFF2-40B4-BE49-F238E27FC236}">
                <a16:creationId xmlns:a16="http://schemas.microsoft.com/office/drawing/2014/main" id="{6337BAAF-7706-FD38-936D-7BE8CCB59FFD}"/>
              </a:ext>
              <a:ext uri="{C183D7F6-B498-43B3-948B-1728B52AA6E4}">
                <adec:decorative xmlns:adec="http://schemas.microsoft.com/office/drawing/2017/decorative" val="1"/>
              </a:ext>
            </a:extLst>
          </p:cNvPr>
          <p:cNvSpPr>
            <a:spLocks/>
          </p:cNvSpPr>
          <p:nvPr/>
        </p:nvSpPr>
        <p:spPr bwMode="auto">
          <a:xfrm>
            <a:off x="0" y="1422400"/>
            <a:ext cx="10663238" cy="4013200"/>
          </a:xfrm>
          <a:custGeom>
            <a:avLst/>
            <a:gdLst>
              <a:gd name="connsiteX0" fmla="*/ 0 w 10663238"/>
              <a:gd name="connsiteY0" fmla="*/ 0 h 4013200"/>
              <a:gd name="connsiteX1" fmla="*/ 10342704 w 10663238"/>
              <a:gd name="connsiteY1" fmla="*/ 0 h 4013200"/>
              <a:gd name="connsiteX2" fmla="*/ 10663238 w 10663238"/>
              <a:gd name="connsiteY2" fmla="*/ 320534 h 4013200"/>
              <a:gd name="connsiteX3" fmla="*/ 10663238 w 10663238"/>
              <a:gd name="connsiteY3" fmla="*/ 3692666 h 4013200"/>
              <a:gd name="connsiteX4" fmla="*/ 10342704 w 10663238"/>
              <a:gd name="connsiteY4" fmla="*/ 4013200 h 4013200"/>
              <a:gd name="connsiteX5" fmla="*/ 0 w 10663238"/>
              <a:gd name="connsiteY5" fmla="*/ 4013200 h 4013200"/>
              <a:gd name="connsiteX6" fmla="*/ 0 w 10663238"/>
              <a:gd name="connsiteY6" fmla="*/ 0 h 401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3238" h="4013200">
                <a:moveTo>
                  <a:pt x="0" y="0"/>
                </a:moveTo>
                <a:lnTo>
                  <a:pt x="10342704" y="0"/>
                </a:lnTo>
                <a:cubicBezTo>
                  <a:pt x="10519730" y="0"/>
                  <a:pt x="10663238" y="143508"/>
                  <a:pt x="10663238" y="320534"/>
                </a:cubicBezTo>
                <a:lnTo>
                  <a:pt x="10663238" y="3692666"/>
                </a:lnTo>
                <a:cubicBezTo>
                  <a:pt x="10663238" y="3869692"/>
                  <a:pt x="10519730" y="4013200"/>
                  <a:pt x="10342704" y="4013200"/>
                </a:cubicBezTo>
                <a:lnTo>
                  <a:pt x="0" y="4013200"/>
                </a:lnTo>
                <a:lnTo>
                  <a:pt x="0" y="0"/>
                </a:lnTo>
                <a:close/>
              </a:path>
            </a:pathLst>
          </a:custGeom>
          <a:solidFill>
            <a:schemeClr val="bg1">
              <a:alpha val="40000"/>
            </a:schemeClr>
          </a:solidFill>
          <a:ln w="6350">
            <a:solidFill>
              <a:schemeClr val="bg1"/>
            </a:solidFill>
            <a:headEnd type="none" w="med" len="med"/>
            <a:tailEnd type="none" w="med" len="med"/>
          </a:ln>
          <a:effectLst>
            <a:outerShdw blurRad="635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 name="Picture 7">
            <a:extLst>
              <a:ext uri="{FF2B5EF4-FFF2-40B4-BE49-F238E27FC236}">
                <a16:creationId xmlns:a16="http://schemas.microsoft.com/office/drawing/2014/main" id="{B7C20CD2-B7C2-FA77-5E8B-90C6385FAFC6}"/>
              </a:ext>
              <a:ext uri="{C183D7F6-B498-43B3-948B-1728B52AA6E4}">
                <adec:decorative xmlns:adec="http://schemas.microsoft.com/office/drawing/2017/decorative" val="1"/>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flipH="1">
            <a:off x="0" y="6788943"/>
            <a:ext cx="12191992" cy="69057"/>
          </a:xfrm>
          <a:prstGeom prst="rect">
            <a:avLst/>
          </a:prstGeom>
        </p:spPr>
      </p:pic>
      <p:cxnSp>
        <p:nvCxnSpPr>
          <p:cNvPr id="13" name="Straight Connector 12">
            <a:extLst>
              <a:ext uri="{FF2B5EF4-FFF2-40B4-BE49-F238E27FC236}">
                <a16:creationId xmlns:a16="http://schemas.microsoft.com/office/drawing/2014/main" id="{6F57E1AC-8C7F-EAEE-1C35-7F0B7174B3A4}"/>
              </a:ext>
              <a:ext uri="{C183D7F6-B498-43B3-948B-1728B52AA6E4}">
                <adec:decorative xmlns:adec="http://schemas.microsoft.com/office/drawing/2017/decorative" val="1"/>
              </a:ext>
            </a:extLst>
          </p:cNvPr>
          <p:cNvCxnSpPr>
            <a:cxnSpLocks/>
          </p:cNvCxnSpPr>
          <p:nvPr/>
        </p:nvCxnSpPr>
        <p:spPr>
          <a:xfrm>
            <a:off x="1219200" y="3644363"/>
            <a:ext cx="9172575" cy="0"/>
          </a:xfrm>
          <a:prstGeom prst="line">
            <a:avLst/>
          </a:prstGeom>
          <a:ln w="6350">
            <a:gradFill flip="none" rotWithShape="1">
              <a:gsLst>
                <a:gs pos="0">
                  <a:schemeClr val="bg1">
                    <a:alpha val="0"/>
                  </a:schemeClr>
                </a:gs>
                <a:gs pos="40000">
                  <a:schemeClr val="bg1"/>
                </a:gs>
              </a:gsLst>
              <a:lin ang="10800000" scaled="1"/>
              <a:tileRect/>
            </a:gradFill>
            <a:headEnd type="none" w="lg" len="med"/>
            <a:tailEnd type="none" w="sm" len="sm"/>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0E357FDA-79C0-96E8-5075-B899942C3849}"/>
              </a:ext>
              <a:ext uri="{C183D7F6-B498-43B3-948B-1728B52AA6E4}">
                <adec:decorative xmlns:adec="http://schemas.microsoft.com/office/drawing/2017/decorative" val="1"/>
              </a:ext>
            </a:extLst>
          </p:cNvPr>
          <p:cNvSpPr>
            <a:spLocks/>
          </p:cNvSpPr>
          <p:nvPr/>
        </p:nvSpPr>
        <p:spPr>
          <a:xfrm>
            <a:off x="592932" y="3621503"/>
            <a:ext cx="914400" cy="45720"/>
          </a:xfrm>
          <a:prstGeom prst="roundRect">
            <a:avLst>
              <a:gd name="adj" fmla="val 50000"/>
            </a:avLst>
          </a:prstGeom>
          <a:gradFill flip="none" rotWithShape="1">
            <a:gsLst>
              <a:gs pos="0">
                <a:schemeClr val="accent3"/>
              </a:gs>
              <a:gs pos="31000">
                <a:srgbClr val="D361FF"/>
              </a:gs>
              <a:gs pos="100000">
                <a:schemeClr val="accent1"/>
              </a:gs>
              <a:gs pos="67000">
                <a:srgbClr val="2CB1F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Sans Display Semibold"/>
              <a:ea typeface="+mn-ea"/>
              <a:cs typeface="Segoe UI" pitchFamily="34" charset="0"/>
            </a:endParaRPr>
          </a:p>
        </p:txBody>
      </p:sp>
      <p:sp>
        <p:nvSpPr>
          <p:cNvPr id="2" name="Title 1">
            <a:extLst>
              <a:ext uri="{FF2B5EF4-FFF2-40B4-BE49-F238E27FC236}">
                <a16:creationId xmlns:a16="http://schemas.microsoft.com/office/drawing/2014/main" id="{E6D6FE44-3ADD-B1E3-B955-EA9068557EE1}"/>
              </a:ext>
            </a:extLst>
          </p:cNvPr>
          <p:cNvSpPr>
            <a:spLocks noGrp="1"/>
          </p:cNvSpPr>
          <p:nvPr>
            <p:ph type="title"/>
          </p:nvPr>
        </p:nvSpPr>
        <p:spPr>
          <a:xfrm>
            <a:off x="588261" y="3985984"/>
            <a:ext cx="11011601" cy="553998"/>
          </a:xfrm>
        </p:spPr>
        <p:txBody>
          <a:bodyPr/>
          <a:lstStyle/>
          <a:p>
            <a:pPr>
              <a:spcAft>
                <a:spcPts val="600"/>
              </a:spcAft>
            </a:pPr>
            <a:r>
              <a:rPr lang="en-US" sz="4000" dirty="0">
                <a:gradFill>
                  <a:gsLst>
                    <a:gs pos="2874">
                      <a:schemeClr val="accent1"/>
                    </a:gs>
                    <a:gs pos="71000">
                      <a:schemeClr val="accent4"/>
                    </a:gs>
                    <a:gs pos="100000">
                      <a:schemeClr val="accent2"/>
                    </a:gs>
                  </a:gsLst>
                  <a:lin ang="0" scaled="1"/>
                </a:gradFill>
                <a:ea typeface="+mj-ea"/>
                <a:cs typeface="+mj-cs"/>
              </a:rPr>
              <a:t>Researcher </a:t>
            </a:r>
          </a:p>
        </p:txBody>
      </p:sp>
    </p:spTree>
    <p:extLst>
      <p:ext uri="{BB962C8B-B14F-4D97-AF65-F5344CB8AC3E}">
        <p14:creationId xmlns:p14="http://schemas.microsoft.com/office/powerpoint/2010/main" val="4094383376"/>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p:cNvGrpSpPr/>
        <p:nvPr/>
      </p:nvGrpSpPr>
      <p:grpSpPr>
        <a:xfrm>
          <a:off x="0" y="0"/>
          <a:ext cx="0" cy="0"/>
          <a:chOff x="0" y="0"/>
          <a:chExt cx="0" cy="0"/>
        </a:xfrm>
      </p:grpSpPr>
      <p:graphicFrame>
        <p:nvGraphicFramePr>
          <p:cNvPr id="7" name="think-cell data - do not delete">
            <a:extLst>
              <a:ext uri="{FF2B5EF4-FFF2-40B4-BE49-F238E27FC236}">
                <a16:creationId xmlns:a16="http://schemas.microsoft.com/office/drawing/2014/main" id="{C1A5167E-1BF1-6833-4267-F6B27CA8FE25}"/>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295491231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6" progId="TCLayout.ActiveDocument.1">
                  <p:embed/>
                </p:oleObj>
              </mc:Choice>
              <mc:Fallback>
                <p:oleObj name="think-cell Slide" r:id="rId4" imgW="425" imgH="426" progId="TCLayout.ActiveDocument.1">
                  <p:embed/>
                  <p:pic>
                    <p:nvPicPr>
                      <p:cNvPr id="7" name="think-cell data - do not delete">
                        <a:extLst>
                          <a:ext uri="{FF2B5EF4-FFF2-40B4-BE49-F238E27FC236}">
                            <a16:creationId xmlns:a16="http://schemas.microsoft.com/office/drawing/2014/main" id="{C1A5167E-1BF1-6833-4267-F6B27CA8FE25}"/>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22" name="Group 21">
            <a:extLst>
              <a:ext uri="{FF2B5EF4-FFF2-40B4-BE49-F238E27FC236}">
                <a16:creationId xmlns:a16="http://schemas.microsoft.com/office/drawing/2014/main" id="{77C868E9-4668-08C1-AB19-CD4B9866ECEE}"/>
              </a:ext>
              <a:ext uri="{C183D7F6-B498-43B3-948B-1728B52AA6E4}">
                <adec:decorative xmlns:adec="http://schemas.microsoft.com/office/drawing/2017/decorative" val="1"/>
              </a:ext>
            </a:extLst>
          </p:cNvPr>
          <p:cNvGrpSpPr/>
          <p:nvPr/>
        </p:nvGrpSpPr>
        <p:grpSpPr>
          <a:xfrm>
            <a:off x="1" y="0"/>
            <a:ext cx="12191999" cy="1358900"/>
            <a:chOff x="1" y="0"/>
            <a:chExt cx="12191999" cy="1358900"/>
          </a:xfrm>
        </p:grpSpPr>
        <p:pic>
          <p:nvPicPr>
            <p:cNvPr id="23" name="Picture 22">
              <a:extLst>
                <a:ext uri="{FF2B5EF4-FFF2-40B4-BE49-F238E27FC236}">
                  <a16:creationId xmlns:a16="http://schemas.microsoft.com/office/drawing/2014/main" id="{8E906852-A53E-AF10-62DD-F10EB2A5BD97}"/>
                </a:ext>
                <a:ext uri="{C183D7F6-B498-43B3-948B-1728B52AA6E4}">
                  <adec:decorative xmlns:adec="http://schemas.microsoft.com/office/drawing/2017/decorative" val="1"/>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24" name="Freeform: Shape 23">
              <a:extLst>
                <a:ext uri="{FF2B5EF4-FFF2-40B4-BE49-F238E27FC236}">
                  <a16:creationId xmlns:a16="http://schemas.microsoft.com/office/drawing/2014/main" id="{615EB689-D5D9-F41A-A5B9-3BD3ECDA8A3B}"/>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25" name="Graphic 34_1">
              <a:extLst>
                <a:ext uri="{FF2B5EF4-FFF2-40B4-BE49-F238E27FC236}">
                  <a16:creationId xmlns:a16="http://schemas.microsoft.com/office/drawing/2014/main" id="{830BAC50-5897-E19C-1128-CA69BDBF5068}"/>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sp>
        <p:nvSpPr>
          <p:cNvPr id="4" name="Title 3">
            <a:extLst>
              <a:ext uri="{FF2B5EF4-FFF2-40B4-BE49-F238E27FC236}">
                <a16:creationId xmlns:a16="http://schemas.microsoft.com/office/drawing/2014/main" id="{92A286E6-61D9-A3C3-B6FD-A0EED2FEA1E1}"/>
              </a:ext>
            </a:extLst>
          </p:cNvPr>
          <p:cNvSpPr>
            <a:spLocks noGrp="1"/>
          </p:cNvSpPr>
          <p:nvPr>
            <p:ph type="title"/>
          </p:nvPr>
        </p:nvSpPr>
        <p:spPr/>
        <p:txBody>
          <a:bodyPr vert="horz"/>
          <a:lstStyle/>
          <a:p>
            <a:r>
              <a:rPr lang="en-US" dirty="0"/>
              <a:t>Activate the Project Manager with New AI-enabled Plans</a:t>
            </a:r>
          </a:p>
        </p:txBody>
      </p:sp>
      <p:sp>
        <p:nvSpPr>
          <p:cNvPr id="40" name="Rectangle: Rounded Corners 39">
            <a:extLst>
              <a:ext uri="{FF2B5EF4-FFF2-40B4-BE49-F238E27FC236}">
                <a16:creationId xmlns:a16="http://schemas.microsoft.com/office/drawing/2014/main" id="{322822F6-4D8F-5516-1F4D-4C9DFF393A95}"/>
              </a:ext>
            </a:extLst>
          </p:cNvPr>
          <p:cNvSpPr>
            <a:spLocks/>
          </p:cNvSpPr>
          <p:nvPr/>
        </p:nvSpPr>
        <p:spPr bwMode="auto">
          <a:xfrm>
            <a:off x="568452" y="1971903"/>
            <a:ext cx="3562096" cy="875839"/>
          </a:xfrm>
          <a:prstGeom prst="roundRect">
            <a:avLst>
              <a:gd name="adj" fmla="val 19315"/>
            </a:avLst>
          </a:pr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ctr" anchorCtr="0" forceAA="0" compatLnSpc="1">
            <a:prstTxWarp prst="textNoShape">
              <a:avLst/>
            </a:prstTxWarp>
            <a:noAutofit/>
          </a:bodyPr>
          <a:lstStyle/>
          <a:p>
            <a:pPr algn="ctr" defTabSz="914367" fontAlgn="base">
              <a:spcAft>
                <a:spcPts val="300"/>
              </a:spcAft>
              <a:defRPr/>
            </a:pPr>
            <a:r>
              <a:rPr lang="en-US" sz="1600">
                <a:solidFill>
                  <a:srgbClr val="C03BC4"/>
                </a:solidFill>
                <a:latin typeface="Segoe Sans Display Semibold"/>
              </a:rPr>
              <a:t>To start, create a</a:t>
            </a:r>
            <a:br>
              <a:rPr lang="en-US" sz="1600">
                <a:solidFill>
                  <a:srgbClr val="C03BC4"/>
                </a:solidFill>
                <a:latin typeface="Segoe Sans Display Semibold"/>
              </a:rPr>
            </a:br>
            <a:r>
              <a:rPr lang="en-US" sz="1600">
                <a:solidFill>
                  <a:srgbClr val="C03BC4"/>
                </a:solidFill>
                <a:latin typeface="Segoe Sans Display Semibold"/>
              </a:rPr>
              <a:t>“New plan” in Planner in Teams</a:t>
            </a:r>
          </a:p>
        </p:txBody>
      </p:sp>
      <p:pic>
        <p:nvPicPr>
          <p:cNvPr id="3" name="Picture 2" descr="A screen capture of Microsoft Teams Planner interface, specifically 'My Plans' of the user, with a red outline highlighting new plan">
            <a:extLst>
              <a:ext uri="{FF2B5EF4-FFF2-40B4-BE49-F238E27FC236}">
                <a16:creationId xmlns:a16="http://schemas.microsoft.com/office/drawing/2014/main" id="{E1F555BB-59F2-381F-A810-0DEA85F3BC0C}"/>
              </a:ext>
            </a:extLst>
          </p:cNvPr>
          <p:cNvPicPr>
            <a:picLocks/>
          </p:cNvPicPr>
          <p:nvPr/>
        </p:nvPicPr>
        <p:blipFill rotWithShape="1">
          <a:blip r:embed="rId7" cstate="screen">
            <a:extLst>
              <a:ext uri="{28A0092B-C50C-407E-A947-70E740481C1C}">
                <a14:useLocalDpi xmlns:a14="http://schemas.microsoft.com/office/drawing/2010/main"/>
              </a:ext>
            </a:extLst>
          </a:blip>
          <a:srcRect t="-13455" b="-13455"/>
          <a:stretch>
            <a:fillRect/>
          </a:stretch>
        </p:blipFill>
        <p:spPr>
          <a:xfrm>
            <a:off x="568452" y="3029412"/>
            <a:ext cx="3562096" cy="2844641"/>
          </a:xfrm>
          <a:prstGeom prst="roundRect">
            <a:avLst>
              <a:gd name="adj" fmla="val 5947"/>
            </a:avLst>
          </a:prstGeom>
          <a:solidFill>
            <a:schemeClr val="bg1"/>
          </a:solidFill>
          <a:ln w="38100">
            <a:solidFill>
              <a:schemeClr val="tx1"/>
            </a:solidFill>
          </a:ln>
          <a:effectLst>
            <a:outerShdw blurRad="127000" dist="38100" dir="2700000" algn="tl" rotWithShape="0">
              <a:prstClr val="black">
                <a:alpha val="5000"/>
              </a:prstClr>
            </a:outerShdw>
          </a:effectLst>
        </p:spPr>
      </p:pic>
      <p:sp>
        <p:nvSpPr>
          <p:cNvPr id="52" name="Rectangle: Rounded Corners 51" descr="Highlight on the + New plan in the screenshot">
            <a:extLst>
              <a:ext uri="{FF2B5EF4-FFF2-40B4-BE49-F238E27FC236}">
                <a16:creationId xmlns:a16="http://schemas.microsoft.com/office/drawing/2014/main" id="{B95ED507-8BF4-74B5-D15F-C951D0F1DE52}"/>
              </a:ext>
            </a:extLst>
          </p:cNvPr>
          <p:cNvSpPr/>
          <p:nvPr/>
        </p:nvSpPr>
        <p:spPr bwMode="auto">
          <a:xfrm>
            <a:off x="814387" y="5196459"/>
            <a:ext cx="614363" cy="76200"/>
          </a:xfrm>
          <a:prstGeom prst="roundRect">
            <a:avLst>
              <a:gd name="adj" fmla="val 50000"/>
            </a:avLst>
          </a:prstGeom>
          <a:noFill/>
          <a:ln w="952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Rounded Corners 40">
            <a:extLst>
              <a:ext uri="{FF2B5EF4-FFF2-40B4-BE49-F238E27FC236}">
                <a16:creationId xmlns:a16="http://schemas.microsoft.com/office/drawing/2014/main" id="{535F2BAB-74F9-4154-AEF3-3AF3E34445A9}"/>
              </a:ext>
            </a:extLst>
          </p:cNvPr>
          <p:cNvSpPr>
            <a:spLocks/>
          </p:cNvSpPr>
          <p:nvPr/>
        </p:nvSpPr>
        <p:spPr bwMode="auto">
          <a:xfrm>
            <a:off x="4313428" y="1971903"/>
            <a:ext cx="3562096" cy="875839"/>
          </a:xfrm>
          <a:prstGeom prst="roundRect">
            <a:avLst>
              <a:gd name="adj" fmla="val 19315"/>
            </a:avLst>
          </a:pr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ctr" anchorCtr="0" forceAA="0" compatLnSpc="1">
            <a:prstTxWarp prst="textNoShape">
              <a:avLst/>
            </a:prstTxWarp>
            <a:noAutofit/>
          </a:bodyPr>
          <a:lstStyle/>
          <a:p>
            <a:pPr algn="ctr" defTabSz="914367" fontAlgn="base">
              <a:spcAft>
                <a:spcPts val="300"/>
              </a:spcAft>
              <a:defRPr/>
            </a:pPr>
            <a:r>
              <a:rPr lang="en-US" sz="1600">
                <a:solidFill>
                  <a:srgbClr val="C03BC4"/>
                </a:solidFill>
                <a:latin typeface="Segoe Sans Display Semibold"/>
              </a:rPr>
              <a:t>Select “Plan with</a:t>
            </a:r>
            <a:br>
              <a:rPr lang="en-US" sz="1600">
                <a:solidFill>
                  <a:srgbClr val="C03BC4"/>
                </a:solidFill>
                <a:latin typeface="Segoe Sans Display Semibold"/>
              </a:rPr>
            </a:br>
            <a:r>
              <a:rPr lang="en-US" sz="1600">
                <a:solidFill>
                  <a:srgbClr val="C03BC4"/>
                </a:solidFill>
                <a:latin typeface="Segoe Sans Display Semibold"/>
              </a:rPr>
              <a:t>Project Manager”</a:t>
            </a:r>
          </a:p>
        </p:txBody>
      </p:sp>
      <p:pic>
        <p:nvPicPr>
          <p:cNvPr id="6" name="Picture 5" descr="Microsoft Planner interface showing a ‘Create new’ window with options for Basic or Premium plans and templates like Research Report, Competitive Analysis, SWOT Analysis, Market Study, and Project Management.">
            <a:extLst>
              <a:ext uri="{FF2B5EF4-FFF2-40B4-BE49-F238E27FC236}">
                <a16:creationId xmlns:a16="http://schemas.microsoft.com/office/drawing/2014/main" id="{AE6C3632-7782-DE8A-CBCE-623773317349}"/>
              </a:ext>
            </a:extLst>
          </p:cNvPr>
          <p:cNvPicPr>
            <a:picLocks/>
          </p:cNvPicPr>
          <p:nvPr/>
        </p:nvPicPr>
        <p:blipFill rotWithShape="1">
          <a:blip r:embed="rId8" cstate="screen">
            <a:extLst>
              <a:ext uri="{28A0092B-C50C-407E-A947-70E740481C1C}">
                <a14:useLocalDpi xmlns:a14="http://schemas.microsoft.com/office/drawing/2010/main"/>
              </a:ext>
            </a:extLst>
          </a:blip>
          <a:srcRect t="-13455" b="-13455"/>
          <a:stretch>
            <a:fillRect/>
          </a:stretch>
        </p:blipFill>
        <p:spPr>
          <a:xfrm>
            <a:off x="4313428" y="3029412"/>
            <a:ext cx="3562096" cy="2844641"/>
          </a:xfrm>
          <a:prstGeom prst="roundRect">
            <a:avLst>
              <a:gd name="adj" fmla="val 5947"/>
            </a:avLst>
          </a:prstGeom>
          <a:solidFill>
            <a:schemeClr val="bg1"/>
          </a:solidFill>
          <a:ln w="38100">
            <a:solidFill>
              <a:schemeClr val="tx1"/>
            </a:solidFill>
          </a:ln>
          <a:effectLst>
            <a:outerShdw blurRad="127000" dist="38100" dir="2700000" algn="tl" rotWithShape="0">
              <a:prstClr val="black">
                <a:alpha val="5000"/>
              </a:prstClr>
            </a:outerShdw>
          </a:effectLst>
        </p:spPr>
      </p:pic>
      <p:sp>
        <p:nvSpPr>
          <p:cNvPr id="53" name="Rectangle: Rounded Corners 52" descr="Highlight on the Plan with Project Manager option in the screenshot">
            <a:extLst>
              <a:ext uri="{FF2B5EF4-FFF2-40B4-BE49-F238E27FC236}">
                <a16:creationId xmlns:a16="http://schemas.microsoft.com/office/drawing/2014/main" id="{3C9004BD-8A33-8DFF-0AFB-7132F904E260}"/>
              </a:ext>
            </a:extLst>
          </p:cNvPr>
          <p:cNvSpPr/>
          <p:nvPr/>
        </p:nvSpPr>
        <p:spPr bwMode="auto">
          <a:xfrm>
            <a:off x="6541294" y="3807619"/>
            <a:ext cx="585787" cy="304800"/>
          </a:xfrm>
          <a:prstGeom prst="roundRect">
            <a:avLst>
              <a:gd name="adj" fmla="val 3906"/>
            </a:avLst>
          </a:prstGeom>
          <a:noFill/>
          <a:ln w="952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Rounded Corners 41">
            <a:extLst>
              <a:ext uri="{FF2B5EF4-FFF2-40B4-BE49-F238E27FC236}">
                <a16:creationId xmlns:a16="http://schemas.microsoft.com/office/drawing/2014/main" id="{3457C9E7-FD9A-E0F0-3930-357318D540D6}"/>
              </a:ext>
            </a:extLst>
          </p:cNvPr>
          <p:cNvSpPr>
            <a:spLocks/>
          </p:cNvSpPr>
          <p:nvPr/>
        </p:nvSpPr>
        <p:spPr bwMode="auto">
          <a:xfrm>
            <a:off x="8058404" y="1971903"/>
            <a:ext cx="3562096" cy="875839"/>
          </a:xfrm>
          <a:prstGeom prst="roundRect">
            <a:avLst>
              <a:gd name="adj" fmla="val 19315"/>
            </a:avLst>
          </a:pr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ctr" anchorCtr="0" forceAA="0" compatLnSpc="1">
            <a:prstTxWarp prst="textNoShape">
              <a:avLst/>
            </a:prstTxWarp>
            <a:noAutofit/>
          </a:bodyPr>
          <a:lstStyle/>
          <a:p>
            <a:pPr algn="ctr" defTabSz="914367" fontAlgn="base">
              <a:spcAft>
                <a:spcPts val="300"/>
              </a:spcAft>
              <a:defRPr/>
            </a:pPr>
            <a:r>
              <a:rPr lang="en-US" sz="1600">
                <a:solidFill>
                  <a:srgbClr val="C03BC4"/>
                </a:solidFill>
                <a:latin typeface="Segoe Sans Display Semibold"/>
              </a:rPr>
              <a:t>Give the plan a name and share with a group to kickoff team project planning</a:t>
            </a:r>
          </a:p>
        </p:txBody>
      </p:sp>
      <p:pic>
        <p:nvPicPr>
          <p:cNvPr id="8" name="Picture 7" descr="A screen capture showing a pop-up window within Microsoft Teams Planner for creating a new plan titled &quot;Plan with Project Manager&quot; detailing the Name, with a tick mark on Add to my pinned plans , Add to a group (optional) and a CTA button to Create.">
            <a:extLst>
              <a:ext uri="{FF2B5EF4-FFF2-40B4-BE49-F238E27FC236}">
                <a16:creationId xmlns:a16="http://schemas.microsoft.com/office/drawing/2014/main" id="{4AF389BB-AFE6-69E7-EF29-CE592D64784A}"/>
              </a:ext>
            </a:extLst>
          </p:cNvPr>
          <p:cNvPicPr>
            <a:picLocks/>
          </p:cNvPicPr>
          <p:nvPr/>
        </p:nvPicPr>
        <p:blipFill rotWithShape="1">
          <a:blip r:embed="rId9" cstate="screen">
            <a:extLst>
              <a:ext uri="{28A0092B-C50C-407E-A947-70E740481C1C}">
                <a14:useLocalDpi xmlns:a14="http://schemas.microsoft.com/office/drawing/2010/main"/>
              </a:ext>
            </a:extLst>
          </a:blip>
          <a:srcRect t="-13455" b="-13455"/>
          <a:stretch>
            <a:fillRect/>
          </a:stretch>
        </p:blipFill>
        <p:spPr>
          <a:xfrm>
            <a:off x="8058404" y="3029412"/>
            <a:ext cx="3562096" cy="2844641"/>
          </a:xfrm>
          <a:prstGeom prst="roundRect">
            <a:avLst>
              <a:gd name="adj" fmla="val 5947"/>
            </a:avLst>
          </a:prstGeom>
          <a:solidFill>
            <a:schemeClr val="bg1"/>
          </a:solidFill>
          <a:ln w="38100">
            <a:solidFill>
              <a:schemeClr val="tx1"/>
            </a:solidFill>
          </a:ln>
          <a:effectLst>
            <a:outerShdw blurRad="127000" dist="38100" dir="2700000" algn="tl" rotWithShape="0">
              <a:prstClr val="black">
                <a:alpha val="5000"/>
              </a:prstClr>
            </a:outerShdw>
          </a:effectLst>
        </p:spPr>
      </p:pic>
    </p:spTree>
    <p:extLst>
      <p:ext uri="{BB962C8B-B14F-4D97-AF65-F5344CB8AC3E}">
        <p14:creationId xmlns:p14="http://schemas.microsoft.com/office/powerpoint/2010/main" val="34731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p:cNvGrpSpPr/>
        <p:nvPr/>
      </p:nvGrpSpPr>
      <p:grpSpPr>
        <a:xfrm>
          <a:off x="0" y="0"/>
          <a:ext cx="0" cy="0"/>
          <a:chOff x="0" y="0"/>
          <a:chExt cx="0" cy="0"/>
        </a:xfrm>
      </p:grpSpPr>
      <p:graphicFrame>
        <p:nvGraphicFramePr>
          <p:cNvPr id="5" name="think-cell data - do not delete">
            <a:extLst>
              <a:ext uri="{FF2B5EF4-FFF2-40B4-BE49-F238E27FC236}">
                <a16:creationId xmlns:a16="http://schemas.microsoft.com/office/drawing/2014/main" id="{88B166B7-EA76-2A40-1962-89422966700A}"/>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203477381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6" progId="TCLayout.ActiveDocument.1">
                  <p:embed/>
                </p:oleObj>
              </mc:Choice>
              <mc:Fallback>
                <p:oleObj name="think-cell Slide" r:id="rId4" imgW="425" imgH="426" progId="TCLayout.ActiveDocument.1">
                  <p:embed/>
                  <p:pic>
                    <p:nvPicPr>
                      <p:cNvPr id="5" name="think-cell data - do not delete">
                        <a:extLst>
                          <a:ext uri="{FF2B5EF4-FFF2-40B4-BE49-F238E27FC236}">
                            <a16:creationId xmlns:a16="http://schemas.microsoft.com/office/drawing/2014/main" id="{88B166B7-EA76-2A40-1962-89422966700A}"/>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6" name="Group 5">
            <a:extLst>
              <a:ext uri="{FF2B5EF4-FFF2-40B4-BE49-F238E27FC236}">
                <a16:creationId xmlns:a16="http://schemas.microsoft.com/office/drawing/2014/main" id="{CB9A9A65-2C2A-72C4-AA42-582DE93E444D}"/>
              </a:ext>
              <a:ext uri="{C183D7F6-B498-43B3-948B-1728B52AA6E4}">
                <adec:decorative xmlns:adec="http://schemas.microsoft.com/office/drawing/2017/decorative" val="1"/>
              </a:ext>
            </a:extLst>
          </p:cNvPr>
          <p:cNvGrpSpPr/>
          <p:nvPr/>
        </p:nvGrpSpPr>
        <p:grpSpPr>
          <a:xfrm>
            <a:off x="1" y="0"/>
            <a:ext cx="12191999" cy="1358900"/>
            <a:chOff x="1" y="0"/>
            <a:chExt cx="12191999" cy="1358900"/>
          </a:xfrm>
        </p:grpSpPr>
        <p:pic>
          <p:nvPicPr>
            <p:cNvPr id="7" name="Picture 6">
              <a:extLst>
                <a:ext uri="{FF2B5EF4-FFF2-40B4-BE49-F238E27FC236}">
                  <a16:creationId xmlns:a16="http://schemas.microsoft.com/office/drawing/2014/main" id="{74BF4CC4-E9E5-B545-608E-D168B22AC582}"/>
                </a:ext>
                <a:ext uri="{C183D7F6-B498-43B3-948B-1728B52AA6E4}">
                  <adec:decorative xmlns:adec="http://schemas.microsoft.com/office/drawing/2017/decorative" val="1"/>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9" name="Freeform: Shape 8">
              <a:extLst>
                <a:ext uri="{FF2B5EF4-FFF2-40B4-BE49-F238E27FC236}">
                  <a16:creationId xmlns:a16="http://schemas.microsoft.com/office/drawing/2014/main" id="{D832032C-92CD-6AA0-36CB-3922C1C9DB7A}"/>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12" name="Graphic 34_1">
              <a:extLst>
                <a:ext uri="{FF2B5EF4-FFF2-40B4-BE49-F238E27FC236}">
                  <a16:creationId xmlns:a16="http://schemas.microsoft.com/office/drawing/2014/main" id="{4A8D041A-1D98-CF4D-C323-B68AEB207B6B}"/>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sp>
        <p:nvSpPr>
          <p:cNvPr id="4" name="Title 3">
            <a:extLst>
              <a:ext uri="{FF2B5EF4-FFF2-40B4-BE49-F238E27FC236}">
                <a16:creationId xmlns:a16="http://schemas.microsoft.com/office/drawing/2014/main" id="{92A286E6-61D9-A3C3-B6FD-A0EED2FEA1E1}"/>
              </a:ext>
            </a:extLst>
          </p:cNvPr>
          <p:cNvSpPr>
            <a:spLocks noGrp="1"/>
          </p:cNvSpPr>
          <p:nvPr>
            <p:ph type="title"/>
          </p:nvPr>
        </p:nvSpPr>
        <p:spPr/>
        <p:txBody>
          <a:bodyPr vert="horz"/>
          <a:lstStyle/>
          <a:p>
            <a:r>
              <a:rPr lang="en-US" dirty="0"/>
              <a:t>Generate project tasks with the Project Manager</a:t>
            </a:r>
          </a:p>
        </p:txBody>
      </p:sp>
      <p:sp>
        <p:nvSpPr>
          <p:cNvPr id="14" name="Rectangle: Rounded Corners 13">
            <a:extLst>
              <a:ext uri="{FF2B5EF4-FFF2-40B4-BE49-F238E27FC236}">
                <a16:creationId xmlns:a16="http://schemas.microsoft.com/office/drawing/2014/main" id="{FD242EE3-E6A3-4C98-A763-A62BC4E037E9}"/>
              </a:ext>
            </a:extLst>
          </p:cNvPr>
          <p:cNvSpPr/>
          <p:nvPr/>
        </p:nvSpPr>
        <p:spPr bwMode="auto">
          <a:xfrm>
            <a:off x="568452" y="1971903"/>
            <a:ext cx="11052048" cy="875839"/>
          </a:xfrm>
          <a:prstGeom prst="roundRect">
            <a:avLst>
              <a:gd name="adj" fmla="val 19315"/>
            </a:avLst>
          </a:pr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ctr" anchorCtr="0" forceAA="0" compatLnSpc="1">
            <a:prstTxWarp prst="textNoShape">
              <a:avLst/>
            </a:prstTxWarp>
            <a:noAutofit/>
          </a:bodyPr>
          <a:lstStyle/>
          <a:p>
            <a:pPr algn="ctr" defTabSz="914367" fontAlgn="base">
              <a:spcAft>
                <a:spcPts val="300"/>
              </a:spcAft>
              <a:defRPr/>
            </a:pPr>
            <a:r>
              <a:rPr lang="en-US" sz="1600">
                <a:solidFill>
                  <a:srgbClr val="C03BC4"/>
                </a:solidFill>
                <a:latin typeface="Segoe Sans Display Semibold"/>
              </a:rPr>
              <a:t>Enter in the project goal and any relevant files to have the Project Manager generate tasks for your plan</a:t>
            </a:r>
          </a:p>
        </p:txBody>
      </p:sp>
      <p:pic>
        <p:nvPicPr>
          <p:cNvPr id="20" name="Picture 19" descr="A screen capture of Microsoft Teams Planner interface, specifically a &quot;Product Launch Marketing&quot; plan, showing an overlay menu for &quot;Share your goal and relevant content&quot; and below is a plus sign to Add files for better results and a button to generate Content">
            <a:extLst>
              <a:ext uri="{FF2B5EF4-FFF2-40B4-BE49-F238E27FC236}">
                <a16:creationId xmlns:a16="http://schemas.microsoft.com/office/drawing/2014/main" id="{934B468A-CCE7-1481-0D58-17C7301EFFB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a:fillRect/>
          </a:stretch>
        </p:blipFill>
        <p:spPr>
          <a:xfrm>
            <a:off x="568452" y="3029412"/>
            <a:ext cx="5248656" cy="2844641"/>
          </a:xfrm>
          <a:prstGeom prst="roundRect">
            <a:avLst>
              <a:gd name="adj" fmla="val 5947"/>
            </a:avLst>
          </a:prstGeom>
          <a:solidFill>
            <a:schemeClr val="bg1"/>
          </a:solidFill>
          <a:ln w="38100">
            <a:solidFill>
              <a:schemeClr val="tx1"/>
            </a:solidFill>
          </a:ln>
          <a:effectLst>
            <a:outerShdw blurRad="127000" dist="38100" dir="2700000" algn="tl" rotWithShape="0">
              <a:prstClr val="black">
                <a:alpha val="5000"/>
              </a:prstClr>
            </a:outerShdw>
          </a:effectLst>
        </p:spPr>
      </p:pic>
      <p:sp>
        <p:nvSpPr>
          <p:cNvPr id="24" name="TextBox 23">
            <a:extLst>
              <a:ext uri="{FF2B5EF4-FFF2-40B4-BE49-F238E27FC236}">
                <a16:creationId xmlns:a16="http://schemas.microsoft.com/office/drawing/2014/main" id="{79A497B7-32BB-CE37-858E-C64D0DC613ED}"/>
              </a:ext>
            </a:extLst>
          </p:cNvPr>
          <p:cNvSpPr txBox="1"/>
          <p:nvPr/>
        </p:nvSpPr>
        <p:spPr>
          <a:xfrm flipH="1">
            <a:off x="1033860" y="6089134"/>
            <a:ext cx="4317840" cy="21544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defTabSz="932472" fontAlgn="base">
              <a:spcBef>
                <a:spcPct val="0"/>
              </a:spcBef>
              <a:spcAft>
                <a:spcPct val="0"/>
              </a:spcAft>
              <a:defRPr sz="1400">
                <a:gradFill>
                  <a:gsLst>
                    <a:gs pos="0">
                      <a:srgbClr val="FFFFFF"/>
                    </a:gs>
                    <a:gs pos="100000">
                      <a:srgbClr val="FFFFFF"/>
                    </a:gs>
                  </a:gsLst>
                  <a:lin ang="5400000" scaled="0"/>
                </a:gradFill>
                <a:latin typeface="+mj-lt"/>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US">
                <a:solidFill>
                  <a:schemeClr val="tx1"/>
                </a:solidFill>
              </a:rPr>
              <a:t>Enter your plan’s goals and add any relevant files</a:t>
            </a:r>
          </a:p>
        </p:txBody>
      </p:sp>
      <p:pic>
        <p:nvPicPr>
          <p:cNvPr id="21" name="Picture 20" descr="A screen capture of Microsoft Teams Planner interface, specifically a &quot;Product Launch Marketing&quot; plan, showing an overlay menu for &quot;Share your goal and relevant content&quot; below this is the generated Team tasks with a CTA next to it to 'Assign all to Project Manager'">
            <a:extLst>
              <a:ext uri="{FF2B5EF4-FFF2-40B4-BE49-F238E27FC236}">
                <a16:creationId xmlns:a16="http://schemas.microsoft.com/office/drawing/2014/main" id="{3CC0CA4C-1221-6A95-1763-B92376BA1247}"/>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a:fillRect/>
          </a:stretch>
        </p:blipFill>
        <p:spPr>
          <a:xfrm>
            <a:off x="6373013" y="3029412"/>
            <a:ext cx="5250535" cy="2844481"/>
          </a:xfrm>
          <a:prstGeom prst="roundRect">
            <a:avLst>
              <a:gd name="adj" fmla="val 5947"/>
            </a:avLst>
          </a:prstGeom>
          <a:solidFill>
            <a:schemeClr val="bg1"/>
          </a:solidFill>
          <a:ln w="38100">
            <a:solidFill>
              <a:schemeClr val="tx1"/>
            </a:solidFill>
          </a:ln>
          <a:effectLst>
            <a:outerShdw blurRad="127000" dist="38100" dir="2700000" algn="tl" rotWithShape="0">
              <a:prstClr val="black">
                <a:alpha val="5000"/>
              </a:prstClr>
            </a:outerShdw>
          </a:effectLst>
        </p:spPr>
      </p:pic>
      <p:sp>
        <p:nvSpPr>
          <p:cNvPr id="25" name="TextBox 24">
            <a:extLst>
              <a:ext uri="{FF2B5EF4-FFF2-40B4-BE49-F238E27FC236}">
                <a16:creationId xmlns:a16="http://schemas.microsoft.com/office/drawing/2014/main" id="{6CA711A7-348F-CF03-B9D7-676CA549F71D}"/>
              </a:ext>
            </a:extLst>
          </p:cNvPr>
          <p:cNvSpPr txBox="1"/>
          <p:nvPr/>
        </p:nvSpPr>
        <p:spPr>
          <a:xfrm flipH="1">
            <a:off x="6413750" y="6089134"/>
            <a:ext cx="5169060" cy="21544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defTabSz="932472" fontAlgn="base">
              <a:spcBef>
                <a:spcPct val="0"/>
              </a:spcBef>
              <a:spcAft>
                <a:spcPct val="0"/>
              </a:spcAft>
              <a:defRPr sz="1400">
                <a:gradFill>
                  <a:gsLst>
                    <a:gs pos="0">
                      <a:srgbClr val="FFFFFF"/>
                    </a:gs>
                    <a:gs pos="100000">
                      <a:srgbClr val="FFFFFF"/>
                    </a:gs>
                  </a:gsLst>
                  <a:lin ang="5400000" scaled="0"/>
                </a:gradFill>
                <a:latin typeface="+mj-lt"/>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US">
                <a:solidFill>
                  <a:schemeClr val="tx1"/>
                </a:solidFill>
              </a:rPr>
              <a:t>Project Manager generates goals based on the plan and files</a:t>
            </a:r>
          </a:p>
        </p:txBody>
      </p:sp>
    </p:spTree>
    <p:extLst>
      <p:ext uri="{BB962C8B-B14F-4D97-AF65-F5344CB8AC3E}">
        <p14:creationId xmlns:p14="http://schemas.microsoft.com/office/powerpoint/2010/main" val="347070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p:cNvGrpSpPr/>
        <p:nvPr/>
      </p:nvGrpSpPr>
      <p:grpSpPr>
        <a:xfrm>
          <a:off x="0" y="0"/>
          <a:ext cx="0" cy="0"/>
          <a:chOff x="0" y="0"/>
          <a:chExt cx="0" cy="0"/>
        </a:xfrm>
      </p:grpSpPr>
      <p:graphicFrame>
        <p:nvGraphicFramePr>
          <p:cNvPr id="6" name="think-cell data - do not delete">
            <a:extLst>
              <a:ext uri="{FF2B5EF4-FFF2-40B4-BE49-F238E27FC236}">
                <a16:creationId xmlns:a16="http://schemas.microsoft.com/office/drawing/2014/main" id="{D5F17504-212E-BFC4-08C8-F9E879DBC454}"/>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31624466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6" progId="TCLayout.ActiveDocument.1">
                  <p:embed/>
                </p:oleObj>
              </mc:Choice>
              <mc:Fallback>
                <p:oleObj name="think-cell Slide" r:id="rId4" imgW="425" imgH="426" progId="TCLayout.ActiveDocument.1">
                  <p:embed/>
                  <p:pic>
                    <p:nvPicPr>
                      <p:cNvPr id="6" name="think-cell data - do not delete">
                        <a:extLst>
                          <a:ext uri="{FF2B5EF4-FFF2-40B4-BE49-F238E27FC236}">
                            <a16:creationId xmlns:a16="http://schemas.microsoft.com/office/drawing/2014/main" id="{D5F17504-212E-BFC4-08C8-F9E879DBC454}"/>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7" name="Group 6">
            <a:extLst>
              <a:ext uri="{FF2B5EF4-FFF2-40B4-BE49-F238E27FC236}">
                <a16:creationId xmlns:a16="http://schemas.microsoft.com/office/drawing/2014/main" id="{51D3E2A5-1AE9-B104-BE61-57F553418F8D}"/>
              </a:ext>
              <a:ext uri="{C183D7F6-B498-43B3-948B-1728B52AA6E4}">
                <adec:decorative xmlns:adec="http://schemas.microsoft.com/office/drawing/2017/decorative" val="1"/>
              </a:ext>
            </a:extLst>
          </p:cNvPr>
          <p:cNvGrpSpPr/>
          <p:nvPr/>
        </p:nvGrpSpPr>
        <p:grpSpPr>
          <a:xfrm>
            <a:off x="1" y="0"/>
            <a:ext cx="12191999" cy="1358900"/>
            <a:chOff x="1" y="0"/>
            <a:chExt cx="12191999" cy="1358900"/>
          </a:xfrm>
        </p:grpSpPr>
        <p:pic>
          <p:nvPicPr>
            <p:cNvPr id="8" name="Picture 7">
              <a:extLst>
                <a:ext uri="{FF2B5EF4-FFF2-40B4-BE49-F238E27FC236}">
                  <a16:creationId xmlns:a16="http://schemas.microsoft.com/office/drawing/2014/main" id="{8EB1AB54-0F45-B895-9F98-CC9EA91D68AA}"/>
                </a:ext>
                <a:ext uri="{C183D7F6-B498-43B3-948B-1728B52AA6E4}">
                  <adec:decorative xmlns:adec="http://schemas.microsoft.com/office/drawing/2017/decorative" val="1"/>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9" name="Freeform: Shape 8">
              <a:extLst>
                <a:ext uri="{FF2B5EF4-FFF2-40B4-BE49-F238E27FC236}">
                  <a16:creationId xmlns:a16="http://schemas.microsoft.com/office/drawing/2014/main" id="{D9B46E66-5EC3-D642-CBC8-7A259E1BF789}"/>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11" name="Graphic 34_1">
              <a:extLst>
                <a:ext uri="{FF2B5EF4-FFF2-40B4-BE49-F238E27FC236}">
                  <a16:creationId xmlns:a16="http://schemas.microsoft.com/office/drawing/2014/main" id="{5E733C46-B41E-0B48-7410-60224F4C35DC}"/>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sp>
        <p:nvSpPr>
          <p:cNvPr id="4" name="Title 3">
            <a:extLst>
              <a:ext uri="{FF2B5EF4-FFF2-40B4-BE49-F238E27FC236}">
                <a16:creationId xmlns:a16="http://schemas.microsoft.com/office/drawing/2014/main" id="{92A286E6-61D9-A3C3-B6FD-A0EED2FEA1E1}"/>
              </a:ext>
            </a:extLst>
          </p:cNvPr>
          <p:cNvSpPr>
            <a:spLocks noGrp="1"/>
          </p:cNvSpPr>
          <p:nvPr>
            <p:ph type="title"/>
          </p:nvPr>
        </p:nvSpPr>
        <p:spPr/>
        <p:txBody>
          <a:bodyPr vert="horz"/>
          <a:lstStyle/>
          <a:p>
            <a:r>
              <a:rPr lang="en-US" dirty="0"/>
              <a:t>Assign tasks to the Project Manager</a:t>
            </a:r>
          </a:p>
        </p:txBody>
      </p:sp>
      <p:sp>
        <p:nvSpPr>
          <p:cNvPr id="16" name="Rectangle: Rounded Corners 15">
            <a:extLst>
              <a:ext uri="{FF2B5EF4-FFF2-40B4-BE49-F238E27FC236}">
                <a16:creationId xmlns:a16="http://schemas.microsoft.com/office/drawing/2014/main" id="{613F082A-7EE6-9072-13E8-8A3698E4414D}"/>
              </a:ext>
            </a:extLst>
          </p:cNvPr>
          <p:cNvSpPr/>
          <p:nvPr/>
        </p:nvSpPr>
        <p:spPr bwMode="auto">
          <a:xfrm>
            <a:off x="568452" y="1971903"/>
            <a:ext cx="5248656" cy="875839"/>
          </a:xfrm>
          <a:prstGeom prst="roundRect">
            <a:avLst>
              <a:gd name="adj" fmla="val 19315"/>
            </a:avLst>
          </a:pr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ctr" anchorCtr="0" forceAA="0" compatLnSpc="1">
            <a:prstTxWarp prst="textNoShape">
              <a:avLst/>
            </a:prstTxWarp>
            <a:noAutofit/>
          </a:bodyPr>
          <a:lstStyle/>
          <a:p>
            <a:pPr algn="ctr" defTabSz="914367" fontAlgn="base">
              <a:spcAft>
                <a:spcPts val="300"/>
              </a:spcAft>
              <a:defRPr/>
            </a:pPr>
            <a:r>
              <a:rPr lang="en-US" sz="1400">
                <a:solidFill>
                  <a:srgbClr val="C03BC4"/>
                </a:solidFill>
                <a:latin typeface="Segoe Sans Display Semibold"/>
              </a:rPr>
              <a:t>Assign the generated tasks to team members or the Project Manager. You can also assign all tasks to the Project</a:t>
            </a:r>
            <a:br>
              <a:rPr lang="en-US" sz="1400">
                <a:solidFill>
                  <a:srgbClr val="C03BC4"/>
                </a:solidFill>
                <a:latin typeface="Segoe Sans Display Semibold"/>
              </a:rPr>
            </a:br>
            <a:r>
              <a:rPr lang="en-US" sz="1400">
                <a:solidFill>
                  <a:srgbClr val="C03BC4"/>
                </a:solidFill>
                <a:latin typeface="Segoe Sans Display Semibold"/>
              </a:rPr>
              <a:t>Manager on the homepage</a:t>
            </a:r>
          </a:p>
        </p:txBody>
      </p:sp>
      <p:pic>
        <p:nvPicPr>
          <p:cNvPr id="21" name="Picture 20" descr="Microsoft Planner view of a Product Launch Marketing plan showing a marketing goal for a summer campaign and a list of team tasks like market research, audience targeting, and event planning.">
            <a:extLst>
              <a:ext uri="{FF2B5EF4-FFF2-40B4-BE49-F238E27FC236}">
                <a16:creationId xmlns:a16="http://schemas.microsoft.com/office/drawing/2014/main" id="{61A235D2-73AF-CE65-A3B2-E9D535BE451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911" r="-1911"/>
          <a:stretch>
            <a:fillRect/>
          </a:stretch>
        </p:blipFill>
        <p:spPr>
          <a:xfrm>
            <a:off x="568452" y="3029412"/>
            <a:ext cx="5248656" cy="2844641"/>
          </a:xfrm>
          <a:prstGeom prst="roundRect">
            <a:avLst>
              <a:gd name="adj" fmla="val 5947"/>
            </a:avLst>
          </a:prstGeom>
          <a:solidFill>
            <a:schemeClr val="bg1"/>
          </a:solidFill>
          <a:ln w="38100">
            <a:solidFill>
              <a:schemeClr val="tx1"/>
            </a:solidFill>
          </a:ln>
          <a:effectLst>
            <a:outerShdw blurRad="127000" dist="38100" dir="2700000" algn="tl" rotWithShape="0">
              <a:prstClr val="black">
                <a:alpha val="5000"/>
              </a:prstClr>
            </a:outerShdw>
          </a:effectLst>
        </p:spPr>
      </p:pic>
      <p:sp>
        <p:nvSpPr>
          <p:cNvPr id="24" name="Rectangle: Rounded Corners 23" descr="Highlight on the Assign all to Project Manager button in the screenshot">
            <a:extLst>
              <a:ext uri="{FF2B5EF4-FFF2-40B4-BE49-F238E27FC236}">
                <a16:creationId xmlns:a16="http://schemas.microsoft.com/office/drawing/2014/main" id="{EF721054-7167-151C-1FDA-5A3DFA1661A1}"/>
              </a:ext>
              <a:ext uri="{C183D7F6-B498-43B3-948B-1728B52AA6E4}">
                <adec:decorative xmlns:adec="http://schemas.microsoft.com/office/drawing/2017/decorative" val="0"/>
              </a:ext>
            </a:extLst>
          </p:cNvPr>
          <p:cNvSpPr/>
          <p:nvPr/>
        </p:nvSpPr>
        <p:spPr bwMode="auto">
          <a:xfrm>
            <a:off x="4457700" y="4191000"/>
            <a:ext cx="883443" cy="119063"/>
          </a:xfrm>
          <a:prstGeom prst="roundRect">
            <a:avLst>
              <a:gd name="adj" fmla="val 16001"/>
            </a:avLst>
          </a:prstGeom>
          <a:noFill/>
          <a:ln w="952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Rounded Corners 16">
            <a:extLst>
              <a:ext uri="{FF2B5EF4-FFF2-40B4-BE49-F238E27FC236}">
                <a16:creationId xmlns:a16="http://schemas.microsoft.com/office/drawing/2014/main" id="{C451A156-70F8-A1FB-7CDD-E48795CF3359}"/>
              </a:ext>
            </a:extLst>
          </p:cNvPr>
          <p:cNvSpPr>
            <a:spLocks/>
          </p:cNvSpPr>
          <p:nvPr/>
        </p:nvSpPr>
        <p:spPr bwMode="auto">
          <a:xfrm>
            <a:off x="6373952" y="1968728"/>
            <a:ext cx="5248656" cy="875839"/>
          </a:xfrm>
          <a:prstGeom prst="roundRect">
            <a:avLst>
              <a:gd name="adj" fmla="val 19315"/>
            </a:avLst>
          </a:pr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ctr" anchorCtr="0" forceAA="0" compatLnSpc="1">
            <a:prstTxWarp prst="textNoShape">
              <a:avLst/>
            </a:prstTxWarp>
            <a:noAutofit/>
          </a:bodyPr>
          <a:lstStyle/>
          <a:p>
            <a:pPr algn="ctr" defTabSz="914367" fontAlgn="base">
              <a:spcAft>
                <a:spcPts val="300"/>
              </a:spcAft>
              <a:defRPr/>
            </a:pPr>
            <a:r>
              <a:rPr lang="en-US" sz="1400">
                <a:solidFill>
                  <a:srgbClr val="C03BC4"/>
                </a:solidFill>
                <a:latin typeface="Segoe Sans Display Semibold"/>
              </a:rPr>
              <a:t>You can also manually add tasks to the</a:t>
            </a:r>
            <a:br>
              <a:rPr lang="en-US" sz="1400">
                <a:solidFill>
                  <a:srgbClr val="C03BC4"/>
                </a:solidFill>
                <a:latin typeface="Segoe Sans Display Semibold"/>
              </a:rPr>
            </a:br>
            <a:r>
              <a:rPr lang="en-US" sz="1400">
                <a:solidFill>
                  <a:srgbClr val="C03BC4"/>
                </a:solidFill>
                <a:latin typeface="Segoe Sans Display Semibold"/>
              </a:rPr>
              <a:t>project plan and assign them to the Project Manager</a:t>
            </a:r>
            <a:br>
              <a:rPr lang="en-US" sz="1400">
                <a:solidFill>
                  <a:srgbClr val="C03BC4"/>
                </a:solidFill>
                <a:latin typeface="Segoe Sans Display Semibold"/>
              </a:rPr>
            </a:br>
            <a:r>
              <a:rPr lang="en-US" sz="1400">
                <a:solidFill>
                  <a:srgbClr val="C03BC4"/>
                </a:solidFill>
                <a:latin typeface="Segoe Sans Display Semibold"/>
              </a:rPr>
              <a:t>on the Board view</a:t>
            </a:r>
          </a:p>
        </p:txBody>
      </p:sp>
      <p:pic>
        <p:nvPicPr>
          <p:cNvPr id="23" name="Picture 22" descr="A screen capture of Microsoft Teams interface with a Planner board titled &quot;Product Launch Marketing.&quot; The board is organized into columns for managing tasks, including sections like &quot;All incomplete tasks,&quot; &quot;Assign to Project Manager,&quot; &quot;Needs your input,&quot; and &quot;Completed with review.&quot;">
            <a:extLst>
              <a:ext uri="{FF2B5EF4-FFF2-40B4-BE49-F238E27FC236}">
                <a16:creationId xmlns:a16="http://schemas.microsoft.com/office/drawing/2014/main" id="{F42E1D66-39B6-933E-3449-F4932AC6C4E2}"/>
              </a:ext>
            </a:extLst>
          </p:cNvPr>
          <p:cNvPicPr>
            <a:picLocks/>
          </p:cNvPicPr>
          <p:nvPr/>
        </p:nvPicPr>
        <p:blipFill rotWithShape="1">
          <a:blip r:embed="rId8" cstate="screen">
            <a:extLst>
              <a:ext uri="{28A0092B-C50C-407E-A947-70E740481C1C}">
                <a14:useLocalDpi xmlns:a14="http://schemas.microsoft.com/office/drawing/2010/main"/>
              </a:ext>
            </a:extLst>
          </a:blip>
          <a:srcRect r="-91"/>
          <a:stretch>
            <a:fillRect/>
          </a:stretch>
        </p:blipFill>
        <p:spPr>
          <a:xfrm>
            <a:off x="6373013" y="3029412"/>
            <a:ext cx="5250535" cy="2844481"/>
          </a:xfrm>
          <a:prstGeom prst="roundRect">
            <a:avLst>
              <a:gd name="adj" fmla="val 5947"/>
            </a:avLst>
          </a:prstGeom>
          <a:solidFill>
            <a:schemeClr val="bg1"/>
          </a:solidFill>
          <a:ln w="38100">
            <a:solidFill>
              <a:schemeClr val="tx1"/>
            </a:solidFill>
          </a:ln>
          <a:effectLst>
            <a:outerShdw blurRad="127000" dist="38100" dir="2700000" algn="tl" rotWithShape="0">
              <a:prstClr val="black">
                <a:alpha val="5000"/>
              </a:prstClr>
            </a:outerShdw>
          </a:effectLst>
        </p:spPr>
      </p:pic>
    </p:spTree>
    <p:extLst>
      <p:ext uri="{BB962C8B-B14F-4D97-AF65-F5344CB8AC3E}">
        <p14:creationId xmlns:p14="http://schemas.microsoft.com/office/powerpoint/2010/main" val="3409640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p:cNvGrpSpPr/>
        <p:nvPr/>
      </p:nvGrpSpPr>
      <p:grpSpPr>
        <a:xfrm>
          <a:off x="0" y="0"/>
          <a:ext cx="0" cy="0"/>
          <a:chOff x="0" y="0"/>
          <a:chExt cx="0" cy="0"/>
        </a:xfrm>
      </p:grpSpPr>
      <p:graphicFrame>
        <p:nvGraphicFramePr>
          <p:cNvPr id="5" name="think-cell data - do not delete">
            <a:extLst>
              <a:ext uri="{FF2B5EF4-FFF2-40B4-BE49-F238E27FC236}">
                <a16:creationId xmlns:a16="http://schemas.microsoft.com/office/drawing/2014/main" id="{8DB13766-224A-CA7A-83D7-DBDBF3B8AE46}"/>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27602587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6" progId="TCLayout.ActiveDocument.1">
                  <p:embed/>
                </p:oleObj>
              </mc:Choice>
              <mc:Fallback>
                <p:oleObj name="think-cell Slide" r:id="rId4" imgW="425" imgH="426" progId="TCLayout.ActiveDocument.1">
                  <p:embed/>
                  <p:pic>
                    <p:nvPicPr>
                      <p:cNvPr id="5" name="think-cell data - do not delete">
                        <a:extLst>
                          <a:ext uri="{FF2B5EF4-FFF2-40B4-BE49-F238E27FC236}">
                            <a16:creationId xmlns:a16="http://schemas.microsoft.com/office/drawing/2014/main" id="{8DB13766-224A-CA7A-83D7-DBDBF3B8AE46}"/>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6" name="Group 5">
            <a:extLst>
              <a:ext uri="{FF2B5EF4-FFF2-40B4-BE49-F238E27FC236}">
                <a16:creationId xmlns:a16="http://schemas.microsoft.com/office/drawing/2014/main" id="{EF7E6045-1E2A-4718-3BF7-6014C5E33FFE}"/>
              </a:ext>
              <a:ext uri="{C183D7F6-B498-43B3-948B-1728B52AA6E4}">
                <adec:decorative xmlns:adec="http://schemas.microsoft.com/office/drawing/2017/decorative" val="1"/>
              </a:ext>
            </a:extLst>
          </p:cNvPr>
          <p:cNvGrpSpPr/>
          <p:nvPr/>
        </p:nvGrpSpPr>
        <p:grpSpPr>
          <a:xfrm>
            <a:off x="1" y="0"/>
            <a:ext cx="12191999" cy="1358900"/>
            <a:chOff x="1" y="0"/>
            <a:chExt cx="12191999" cy="1358900"/>
          </a:xfrm>
        </p:grpSpPr>
        <p:pic>
          <p:nvPicPr>
            <p:cNvPr id="7" name="Picture 6">
              <a:extLst>
                <a:ext uri="{FF2B5EF4-FFF2-40B4-BE49-F238E27FC236}">
                  <a16:creationId xmlns:a16="http://schemas.microsoft.com/office/drawing/2014/main" id="{7C3C126F-E53D-1916-0657-9BDC74061697}"/>
                </a:ext>
                <a:ext uri="{C183D7F6-B498-43B3-948B-1728B52AA6E4}">
                  <adec:decorative xmlns:adec="http://schemas.microsoft.com/office/drawing/2017/decorative" val="1"/>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8" name="Freeform: Shape 7">
              <a:extLst>
                <a:ext uri="{FF2B5EF4-FFF2-40B4-BE49-F238E27FC236}">
                  <a16:creationId xmlns:a16="http://schemas.microsoft.com/office/drawing/2014/main" id="{03D50956-AA1D-B714-4B22-FE49335E7CC4}"/>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9" name="Graphic 34_1">
              <a:extLst>
                <a:ext uri="{FF2B5EF4-FFF2-40B4-BE49-F238E27FC236}">
                  <a16:creationId xmlns:a16="http://schemas.microsoft.com/office/drawing/2014/main" id="{079B672E-0BF7-9F3D-6DD7-0BA4C33A63AD}"/>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sp>
        <p:nvSpPr>
          <p:cNvPr id="4" name="Title 3">
            <a:extLst>
              <a:ext uri="{FF2B5EF4-FFF2-40B4-BE49-F238E27FC236}">
                <a16:creationId xmlns:a16="http://schemas.microsoft.com/office/drawing/2014/main" id="{92A286E6-61D9-A3C3-B6FD-A0EED2FEA1E1}"/>
              </a:ext>
            </a:extLst>
          </p:cNvPr>
          <p:cNvSpPr>
            <a:spLocks noGrp="1"/>
          </p:cNvSpPr>
          <p:nvPr>
            <p:ph type="title"/>
          </p:nvPr>
        </p:nvSpPr>
        <p:spPr/>
        <p:txBody>
          <a:bodyPr vert="horz"/>
          <a:lstStyle/>
          <a:p>
            <a:r>
              <a:rPr lang="en-US" dirty="0"/>
              <a:t>Iterating on progress with the Project Manager</a:t>
            </a:r>
          </a:p>
        </p:txBody>
      </p:sp>
      <p:sp>
        <p:nvSpPr>
          <p:cNvPr id="12" name="Rectangle: Rounded Corners 11">
            <a:extLst>
              <a:ext uri="{FF2B5EF4-FFF2-40B4-BE49-F238E27FC236}">
                <a16:creationId xmlns:a16="http://schemas.microsoft.com/office/drawing/2014/main" id="{0E901087-2704-17B1-A896-10D5368E2078}"/>
              </a:ext>
            </a:extLst>
          </p:cNvPr>
          <p:cNvSpPr/>
          <p:nvPr/>
        </p:nvSpPr>
        <p:spPr bwMode="auto">
          <a:xfrm>
            <a:off x="568452" y="1971903"/>
            <a:ext cx="5248656" cy="875839"/>
          </a:xfrm>
          <a:prstGeom prst="roundRect">
            <a:avLst>
              <a:gd name="adj" fmla="val 19315"/>
            </a:avLst>
          </a:pr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ctr" anchorCtr="0" forceAA="0" compatLnSpc="1">
            <a:prstTxWarp prst="textNoShape">
              <a:avLst/>
            </a:prstTxWarp>
            <a:noAutofit/>
          </a:bodyPr>
          <a:lstStyle/>
          <a:p>
            <a:pPr algn="ctr" defTabSz="914367" fontAlgn="base">
              <a:spcAft>
                <a:spcPts val="300"/>
              </a:spcAft>
              <a:defRPr/>
            </a:pPr>
            <a:r>
              <a:rPr lang="en-US" sz="1600">
                <a:solidFill>
                  <a:srgbClr val="C03BC4"/>
                </a:solidFill>
                <a:latin typeface="Segoe Sans Display Semibold"/>
              </a:rPr>
              <a:t>Provide project details for the Project Manager on tasks labeled “Needs your input”</a:t>
            </a:r>
          </a:p>
        </p:txBody>
      </p:sp>
      <p:pic>
        <p:nvPicPr>
          <p:cNvPr id="14" name="Picture 13" descr="Microsoft Teams interface with a Planner board titled &quot;Product Launch Marketing.&quot; The board is organized into columns for managing tasks, including sections like &quot;All incomplete tasks,&quot; &quot;Assign to Project Manager,&quot; &quot;Needs your input,&quot; and &quot;Completed with review.&quot; Under &quot;Needs your input&quot; an overlay is shown to Needs input">
            <a:extLst>
              <a:ext uri="{FF2B5EF4-FFF2-40B4-BE49-F238E27FC236}">
                <a16:creationId xmlns:a16="http://schemas.microsoft.com/office/drawing/2014/main" id="{36171BA6-CFFF-BCA7-8936-A885DC93289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84" r="-684"/>
          <a:stretch>
            <a:fillRect/>
          </a:stretch>
        </p:blipFill>
        <p:spPr>
          <a:xfrm>
            <a:off x="565404" y="3029412"/>
            <a:ext cx="5248656" cy="2844641"/>
          </a:xfrm>
          <a:prstGeom prst="roundRect">
            <a:avLst>
              <a:gd name="adj" fmla="val 5947"/>
            </a:avLst>
          </a:prstGeom>
          <a:solidFill>
            <a:schemeClr val="bg1"/>
          </a:solidFill>
          <a:ln w="38100">
            <a:solidFill>
              <a:schemeClr val="tx1"/>
            </a:solidFill>
          </a:ln>
          <a:effectLst>
            <a:outerShdw blurRad="127000" dist="38100" dir="2700000" algn="tl" rotWithShape="0">
              <a:prstClr val="black">
                <a:alpha val="5000"/>
              </a:prstClr>
            </a:outerShdw>
          </a:effectLst>
        </p:spPr>
      </p:pic>
      <p:sp>
        <p:nvSpPr>
          <p:cNvPr id="13" name="Rectangle: Rounded Corners 12">
            <a:extLst>
              <a:ext uri="{FF2B5EF4-FFF2-40B4-BE49-F238E27FC236}">
                <a16:creationId xmlns:a16="http://schemas.microsoft.com/office/drawing/2014/main" id="{639F2BF0-DE5C-A8CA-492A-8B4E92E445EE}"/>
              </a:ext>
            </a:extLst>
          </p:cNvPr>
          <p:cNvSpPr>
            <a:spLocks/>
          </p:cNvSpPr>
          <p:nvPr/>
        </p:nvSpPr>
        <p:spPr bwMode="auto">
          <a:xfrm>
            <a:off x="6373952" y="1968728"/>
            <a:ext cx="5248656" cy="875839"/>
          </a:xfrm>
          <a:prstGeom prst="roundRect">
            <a:avLst>
              <a:gd name="adj" fmla="val 19315"/>
            </a:avLst>
          </a:pr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ctr" anchorCtr="0" forceAA="0" compatLnSpc="1">
            <a:prstTxWarp prst="textNoShape">
              <a:avLst/>
            </a:prstTxWarp>
            <a:noAutofit/>
          </a:bodyPr>
          <a:lstStyle/>
          <a:p>
            <a:pPr algn="ctr" defTabSz="914367" fontAlgn="base">
              <a:spcAft>
                <a:spcPts val="300"/>
              </a:spcAft>
              <a:defRPr/>
            </a:pPr>
            <a:r>
              <a:rPr lang="en-US" sz="1600">
                <a:solidFill>
                  <a:srgbClr val="C03BC4"/>
                </a:solidFill>
                <a:latin typeface="Segoe Sans Display Semibold"/>
              </a:rPr>
              <a:t>Team members can leave feedback and additional detail on tasks for the Project Manager to update</a:t>
            </a:r>
          </a:p>
        </p:txBody>
      </p:sp>
      <p:pic>
        <p:nvPicPr>
          <p:cNvPr id="15" name="Picture 14" descr="A screen capture of a project management tool, likely within Microsoft Teams Planner, focusing on a document titled &quot;Target Audience for the Summer Campaign.&quot; Under these are Objectives and Interests">
            <a:extLst>
              <a:ext uri="{FF2B5EF4-FFF2-40B4-BE49-F238E27FC236}">
                <a16:creationId xmlns:a16="http://schemas.microsoft.com/office/drawing/2014/main" id="{D52183CE-5D26-0C38-BB33-F88373FCCDE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2076" r="-2076"/>
          <a:stretch>
            <a:fillRect/>
          </a:stretch>
        </p:blipFill>
        <p:spPr>
          <a:xfrm>
            <a:off x="6369965" y="3029492"/>
            <a:ext cx="5250535" cy="2844481"/>
          </a:xfrm>
          <a:prstGeom prst="roundRect">
            <a:avLst>
              <a:gd name="adj" fmla="val 5947"/>
            </a:avLst>
          </a:prstGeom>
          <a:solidFill>
            <a:srgbClr val="E2EAF2"/>
          </a:solidFill>
          <a:ln w="38100">
            <a:solidFill>
              <a:schemeClr val="tx1"/>
            </a:solidFill>
          </a:ln>
          <a:effectLst>
            <a:outerShdw blurRad="127000" dist="38100" dir="2700000" algn="tl" rotWithShape="0">
              <a:prstClr val="black">
                <a:alpha val="5000"/>
              </a:prstClr>
            </a:outerShdw>
          </a:effectLst>
        </p:spPr>
      </p:pic>
    </p:spTree>
    <p:extLst>
      <p:ext uri="{BB962C8B-B14F-4D97-AF65-F5344CB8AC3E}">
        <p14:creationId xmlns:p14="http://schemas.microsoft.com/office/powerpoint/2010/main" val="392507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p:cNvGrpSpPr/>
        <p:nvPr/>
      </p:nvGrpSpPr>
      <p:grpSpPr>
        <a:xfrm>
          <a:off x="0" y="0"/>
          <a:ext cx="0" cy="0"/>
          <a:chOff x="0" y="0"/>
          <a:chExt cx="0" cy="0"/>
        </a:xfrm>
      </p:grpSpPr>
      <p:graphicFrame>
        <p:nvGraphicFramePr>
          <p:cNvPr id="6" name="think-cell data - do not delete">
            <a:extLst>
              <a:ext uri="{FF2B5EF4-FFF2-40B4-BE49-F238E27FC236}">
                <a16:creationId xmlns:a16="http://schemas.microsoft.com/office/drawing/2014/main" id="{1865EA86-EF52-F7E9-F345-F7B2E76B0AD9}"/>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2552429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6" progId="TCLayout.ActiveDocument.1">
                  <p:embed/>
                </p:oleObj>
              </mc:Choice>
              <mc:Fallback>
                <p:oleObj name="think-cell Slide" r:id="rId4" imgW="425" imgH="426" progId="TCLayout.ActiveDocument.1">
                  <p:embed/>
                  <p:pic>
                    <p:nvPicPr>
                      <p:cNvPr id="6" name="think-cell data - do not delete">
                        <a:extLst>
                          <a:ext uri="{FF2B5EF4-FFF2-40B4-BE49-F238E27FC236}">
                            <a16:creationId xmlns:a16="http://schemas.microsoft.com/office/drawing/2014/main" id="{1865EA86-EF52-F7E9-F345-F7B2E76B0AD9}"/>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7" name="Group 6">
            <a:extLst>
              <a:ext uri="{FF2B5EF4-FFF2-40B4-BE49-F238E27FC236}">
                <a16:creationId xmlns:a16="http://schemas.microsoft.com/office/drawing/2014/main" id="{4D5BE2AE-A49D-A35C-D005-99C8F90A1032}"/>
              </a:ext>
              <a:ext uri="{C183D7F6-B498-43B3-948B-1728B52AA6E4}">
                <adec:decorative xmlns:adec="http://schemas.microsoft.com/office/drawing/2017/decorative" val="1"/>
              </a:ext>
            </a:extLst>
          </p:cNvPr>
          <p:cNvGrpSpPr/>
          <p:nvPr/>
        </p:nvGrpSpPr>
        <p:grpSpPr>
          <a:xfrm>
            <a:off x="1" y="0"/>
            <a:ext cx="12191999" cy="1358900"/>
            <a:chOff x="1" y="0"/>
            <a:chExt cx="12191999" cy="1358900"/>
          </a:xfrm>
        </p:grpSpPr>
        <p:pic>
          <p:nvPicPr>
            <p:cNvPr id="11" name="Picture 10">
              <a:extLst>
                <a:ext uri="{FF2B5EF4-FFF2-40B4-BE49-F238E27FC236}">
                  <a16:creationId xmlns:a16="http://schemas.microsoft.com/office/drawing/2014/main" id="{26D71649-3D7A-4ED1-1F7F-E058B8C69B41}"/>
                </a:ext>
                <a:ext uri="{C183D7F6-B498-43B3-948B-1728B52AA6E4}">
                  <adec:decorative xmlns:adec="http://schemas.microsoft.com/office/drawing/2017/decorative" val="1"/>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12" name="Freeform: Shape 11">
              <a:extLst>
                <a:ext uri="{FF2B5EF4-FFF2-40B4-BE49-F238E27FC236}">
                  <a16:creationId xmlns:a16="http://schemas.microsoft.com/office/drawing/2014/main" id="{73677A01-3D64-791A-D460-909902BE42A2}"/>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13" name="Graphic 34_1">
              <a:extLst>
                <a:ext uri="{FF2B5EF4-FFF2-40B4-BE49-F238E27FC236}">
                  <a16:creationId xmlns:a16="http://schemas.microsoft.com/office/drawing/2014/main" id="{B94C26C7-22EE-021C-7ED8-0A0DAE60DFB1}"/>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sp>
        <p:nvSpPr>
          <p:cNvPr id="4" name="Title 3">
            <a:extLst>
              <a:ext uri="{FF2B5EF4-FFF2-40B4-BE49-F238E27FC236}">
                <a16:creationId xmlns:a16="http://schemas.microsoft.com/office/drawing/2014/main" id="{92A286E6-61D9-A3C3-B6FD-A0EED2FEA1E1}"/>
              </a:ext>
            </a:extLst>
          </p:cNvPr>
          <p:cNvSpPr>
            <a:spLocks noGrp="1"/>
          </p:cNvSpPr>
          <p:nvPr>
            <p:ph type="title"/>
          </p:nvPr>
        </p:nvSpPr>
        <p:spPr/>
        <p:txBody>
          <a:bodyPr vert="horz"/>
          <a:lstStyle/>
          <a:p>
            <a:r>
              <a:rPr lang="en-US" dirty="0"/>
              <a:t>Reviewing activity from the Project Manager</a:t>
            </a:r>
          </a:p>
        </p:txBody>
      </p:sp>
      <p:sp>
        <p:nvSpPr>
          <p:cNvPr id="25" name="Rectangle: Rounded Corners 24">
            <a:extLst>
              <a:ext uri="{FF2B5EF4-FFF2-40B4-BE49-F238E27FC236}">
                <a16:creationId xmlns:a16="http://schemas.microsoft.com/office/drawing/2014/main" id="{E49C3FB4-2CC5-8275-33C5-4D64EFC5485B}"/>
              </a:ext>
            </a:extLst>
          </p:cNvPr>
          <p:cNvSpPr/>
          <p:nvPr/>
        </p:nvSpPr>
        <p:spPr bwMode="auto">
          <a:xfrm>
            <a:off x="568452" y="1971903"/>
            <a:ext cx="5248656" cy="875839"/>
          </a:xfrm>
          <a:prstGeom prst="roundRect">
            <a:avLst>
              <a:gd name="adj" fmla="val 19315"/>
            </a:avLst>
          </a:pr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ctr" anchorCtr="0" forceAA="0" compatLnSpc="1">
            <a:prstTxWarp prst="textNoShape">
              <a:avLst/>
            </a:prstTxWarp>
            <a:noAutofit/>
          </a:bodyPr>
          <a:lstStyle/>
          <a:p>
            <a:pPr algn="ctr" defTabSz="914367" fontAlgn="base">
              <a:spcAft>
                <a:spcPts val="300"/>
              </a:spcAft>
              <a:defRPr/>
            </a:pPr>
            <a:r>
              <a:rPr lang="en-US" sz="1600">
                <a:solidFill>
                  <a:srgbClr val="C03BC4"/>
                </a:solidFill>
                <a:latin typeface="Segoe Sans Display Semibold"/>
              </a:rPr>
              <a:t>Check in on task progress on the Board view and select “Group by Project Manager”</a:t>
            </a:r>
          </a:p>
        </p:txBody>
      </p:sp>
      <p:pic>
        <p:nvPicPr>
          <p:cNvPr id="27" name="Picture 26" descr="A screen capture of Microsoft Teams interface with a Planner board titled &quot;Product Launch Marketing.&quot; The board is organized into columns for managing tasks. On the upper right is an overlay button to group projects by buckets">
            <a:extLst>
              <a:ext uri="{FF2B5EF4-FFF2-40B4-BE49-F238E27FC236}">
                <a16:creationId xmlns:a16="http://schemas.microsoft.com/office/drawing/2014/main" id="{5647B62D-3761-1076-24FD-D29C6A8C913D}"/>
              </a:ext>
            </a:extLst>
          </p:cNvPr>
          <p:cNvPicPr>
            <a:picLocks/>
          </p:cNvPicPr>
          <p:nvPr/>
        </p:nvPicPr>
        <p:blipFill rotWithShape="1">
          <a:blip r:embed="rId7" cstate="screen">
            <a:extLst>
              <a:ext uri="{28A0092B-C50C-407E-A947-70E740481C1C}">
                <a14:useLocalDpi xmlns:a14="http://schemas.microsoft.com/office/drawing/2010/main"/>
              </a:ext>
            </a:extLst>
          </a:blip>
          <a:srcRect l="-811" r="-811"/>
          <a:stretch>
            <a:fillRect/>
          </a:stretch>
        </p:blipFill>
        <p:spPr>
          <a:xfrm>
            <a:off x="565404" y="3029412"/>
            <a:ext cx="5248656" cy="2844641"/>
          </a:xfrm>
          <a:prstGeom prst="roundRect">
            <a:avLst>
              <a:gd name="adj" fmla="val 5947"/>
            </a:avLst>
          </a:prstGeom>
          <a:solidFill>
            <a:srgbClr val="E2EAF2"/>
          </a:solidFill>
          <a:ln w="38100">
            <a:solidFill>
              <a:schemeClr val="tx1"/>
            </a:solidFill>
          </a:ln>
          <a:effectLst>
            <a:outerShdw blurRad="127000" dist="38100" dir="2700000" algn="tl" rotWithShape="0">
              <a:prstClr val="black">
                <a:alpha val="5000"/>
              </a:prstClr>
            </a:outerShdw>
          </a:effectLst>
        </p:spPr>
      </p:pic>
      <p:sp>
        <p:nvSpPr>
          <p:cNvPr id="26" name="Rectangle: Rounded Corners 25">
            <a:extLst>
              <a:ext uri="{FF2B5EF4-FFF2-40B4-BE49-F238E27FC236}">
                <a16:creationId xmlns:a16="http://schemas.microsoft.com/office/drawing/2014/main" id="{8C1075BA-C765-ED52-B96A-333FD26541D9}"/>
              </a:ext>
            </a:extLst>
          </p:cNvPr>
          <p:cNvSpPr>
            <a:spLocks/>
          </p:cNvSpPr>
          <p:nvPr/>
        </p:nvSpPr>
        <p:spPr bwMode="auto">
          <a:xfrm>
            <a:off x="6373952" y="1968728"/>
            <a:ext cx="5248656" cy="875839"/>
          </a:xfrm>
          <a:prstGeom prst="roundRect">
            <a:avLst>
              <a:gd name="adj" fmla="val 19315"/>
            </a:avLst>
          </a:pr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ctr" anchorCtr="0" forceAA="0" compatLnSpc="1">
            <a:prstTxWarp prst="textNoShape">
              <a:avLst/>
            </a:prstTxWarp>
            <a:noAutofit/>
          </a:bodyPr>
          <a:lstStyle/>
          <a:p>
            <a:pPr algn="ctr" defTabSz="914367" fontAlgn="base">
              <a:spcAft>
                <a:spcPts val="300"/>
              </a:spcAft>
              <a:defRPr/>
            </a:pPr>
            <a:r>
              <a:rPr lang="en-US" sz="1600">
                <a:solidFill>
                  <a:srgbClr val="C03BC4"/>
                </a:solidFill>
                <a:latin typeface="Segoe Sans Display Semibold"/>
              </a:rPr>
              <a:t>You can review recent activity from the Project Manager on the Project Manager page</a:t>
            </a:r>
          </a:p>
        </p:txBody>
      </p:sp>
      <p:pic>
        <p:nvPicPr>
          <p:cNvPr id="28" name="Picture 27" descr="A screen capture of Microsoft Teams Planner interface, specifically a &quot;Product Launch Marketing&quot; plan. The screen displays a layout with sections for sharing goals, recent activity, and team tasks. The left sidebar shows a navigation menu with icons for features like &quot;Planner,&quot; &quot;Calendar,&quot; and &quot;Files,&quot; along with several pinned plans and projects">
            <a:extLst>
              <a:ext uri="{FF2B5EF4-FFF2-40B4-BE49-F238E27FC236}">
                <a16:creationId xmlns:a16="http://schemas.microsoft.com/office/drawing/2014/main" id="{2D0CC998-258B-C8D3-B600-D721C25E1754}"/>
              </a:ext>
            </a:extLst>
          </p:cNvPr>
          <p:cNvPicPr>
            <a:picLocks/>
          </p:cNvPicPr>
          <p:nvPr/>
        </p:nvPicPr>
        <p:blipFill rotWithShape="1">
          <a:blip r:embed="rId8" cstate="screen">
            <a:extLst>
              <a:ext uri="{28A0092B-C50C-407E-A947-70E740481C1C}">
                <a14:useLocalDpi xmlns:a14="http://schemas.microsoft.com/office/drawing/2010/main"/>
              </a:ext>
            </a:extLst>
          </a:blip>
          <a:srcRect l="-769" r="-769"/>
          <a:stretch>
            <a:fillRect/>
          </a:stretch>
        </p:blipFill>
        <p:spPr>
          <a:xfrm>
            <a:off x="6369965" y="3029492"/>
            <a:ext cx="5250535" cy="2844481"/>
          </a:xfrm>
          <a:prstGeom prst="roundRect">
            <a:avLst>
              <a:gd name="adj" fmla="val 5947"/>
            </a:avLst>
          </a:prstGeom>
          <a:solidFill>
            <a:srgbClr val="E2EAF2"/>
          </a:solidFill>
          <a:ln w="38100">
            <a:solidFill>
              <a:schemeClr val="tx1"/>
            </a:solidFill>
          </a:ln>
          <a:effectLst>
            <a:outerShdw blurRad="127000" dist="38100" dir="2700000" algn="tl" rotWithShape="0">
              <a:prstClr val="black">
                <a:alpha val="5000"/>
              </a:prstClr>
            </a:outerShdw>
          </a:effectLst>
        </p:spPr>
      </p:pic>
    </p:spTree>
    <p:extLst>
      <p:ext uri="{BB962C8B-B14F-4D97-AF65-F5344CB8AC3E}">
        <p14:creationId xmlns:p14="http://schemas.microsoft.com/office/powerpoint/2010/main" val="2012654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id="{8C03DC62-5E7A-EEDF-A2F9-3309BF763765}"/>
              </a:ext>
              <a:ext uri="{C183D7F6-B498-43B3-948B-1728B52AA6E4}">
                <adec:decorative xmlns:adec="http://schemas.microsoft.com/office/drawing/2017/decorative" val="1"/>
              </a:ext>
            </a:extLst>
          </p:cNvPr>
          <p:cNvSpPr>
            <a:spLocks/>
          </p:cNvSpPr>
          <p:nvPr/>
        </p:nvSpPr>
        <p:spPr bwMode="auto">
          <a:xfrm>
            <a:off x="0" y="1900568"/>
            <a:ext cx="5439509" cy="4374820"/>
          </a:xfrm>
          <a:custGeom>
            <a:avLst/>
            <a:gdLst>
              <a:gd name="connsiteX0" fmla="*/ 0 w 5439509"/>
              <a:gd name="connsiteY0" fmla="*/ 0 h 4911394"/>
              <a:gd name="connsiteX1" fmla="*/ 5334602 w 5439509"/>
              <a:gd name="connsiteY1" fmla="*/ 0 h 4911394"/>
              <a:gd name="connsiteX2" fmla="*/ 5439509 w 5439509"/>
              <a:gd name="connsiteY2" fmla="*/ 104907 h 4911394"/>
              <a:gd name="connsiteX3" fmla="*/ 5439509 w 5439509"/>
              <a:gd name="connsiteY3" fmla="*/ 4806487 h 4911394"/>
              <a:gd name="connsiteX4" fmla="*/ 5334602 w 5439509"/>
              <a:gd name="connsiteY4" fmla="*/ 4911394 h 4911394"/>
              <a:gd name="connsiteX5" fmla="*/ 0 w 5439509"/>
              <a:gd name="connsiteY5" fmla="*/ 4911394 h 491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9509" h="4911394">
                <a:moveTo>
                  <a:pt x="0" y="0"/>
                </a:moveTo>
                <a:lnTo>
                  <a:pt x="5334602" y="0"/>
                </a:lnTo>
                <a:cubicBezTo>
                  <a:pt x="5392541" y="0"/>
                  <a:pt x="5439509" y="46968"/>
                  <a:pt x="5439509" y="104907"/>
                </a:cubicBezTo>
                <a:lnTo>
                  <a:pt x="5439509" y="4806487"/>
                </a:lnTo>
                <a:cubicBezTo>
                  <a:pt x="5439509" y="4864426"/>
                  <a:pt x="5392541" y="4911394"/>
                  <a:pt x="5334602" y="4911394"/>
                </a:cubicBezTo>
                <a:lnTo>
                  <a:pt x="0" y="4911394"/>
                </a:lnTo>
                <a:close/>
              </a:path>
            </a:pathLst>
          </a:cu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graphicFrame>
        <p:nvGraphicFramePr>
          <p:cNvPr id="5" name="think-cell data - do not delete">
            <a:extLst>
              <a:ext uri="{FF2B5EF4-FFF2-40B4-BE49-F238E27FC236}">
                <a16:creationId xmlns:a16="http://schemas.microsoft.com/office/drawing/2014/main" id="{A6D5FFB3-196C-FDE3-1BB6-08B1878F7BCE}"/>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36105646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6" progId="TCLayout.ActiveDocument.1">
                  <p:embed/>
                </p:oleObj>
              </mc:Choice>
              <mc:Fallback>
                <p:oleObj name="think-cell Slide" r:id="rId4" imgW="425" imgH="426" progId="TCLayout.ActiveDocument.1">
                  <p:embed/>
                  <p:pic>
                    <p:nvPicPr>
                      <p:cNvPr id="5" name="think-cell data - do not delete">
                        <a:extLst>
                          <a:ext uri="{FF2B5EF4-FFF2-40B4-BE49-F238E27FC236}">
                            <a16:creationId xmlns:a16="http://schemas.microsoft.com/office/drawing/2014/main" id="{A6D5FFB3-196C-FDE3-1BB6-08B1878F7BCE}"/>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14" name="Group 13">
            <a:extLst>
              <a:ext uri="{FF2B5EF4-FFF2-40B4-BE49-F238E27FC236}">
                <a16:creationId xmlns:a16="http://schemas.microsoft.com/office/drawing/2014/main" id="{ED1AB4A6-382A-966A-CE4D-83101EED659F}"/>
              </a:ext>
              <a:ext uri="{C183D7F6-B498-43B3-948B-1728B52AA6E4}">
                <adec:decorative xmlns:adec="http://schemas.microsoft.com/office/drawing/2017/decorative" val="1"/>
              </a:ext>
            </a:extLst>
          </p:cNvPr>
          <p:cNvGrpSpPr/>
          <p:nvPr/>
        </p:nvGrpSpPr>
        <p:grpSpPr>
          <a:xfrm>
            <a:off x="1" y="0"/>
            <a:ext cx="12191999" cy="1358900"/>
            <a:chOff x="1" y="0"/>
            <a:chExt cx="12191999" cy="1358900"/>
          </a:xfrm>
        </p:grpSpPr>
        <p:pic>
          <p:nvPicPr>
            <p:cNvPr id="16" name="Picture 15">
              <a:extLst>
                <a:ext uri="{FF2B5EF4-FFF2-40B4-BE49-F238E27FC236}">
                  <a16:creationId xmlns:a16="http://schemas.microsoft.com/office/drawing/2014/main" id="{EF0E718B-0B73-4E5F-4A01-CC5C3F7DBCA2}"/>
                </a:ext>
                <a:ext uri="{C183D7F6-B498-43B3-948B-1728B52AA6E4}">
                  <adec:decorative xmlns:adec="http://schemas.microsoft.com/office/drawing/2017/decorative" val="1"/>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17" name="Freeform: Shape 16">
              <a:extLst>
                <a:ext uri="{FF2B5EF4-FFF2-40B4-BE49-F238E27FC236}">
                  <a16:creationId xmlns:a16="http://schemas.microsoft.com/office/drawing/2014/main" id="{60404183-3DB8-0875-F110-6849EBF6C99A}"/>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18" name="Graphic 34_1">
              <a:extLst>
                <a:ext uri="{FF2B5EF4-FFF2-40B4-BE49-F238E27FC236}">
                  <a16:creationId xmlns:a16="http://schemas.microsoft.com/office/drawing/2014/main" id="{3FC82D6F-025D-7C90-DFCC-AA455DACF444}"/>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sp>
        <p:nvSpPr>
          <p:cNvPr id="6" name="Rectangle: Rounded Corners 5">
            <a:extLst>
              <a:ext uri="{FF2B5EF4-FFF2-40B4-BE49-F238E27FC236}">
                <a16:creationId xmlns:a16="http://schemas.microsoft.com/office/drawing/2014/main" id="{4276BED9-1EB9-8DAE-D6B6-7F193309381A}"/>
              </a:ext>
              <a:ext uri="{C183D7F6-B498-43B3-948B-1728B52AA6E4}">
                <adec:decorative xmlns:adec="http://schemas.microsoft.com/office/drawing/2017/decorative" val="1"/>
              </a:ext>
            </a:extLst>
          </p:cNvPr>
          <p:cNvSpPr/>
          <p:nvPr/>
        </p:nvSpPr>
        <p:spPr bwMode="auto">
          <a:xfrm>
            <a:off x="14093364" y="1838786"/>
            <a:ext cx="4867114" cy="844089"/>
          </a:xfrm>
          <a:prstGeom prst="round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r>
              <a:rPr lang="en-US" dirty="0">
                <a:solidFill>
                  <a:schemeClr val="bg1"/>
                </a:solidFill>
                <a:latin typeface="+mj-lt"/>
              </a:rPr>
              <a:t>Or, during a meeting, toggle on</a:t>
            </a:r>
            <a:br>
              <a:rPr lang="en-US" dirty="0">
                <a:solidFill>
                  <a:schemeClr val="bg1"/>
                </a:solidFill>
                <a:latin typeface="+mj-lt"/>
              </a:rPr>
            </a:br>
            <a:r>
              <a:rPr lang="en-US" dirty="0">
                <a:solidFill>
                  <a:schemeClr val="bg1"/>
                </a:solidFill>
                <a:latin typeface="+mj-lt"/>
              </a:rPr>
              <a:t>AI-generated notes within the Notes tab</a:t>
            </a:r>
            <a:endParaRPr lang="en-IN" dirty="0">
              <a:solidFill>
                <a:schemeClr val="bg1"/>
              </a:solidFill>
              <a:latin typeface="+mj-lt"/>
            </a:endParaRPr>
          </a:p>
        </p:txBody>
      </p:sp>
      <p:pic>
        <p:nvPicPr>
          <p:cNvPr id="9" name="Picture 8">
            <a:extLst>
              <a:ext uri="{FF2B5EF4-FFF2-40B4-BE49-F238E27FC236}">
                <a16:creationId xmlns:a16="http://schemas.microsoft.com/office/drawing/2014/main" id="{1856C97D-9EA7-8BB2-7D77-5118BF3287A4}"/>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6226" b="-6226"/>
          <a:stretch/>
        </p:blipFill>
        <p:spPr>
          <a:xfrm>
            <a:off x="14093365" y="2852738"/>
            <a:ext cx="4867114" cy="3078207"/>
          </a:xfrm>
          <a:custGeom>
            <a:avLst/>
            <a:gdLst>
              <a:gd name="connsiteX0" fmla="*/ 134698 w 5775324"/>
              <a:gd name="connsiteY0" fmla="*/ 0 h 4430862"/>
              <a:gd name="connsiteX1" fmla="*/ 5640626 w 5775324"/>
              <a:gd name="connsiteY1" fmla="*/ 0 h 4430862"/>
              <a:gd name="connsiteX2" fmla="*/ 5775324 w 5775324"/>
              <a:gd name="connsiteY2" fmla="*/ 134698 h 4430862"/>
              <a:gd name="connsiteX3" fmla="*/ 5775324 w 5775324"/>
              <a:gd name="connsiteY3" fmla="*/ 4296164 h 4430862"/>
              <a:gd name="connsiteX4" fmla="*/ 5640626 w 5775324"/>
              <a:gd name="connsiteY4" fmla="*/ 4430862 h 4430862"/>
              <a:gd name="connsiteX5" fmla="*/ 134698 w 5775324"/>
              <a:gd name="connsiteY5" fmla="*/ 4430862 h 4430862"/>
              <a:gd name="connsiteX6" fmla="*/ 0 w 5775324"/>
              <a:gd name="connsiteY6" fmla="*/ 4296164 h 4430862"/>
              <a:gd name="connsiteX7" fmla="*/ 0 w 5775324"/>
              <a:gd name="connsiteY7" fmla="*/ 134698 h 4430862"/>
              <a:gd name="connsiteX8" fmla="*/ 134698 w 5775324"/>
              <a:gd name="connsiteY8" fmla="*/ 0 h 443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5324" h="4430862">
                <a:moveTo>
                  <a:pt x="134698" y="0"/>
                </a:moveTo>
                <a:lnTo>
                  <a:pt x="5640626" y="0"/>
                </a:lnTo>
                <a:cubicBezTo>
                  <a:pt x="5715017" y="0"/>
                  <a:pt x="5775324" y="60305"/>
                  <a:pt x="5775324" y="134698"/>
                </a:cubicBezTo>
                <a:lnTo>
                  <a:pt x="5775324" y="4296164"/>
                </a:lnTo>
                <a:cubicBezTo>
                  <a:pt x="5775324" y="4370556"/>
                  <a:pt x="5715017" y="4430862"/>
                  <a:pt x="5640626" y="4430862"/>
                </a:cubicBezTo>
                <a:lnTo>
                  <a:pt x="134698" y="4430862"/>
                </a:lnTo>
                <a:cubicBezTo>
                  <a:pt x="60306" y="4430862"/>
                  <a:pt x="0" y="4370556"/>
                  <a:pt x="0" y="4296164"/>
                </a:cubicBezTo>
                <a:lnTo>
                  <a:pt x="0" y="134698"/>
                </a:lnTo>
                <a:cubicBezTo>
                  <a:pt x="0" y="60305"/>
                  <a:pt x="60306" y="0"/>
                  <a:pt x="134698" y="0"/>
                </a:cubicBezTo>
                <a:close/>
              </a:path>
            </a:pathLst>
          </a:custGeom>
          <a:solidFill>
            <a:srgbClr val="FAFAFA"/>
          </a:solidFill>
          <a:ln w="12700">
            <a:solidFill>
              <a:schemeClr val="bg1"/>
            </a:solidFill>
          </a:ln>
          <a:effectLst>
            <a:outerShdw blurRad="50800" dist="25400" dir="8100000" algn="tr" rotWithShape="0">
              <a:prstClr val="black">
                <a:alpha val="8000"/>
              </a:prstClr>
            </a:outerShdw>
          </a:effectLst>
        </p:spPr>
      </p:pic>
      <p:sp>
        <p:nvSpPr>
          <p:cNvPr id="4" name="Title 3">
            <a:extLst>
              <a:ext uri="{FF2B5EF4-FFF2-40B4-BE49-F238E27FC236}">
                <a16:creationId xmlns:a16="http://schemas.microsoft.com/office/drawing/2014/main" id="{92A286E6-61D9-A3C3-B6FD-A0EED2FEA1E1}"/>
              </a:ext>
            </a:extLst>
          </p:cNvPr>
          <p:cNvSpPr>
            <a:spLocks noGrp="1"/>
          </p:cNvSpPr>
          <p:nvPr>
            <p:ph type="title"/>
          </p:nvPr>
        </p:nvSpPr>
        <p:spPr>
          <a:xfrm>
            <a:off x="588261" y="454597"/>
            <a:ext cx="11011601" cy="492443"/>
          </a:xfrm>
        </p:spPr>
        <p:txBody>
          <a:bodyPr vert="horz"/>
          <a:lstStyle/>
          <a:p>
            <a:r>
              <a:rPr lang="en-US" dirty="0">
                <a:cs typeface="Segoe UI Semibold"/>
              </a:rPr>
              <a:t>Update project goals with the Project Manager</a:t>
            </a:r>
          </a:p>
        </p:txBody>
      </p:sp>
      <p:sp>
        <p:nvSpPr>
          <p:cNvPr id="13" name="Text Placeholder 2">
            <a:extLst>
              <a:ext uri="{FF2B5EF4-FFF2-40B4-BE49-F238E27FC236}">
                <a16:creationId xmlns:a16="http://schemas.microsoft.com/office/drawing/2014/main" id="{CF069860-9571-17B4-1820-B971852FDC7E}"/>
              </a:ext>
            </a:extLst>
          </p:cNvPr>
          <p:cNvSpPr txBox="1">
            <a:spLocks/>
          </p:cNvSpPr>
          <p:nvPr/>
        </p:nvSpPr>
        <p:spPr>
          <a:xfrm>
            <a:off x="588261" y="3318537"/>
            <a:ext cx="4555239" cy="1538883"/>
          </a:xfrm>
          <a:prstGeom prst="rect">
            <a:avLst/>
          </a:prstGeom>
        </p:spPr>
        <p:txBody>
          <a:bodyPr wrap="square" lIns="0" tIns="0" rIns="0" bIns="0" anchor="ctr">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2000" b="0" i="0" u="none" strike="noStrike" kern="1200" cap="none" spc="0" normalizeH="0" baseline="0" noProof="0" dirty="0">
                <a:ln>
                  <a:noFill/>
                </a:ln>
                <a:solidFill>
                  <a:srgbClr val="C03BC4"/>
                </a:solidFill>
                <a:effectLst/>
                <a:uLnTx/>
                <a:uFillTx/>
                <a:latin typeface="Segoe Sans Display Semibold"/>
                <a:ea typeface="+mn-ea"/>
                <a:cs typeface="+mn-cs"/>
              </a:rPr>
              <a:t>Need to rewrite and update the project goal? Simply navigate back to the goal to implement the changes, and regenerate tasks for the Project Manager to execute</a:t>
            </a:r>
          </a:p>
        </p:txBody>
      </p:sp>
      <p:pic>
        <p:nvPicPr>
          <p:cNvPr id="20" name="Picture 19" descr="A screen capture of Microsoft Teams Planner interface, specifically a &quot;Product Launch Marketing&quot; plan. The screen displays a layout with sections for sharing goals, recent activity, and team tasks. The left sidebar shows a navigation menu with icons for features like &quot;Planner,&quot; &quot;Calendar,&quot; and &quot;Files,&quot; along with several pinned plans and projects">
            <a:extLst>
              <a:ext uri="{FF2B5EF4-FFF2-40B4-BE49-F238E27FC236}">
                <a16:creationId xmlns:a16="http://schemas.microsoft.com/office/drawing/2014/main" id="{0B9EF03F-EEB1-7B80-372E-C7A0DCFA6F4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a:fillRect/>
          </a:stretch>
        </p:blipFill>
        <p:spPr>
          <a:xfrm>
            <a:off x="5626103" y="2233109"/>
            <a:ext cx="6565899" cy="3709745"/>
          </a:xfrm>
          <a:custGeom>
            <a:avLst/>
            <a:gdLst>
              <a:gd name="connsiteX0" fmla="*/ 69779 w 6565899"/>
              <a:gd name="connsiteY0" fmla="*/ 0 h 3709745"/>
              <a:gd name="connsiteX1" fmla="*/ 6084951 w 6565899"/>
              <a:gd name="connsiteY1" fmla="*/ 0 h 3709745"/>
              <a:gd name="connsiteX2" fmla="*/ 6496119 w 6565899"/>
              <a:gd name="connsiteY2" fmla="*/ 0 h 3709745"/>
              <a:gd name="connsiteX3" fmla="*/ 6565899 w 6565899"/>
              <a:gd name="connsiteY3" fmla="*/ 0 h 3709745"/>
              <a:gd name="connsiteX4" fmla="*/ 6565899 w 6565899"/>
              <a:gd name="connsiteY4" fmla="*/ 69780 h 3709745"/>
              <a:gd name="connsiteX5" fmla="*/ 6565899 w 6565899"/>
              <a:gd name="connsiteY5" fmla="*/ 632630 h 3709745"/>
              <a:gd name="connsiteX6" fmla="*/ 6565899 w 6565899"/>
              <a:gd name="connsiteY6" fmla="*/ 3077116 h 3709745"/>
              <a:gd name="connsiteX7" fmla="*/ 6565899 w 6565899"/>
              <a:gd name="connsiteY7" fmla="*/ 3639965 h 3709745"/>
              <a:gd name="connsiteX8" fmla="*/ 6565899 w 6565899"/>
              <a:gd name="connsiteY8" fmla="*/ 3709745 h 3709745"/>
              <a:gd name="connsiteX9" fmla="*/ 6496119 w 6565899"/>
              <a:gd name="connsiteY9" fmla="*/ 3709745 h 3709745"/>
              <a:gd name="connsiteX10" fmla="*/ 6084951 w 6565899"/>
              <a:gd name="connsiteY10" fmla="*/ 3709745 h 3709745"/>
              <a:gd name="connsiteX11" fmla="*/ 69779 w 6565899"/>
              <a:gd name="connsiteY11" fmla="*/ 3709745 h 3709745"/>
              <a:gd name="connsiteX12" fmla="*/ 0 w 6565899"/>
              <a:gd name="connsiteY12" fmla="*/ 3639965 h 3709745"/>
              <a:gd name="connsiteX13" fmla="*/ 0 w 6565899"/>
              <a:gd name="connsiteY13" fmla="*/ 69780 h 3709745"/>
              <a:gd name="connsiteX14" fmla="*/ 69779 w 6565899"/>
              <a:gd name="connsiteY14" fmla="*/ 0 h 3709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65899" h="3709745">
                <a:moveTo>
                  <a:pt x="69779" y="0"/>
                </a:moveTo>
                <a:lnTo>
                  <a:pt x="6084951" y="0"/>
                </a:lnTo>
                <a:lnTo>
                  <a:pt x="6496119" y="0"/>
                </a:lnTo>
                <a:lnTo>
                  <a:pt x="6565899" y="0"/>
                </a:lnTo>
                <a:lnTo>
                  <a:pt x="6565899" y="69780"/>
                </a:lnTo>
                <a:lnTo>
                  <a:pt x="6565899" y="632630"/>
                </a:lnTo>
                <a:lnTo>
                  <a:pt x="6565899" y="3077116"/>
                </a:lnTo>
                <a:lnTo>
                  <a:pt x="6565899" y="3639965"/>
                </a:lnTo>
                <a:lnTo>
                  <a:pt x="6565899" y="3709745"/>
                </a:lnTo>
                <a:lnTo>
                  <a:pt x="6496119" y="3709745"/>
                </a:lnTo>
                <a:lnTo>
                  <a:pt x="6084951" y="3709745"/>
                </a:lnTo>
                <a:lnTo>
                  <a:pt x="69779" y="3709745"/>
                </a:lnTo>
                <a:cubicBezTo>
                  <a:pt x="31241" y="3709745"/>
                  <a:pt x="0" y="3678504"/>
                  <a:pt x="0" y="3639965"/>
                </a:cubicBezTo>
                <a:lnTo>
                  <a:pt x="0" y="69780"/>
                </a:lnTo>
                <a:cubicBezTo>
                  <a:pt x="0" y="31242"/>
                  <a:pt x="31241" y="0"/>
                  <a:pt x="69779" y="0"/>
                </a:cubicBezTo>
                <a:close/>
              </a:path>
            </a:pathLst>
          </a:custGeom>
          <a:solidFill>
            <a:srgbClr val="F3F3F3"/>
          </a:solidFill>
          <a:ln w="38100">
            <a:solidFill>
              <a:schemeClr val="tx1"/>
            </a:solidFill>
          </a:ln>
          <a:effectLst>
            <a:outerShdw blurRad="127000" dist="38100" dir="2700000" algn="tl" rotWithShape="0">
              <a:prstClr val="black">
                <a:alpha val="5000"/>
              </a:prstClr>
            </a:outerShdw>
          </a:effectLst>
        </p:spPr>
      </p:pic>
    </p:spTree>
    <p:extLst>
      <p:ext uri="{BB962C8B-B14F-4D97-AF65-F5344CB8AC3E}">
        <p14:creationId xmlns:p14="http://schemas.microsoft.com/office/powerpoint/2010/main" val="3474847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p:cNvGrpSpPr/>
        <p:nvPr/>
      </p:nvGrpSpPr>
      <p:grpSpPr>
        <a:xfrm>
          <a:off x="0" y="0"/>
          <a:ext cx="0" cy="0"/>
          <a:chOff x="0" y="0"/>
          <a:chExt cx="0" cy="0"/>
        </a:xfrm>
      </p:grpSpPr>
      <p:graphicFrame>
        <p:nvGraphicFramePr>
          <p:cNvPr id="6" name="think-cell data - do not delete">
            <a:extLst>
              <a:ext uri="{FF2B5EF4-FFF2-40B4-BE49-F238E27FC236}">
                <a16:creationId xmlns:a16="http://schemas.microsoft.com/office/drawing/2014/main" id="{87B43E64-6530-5488-1BA2-F379F5D5F581}"/>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12973037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6" progId="TCLayout.ActiveDocument.1">
                  <p:embed/>
                </p:oleObj>
              </mc:Choice>
              <mc:Fallback>
                <p:oleObj name="think-cell Slide" r:id="rId4" imgW="425" imgH="426" progId="TCLayout.ActiveDocument.1">
                  <p:embed/>
                  <p:pic>
                    <p:nvPicPr>
                      <p:cNvPr id="6" name="think-cell data - do not delete">
                        <a:extLst>
                          <a:ext uri="{FF2B5EF4-FFF2-40B4-BE49-F238E27FC236}">
                            <a16:creationId xmlns:a16="http://schemas.microsoft.com/office/drawing/2014/main" id="{87B43E64-6530-5488-1BA2-F379F5D5F581}"/>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8" name="Group 7">
            <a:extLst>
              <a:ext uri="{FF2B5EF4-FFF2-40B4-BE49-F238E27FC236}">
                <a16:creationId xmlns:a16="http://schemas.microsoft.com/office/drawing/2014/main" id="{C5AA1D89-0C3B-036C-D83C-01AB8BE8EB48}"/>
              </a:ext>
              <a:ext uri="{C183D7F6-B498-43B3-948B-1728B52AA6E4}">
                <adec:decorative xmlns:adec="http://schemas.microsoft.com/office/drawing/2017/decorative" val="1"/>
              </a:ext>
            </a:extLst>
          </p:cNvPr>
          <p:cNvGrpSpPr/>
          <p:nvPr/>
        </p:nvGrpSpPr>
        <p:grpSpPr>
          <a:xfrm>
            <a:off x="1" y="0"/>
            <a:ext cx="12191999" cy="1358900"/>
            <a:chOff x="1" y="0"/>
            <a:chExt cx="12191999" cy="1358900"/>
          </a:xfrm>
        </p:grpSpPr>
        <p:pic>
          <p:nvPicPr>
            <p:cNvPr id="11" name="Picture 10">
              <a:extLst>
                <a:ext uri="{FF2B5EF4-FFF2-40B4-BE49-F238E27FC236}">
                  <a16:creationId xmlns:a16="http://schemas.microsoft.com/office/drawing/2014/main" id="{369F4F6A-6C2F-E46D-C945-2408413D5FB4}"/>
                </a:ext>
                <a:ext uri="{C183D7F6-B498-43B3-948B-1728B52AA6E4}">
                  <adec:decorative xmlns:adec="http://schemas.microsoft.com/office/drawing/2017/decorative" val="1"/>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12" name="Freeform: Shape 11">
              <a:extLst>
                <a:ext uri="{FF2B5EF4-FFF2-40B4-BE49-F238E27FC236}">
                  <a16:creationId xmlns:a16="http://schemas.microsoft.com/office/drawing/2014/main" id="{0EDB1225-69D0-037D-D045-F02C9D8DF83C}"/>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13" name="Graphic 34_1">
              <a:extLst>
                <a:ext uri="{FF2B5EF4-FFF2-40B4-BE49-F238E27FC236}">
                  <a16:creationId xmlns:a16="http://schemas.microsoft.com/office/drawing/2014/main" id="{A08BBDFB-6FE0-D70D-C11B-384D1F6AF9ED}"/>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sp>
        <p:nvSpPr>
          <p:cNvPr id="4" name="Title 3">
            <a:extLst>
              <a:ext uri="{FF2B5EF4-FFF2-40B4-BE49-F238E27FC236}">
                <a16:creationId xmlns:a16="http://schemas.microsoft.com/office/drawing/2014/main" id="{92A286E6-61D9-A3C3-B6FD-A0EED2FEA1E1}"/>
              </a:ext>
            </a:extLst>
          </p:cNvPr>
          <p:cNvSpPr>
            <a:spLocks noGrp="1"/>
          </p:cNvSpPr>
          <p:nvPr>
            <p:ph type="title"/>
          </p:nvPr>
        </p:nvSpPr>
        <p:spPr/>
        <p:txBody>
          <a:bodyPr vert="horz"/>
          <a:lstStyle/>
          <a:p>
            <a:r>
              <a:rPr lang="en-US" dirty="0">
                <a:cs typeface="Segoe UI Semibold"/>
              </a:rPr>
              <a:t>Convert Whiteboard brainstorms into tasks</a:t>
            </a:r>
          </a:p>
        </p:txBody>
      </p:sp>
      <p:sp>
        <p:nvSpPr>
          <p:cNvPr id="15" name="Rectangle: Rounded Corners 14">
            <a:extLst>
              <a:ext uri="{FF2B5EF4-FFF2-40B4-BE49-F238E27FC236}">
                <a16:creationId xmlns:a16="http://schemas.microsoft.com/office/drawing/2014/main" id="{BAE4E809-F27C-0B28-B130-7262E5B93D7F}"/>
              </a:ext>
            </a:extLst>
          </p:cNvPr>
          <p:cNvSpPr/>
          <p:nvPr/>
        </p:nvSpPr>
        <p:spPr bwMode="auto">
          <a:xfrm>
            <a:off x="568452" y="1971903"/>
            <a:ext cx="11052048" cy="875839"/>
          </a:xfrm>
          <a:prstGeom prst="roundRect">
            <a:avLst>
              <a:gd name="adj" fmla="val 19315"/>
            </a:avLst>
          </a:pr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ctr" anchorCtr="0" forceAA="0" compatLnSpc="1">
            <a:prstTxWarp prst="textNoShape">
              <a:avLst/>
            </a:prstTxWarp>
            <a:noAutofit/>
          </a:bodyPr>
          <a:lstStyle/>
          <a:p>
            <a:pPr algn="ctr" defTabSz="914367" fontAlgn="base">
              <a:spcAft>
                <a:spcPts val="300"/>
              </a:spcAft>
              <a:defRPr/>
            </a:pPr>
            <a:r>
              <a:rPr lang="en-US" sz="1600">
                <a:solidFill>
                  <a:srgbClr val="C03BC4"/>
                </a:solidFill>
                <a:latin typeface="Segoe Sans Display Semibold"/>
              </a:rPr>
              <a:t>Create moments for brainstorming and collaboration by opening the Microsoft Whiteboard app right in Planner. Ideate with your team with sticky notes, then convert them into tasks with the Project Manager</a:t>
            </a:r>
          </a:p>
        </p:txBody>
      </p:sp>
      <p:pic>
        <p:nvPicPr>
          <p:cNvPr id="18" name="Picture 17" descr="A screen Capture of Microsoft Teams interface displaying a digital whiteboard named &quot;Product Launch Marketing.&quot; The board is divided into four main columns labeled &quot;YESTERDAY,&quot; &quot;TODAY,&quot; and &quot;BLOCKERS,&quot; with sticky notes under each section.">
            <a:extLst>
              <a:ext uri="{FF2B5EF4-FFF2-40B4-BE49-F238E27FC236}">
                <a16:creationId xmlns:a16="http://schemas.microsoft.com/office/drawing/2014/main" id="{5750EB4B-13A1-46E8-1E09-249CCDFE393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a:fillRect/>
          </a:stretch>
        </p:blipFill>
        <p:spPr>
          <a:xfrm>
            <a:off x="568452" y="3029412"/>
            <a:ext cx="5248656" cy="2844641"/>
          </a:xfrm>
          <a:prstGeom prst="roundRect">
            <a:avLst>
              <a:gd name="adj" fmla="val 5947"/>
            </a:avLst>
          </a:prstGeom>
          <a:solidFill>
            <a:schemeClr val="bg1"/>
          </a:solidFill>
          <a:ln w="38100">
            <a:solidFill>
              <a:schemeClr val="tx1"/>
            </a:solidFill>
          </a:ln>
          <a:effectLst>
            <a:outerShdw blurRad="127000" dist="38100" dir="2700000" algn="tl" rotWithShape="0">
              <a:prstClr val="black">
                <a:alpha val="5000"/>
              </a:prstClr>
            </a:outerShdw>
          </a:effectLst>
        </p:spPr>
      </p:pic>
      <p:sp>
        <p:nvSpPr>
          <p:cNvPr id="20" name="TextBox 19">
            <a:extLst>
              <a:ext uri="{FF2B5EF4-FFF2-40B4-BE49-F238E27FC236}">
                <a16:creationId xmlns:a16="http://schemas.microsoft.com/office/drawing/2014/main" id="{AAE74713-3236-EE71-F06B-5197F48F04B3}"/>
              </a:ext>
            </a:extLst>
          </p:cNvPr>
          <p:cNvSpPr txBox="1"/>
          <p:nvPr/>
        </p:nvSpPr>
        <p:spPr>
          <a:xfrm flipH="1">
            <a:off x="1033860" y="6089134"/>
            <a:ext cx="4317840" cy="21544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defTabSz="932472" fontAlgn="base">
              <a:spcBef>
                <a:spcPct val="0"/>
              </a:spcBef>
              <a:spcAft>
                <a:spcPct val="0"/>
              </a:spcAft>
              <a:defRPr sz="1400">
                <a:gradFill>
                  <a:gsLst>
                    <a:gs pos="0">
                      <a:srgbClr val="FFFFFF"/>
                    </a:gs>
                    <a:gs pos="100000">
                      <a:srgbClr val="FFFFFF"/>
                    </a:gs>
                  </a:gsLst>
                  <a:lin ang="5400000" scaled="0"/>
                </a:gradFill>
                <a:latin typeface="+mj-lt"/>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US">
                <a:solidFill>
                  <a:schemeClr val="tx1"/>
                </a:solidFill>
              </a:rPr>
              <a:t>Each plan contains a built-in Whiteboard</a:t>
            </a:r>
          </a:p>
        </p:txBody>
      </p:sp>
      <p:pic>
        <p:nvPicPr>
          <p:cNvPr id="19" name="Picture 18" descr="A screen Capture of Microsoft Teams Planner interface displaying a digital whiteboard named &quot;Product Launch Marketing.&quot; The board is divided into four main columns labeled &quot;YESTERDAY,&quot; &quot;TODAY,&quot; and &quot;BLOCKERS,&quot; with sticky notes under each section, with an Overlay to create tasks converting the sticky notes into tasks, at the bottom section is an overlay option to select colors for the stickies">
            <a:extLst>
              <a:ext uri="{FF2B5EF4-FFF2-40B4-BE49-F238E27FC236}">
                <a16:creationId xmlns:a16="http://schemas.microsoft.com/office/drawing/2014/main" id="{2AB770C6-1C03-D960-FB8F-B5570CD5051C}"/>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079" r="-1079"/>
          <a:stretch>
            <a:fillRect/>
          </a:stretch>
        </p:blipFill>
        <p:spPr>
          <a:xfrm>
            <a:off x="6373013" y="3029412"/>
            <a:ext cx="5250535" cy="2844481"/>
          </a:xfrm>
          <a:prstGeom prst="roundRect">
            <a:avLst>
              <a:gd name="adj" fmla="val 5947"/>
            </a:avLst>
          </a:prstGeom>
          <a:solidFill>
            <a:srgbClr val="E2EAF2"/>
          </a:solidFill>
          <a:ln w="38100">
            <a:solidFill>
              <a:schemeClr val="tx1"/>
            </a:solidFill>
          </a:ln>
          <a:effectLst>
            <a:outerShdw blurRad="127000" dist="38100" dir="2700000" algn="tl" rotWithShape="0">
              <a:prstClr val="black">
                <a:alpha val="5000"/>
              </a:prstClr>
            </a:outerShdw>
          </a:effectLst>
        </p:spPr>
      </p:pic>
      <p:sp>
        <p:nvSpPr>
          <p:cNvPr id="21" name="TextBox 20">
            <a:extLst>
              <a:ext uri="{FF2B5EF4-FFF2-40B4-BE49-F238E27FC236}">
                <a16:creationId xmlns:a16="http://schemas.microsoft.com/office/drawing/2014/main" id="{D12D365B-9927-7FE1-CABB-FB9671545560}"/>
              </a:ext>
            </a:extLst>
          </p:cNvPr>
          <p:cNvSpPr txBox="1"/>
          <p:nvPr/>
        </p:nvSpPr>
        <p:spPr>
          <a:xfrm flipH="1">
            <a:off x="6413750" y="6089134"/>
            <a:ext cx="5169060" cy="21544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defTabSz="932472" fontAlgn="base">
              <a:spcBef>
                <a:spcPct val="0"/>
              </a:spcBef>
              <a:spcAft>
                <a:spcPct val="0"/>
              </a:spcAft>
              <a:defRPr sz="1400">
                <a:gradFill>
                  <a:gsLst>
                    <a:gs pos="0">
                      <a:srgbClr val="FFFFFF"/>
                    </a:gs>
                    <a:gs pos="100000">
                      <a:srgbClr val="FFFFFF"/>
                    </a:gs>
                  </a:gsLst>
                  <a:lin ang="5400000" scaled="0"/>
                </a:gradFill>
                <a:latin typeface="+mj-lt"/>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n-US">
                <a:solidFill>
                  <a:schemeClr val="tx1"/>
                </a:solidFill>
              </a:rPr>
              <a:t>Transform sticky notes into tasks</a:t>
            </a:r>
          </a:p>
        </p:txBody>
      </p:sp>
    </p:spTree>
    <p:extLst>
      <p:ext uri="{BB962C8B-B14F-4D97-AF65-F5344CB8AC3E}">
        <p14:creationId xmlns:p14="http://schemas.microsoft.com/office/powerpoint/2010/main" val="502612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p:cNvGrpSpPr/>
        <p:nvPr/>
      </p:nvGrpSpPr>
      <p:grpSpPr>
        <a:xfrm>
          <a:off x="0" y="0"/>
          <a:ext cx="0" cy="0"/>
          <a:chOff x="0" y="0"/>
          <a:chExt cx="0" cy="0"/>
        </a:xfrm>
      </p:grpSpPr>
      <p:graphicFrame>
        <p:nvGraphicFramePr>
          <p:cNvPr id="3" name="think-cell data - do not delete">
            <a:extLst>
              <a:ext uri="{FF2B5EF4-FFF2-40B4-BE49-F238E27FC236}">
                <a16:creationId xmlns:a16="http://schemas.microsoft.com/office/drawing/2014/main" id="{614DC3D1-8F93-3AAE-676F-48CA99AEE0EF}"/>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401630902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6" progId="TCLayout.ActiveDocument.1">
                  <p:embed/>
                </p:oleObj>
              </mc:Choice>
              <mc:Fallback>
                <p:oleObj name="think-cell Slide" r:id="rId4" imgW="425" imgH="426" progId="TCLayout.ActiveDocument.1">
                  <p:embed/>
                  <p:pic>
                    <p:nvPicPr>
                      <p:cNvPr id="3" name="think-cell data - do not delete">
                        <a:extLst>
                          <a:ext uri="{FF2B5EF4-FFF2-40B4-BE49-F238E27FC236}">
                            <a16:creationId xmlns:a16="http://schemas.microsoft.com/office/drawing/2014/main" id="{614DC3D1-8F93-3AAE-676F-48CA99AEE0EF}"/>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17" name="Group 16">
            <a:extLst>
              <a:ext uri="{FF2B5EF4-FFF2-40B4-BE49-F238E27FC236}">
                <a16:creationId xmlns:a16="http://schemas.microsoft.com/office/drawing/2014/main" id="{28A341C9-CB1D-3021-CB06-5A9BF74A926E}"/>
              </a:ext>
              <a:ext uri="{C183D7F6-B498-43B3-948B-1728B52AA6E4}">
                <adec:decorative xmlns:adec="http://schemas.microsoft.com/office/drawing/2017/decorative" val="1"/>
              </a:ext>
            </a:extLst>
          </p:cNvPr>
          <p:cNvGrpSpPr/>
          <p:nvPr/>
        </p:nvGrpSpPr>
        <p:grpSpPr>
          <a:xfrm>
            <a:off x="1" y="0"/>
            <a:ext cx="12191999" cy="1358900"/>
            <a:chOff x="1" y="0"/>
            <a:chExt cx="12191999" cy="1358900"/>
          </a:xfrm>
        </p:grpSpPr>
        <p:pic>
          <p:nvPicPr>
            <p:cNvPr id="18" name="Picture 17">
              <a:extLst>
                <a:ext uri="{FF2B5EF4-FFF2-40B4-BE49-F238E27FC236}">
                  <a16:creationId xmlns:a16="http://schemas.microsoft.com/office/drawing/2014/main" id="{13D5C656-5C79-B6C2-86D5-17BC66A9C298}"/>
                </a:ext>
                <a:ext uri="{C183D7F6-B498-43B3-948B-1728B52AA6E4}">
                  <adec:decorative xmlns:adec="http://schemas.microsoft.com/office/drawing/2017/decorative" val="1"/>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24" name="Freeform: Shape 23">
              <a:extLst>
                <a:ext uri="{FF2B5EF4-FFF2-40B4-BE49-F238E27FC236}">
                  <a16:creationId xmlns:a16="http://schemas.microsoft.com/office/drawing/2014/main" id="{17E7734C-F595-7F51-9824-04FC873127C2}"/>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25" name="Graphic 34_1">
              <a:extLst>
                <a:ext uri="{FF2B5EF4-FFF2-40B4-BE49-F238E27FC236}">
                  <a16:creationId xmlns:a16="http://schemas.microsoft.com/office/drawing/2014/main" id="{3C81088F-9C93-8CDB-5DCC-41B6EE9C22DF}"/>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sp>
        <p:nvSpPr>
          <p:cNvPr id="19" name="Rectangle: Rounded Corners 18">
            <a:extLst>
              <a:ext uri="{FF2B5EF4-FFF2-40B4-BE49-F238E27FC236}">
                <a16:creationId xmlns:a16="http://schemas.microsoft.com/office/drawing/2014/main" id="{2562F3E1-990E-8CB3-87E6-7EE6B8ABFB61}"/>
              </a:ext>
              <a:ext uri="{C183D7F6-B498-43B3-948B-1728B52AA6E4}">
                <adec:decorative xmlns:adec="http://schemas.microsoft.com/office/drawing/2017/decorative" val="1"/>
              </a:ext>
            </a:extLst>
          </p:cNvPr>
          <p:cNvSpPr/>
          <p:nvPr/>
        </p:nvSpPr>
        <p:spPr bwMode="auto">
          <a:xfrm>
            <a:off x="589069" y="1481465"/>
            <a:ext cx="11013862" cy="4882759"/>
          </a:xfrm>
          <a:prstGeom prst="roundRect">
            <a:avLst>
              <a:gd name="adj" fmla="val 2585"/>
            </a:avLst>
          </a:prstGeom>
          <a:solidFill>
            <a:schemeClr val="bg1"/>
          </a:solidFill>
          <a:ln w="6350">
            <a:solidFill>
              <a:schemeClr val="bg1"/>
            </a:solid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dirty="0" err="1">
              <a:solidFill>
                <a:srgbClr val="000000"/>
              </a:solidFill>
              <a:latin typeface="Segoe UI"/>
              <a:cs typeface="Segoe UI" pitchFamily="34" charset="0"/>
            </a:endParaRPr>
          </a:p>
        </p:txBody>
      </p:sp>
      <p:sp>
        <p:nvSpPr>
          <p:cNvPr id="10" name="Freeform: Shape 32">
            <a:extLst>
              <a:ext uri="{FF2B5EF4-FFF2-40B4-BE49-F238E27FC236}">
                <a16:creationId xmlns:a16="http://schemas.microsoft.com/office/drawing/2014/main" id="{BD7CAC9E-7F07-7EB6-1A30-1EF53A1584B3}"/>
              </a:ext>
              <a:ext uri="{C183D7F6-B498-43B3-948B-1728B52AA6E4}">
                <adec:decorative xmlns:adec="http://schemas.microsoft.com/office/drawing/2017/decorative" val="1"/>
              </a:ext>
            </a:extLst>
          </p:cNvPr>
          <p:cNvSpPr>
            <a:spLocks/>
          </p:cNvSpPr>
          <p:nvPr/>
        </p:nvSpPr>
        <p:spPr bwMode="auto">
          <a:xfrm>
            <a:off x="680509" y="1572905"/>
            <a:ext cx="5369771" cy="4276157"/>
          </a:xfrm>
          <a:prstGeom prst="roundRect">
            <a:avLst>
              <a:gd name="adj" fmla="val 1593"/>
            </a:avLst>
          </a:prstGeom>
          <a:solidFill>
            <a:schemeClr val="bg1"/>
          </a:solidFill>
          <a:ln w="6350">
            <a:solidFill>
              <a:schemeClr val="accent3">
                <a:lumMod val="40000"/>
                <a:lumOff val="60000"/>
              </a:schemeClr>
            </a:solidFill>
          </a:ln>
          <a:effectLst>
            <a:outerShdw blurRad="127000" dist="38100" dir="2700000" algn="tl"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1" name="Freeform: Shape 32">
            <a:extLst>
              <a:ext uri="{FF2B5EF4-FFF2-40B4-BE49-F238E27FC236}">
                <a16:creationId xmlns:a16="http://schemas.microsoft.com/office/drawing/2014/main" id="{19079ADE-23B5-17AE-8AFE-8DEC1818FAD3}"/>
              </a:ext>
              <a:ext uri="{C183D7F6-B498-43B3-948B-1728B52AA6E4}">
                <adec:decorative xmlns:adec="http://schemas.microsoft.com/office/drawing/2017/decorative" val="1"/>
              </a:ext>
            </a:extLst>
          </p:cNvPr>
          <p:cNvSpPr>
            <a:spLocks/>
          </p:cNvSpPr>
          <p:nvPr/>
        </p:nvSpPr>
        <p:spPr bwMode="auto">
          <a:xfrm>
            <a:off x="6141720" y="1572905"/>
            <a:ext cx="5369771" cy="4276157"/>
          </a:xfrm>
          <a:prstGeom prst="roundRect">
            <a:avLst>
              <a:gd name="adj" fmla="val 1593"/>
            </a:avLst>
          </a:prstGeom>
          <a:solidFill>
            <a:schemeClr val="bg1"/>
          </a:solidFill>
          <a:ln w="6350">
            <a:solidFill>
              <a:schemeClr val="accent3">
                <a:lumMod val="40000"/>
                <a:lumOff val="60000"/>
              </a:schemeClr>
            </a:solidFill>
          </a:ln>
          <a:effectLst>
            <a:outerShdw blurRad="127000" dist="38100" dir="2700000" algn="tl" rotWithShape="0">
              <a:prstClr val="black">
                <a:alpha val="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9" name="Title 1">
            <a:extLst>
              <a:ext uri="{FF2B5EF4-FFF2-40B4-BE49-F238E27FC236}">
                <a16:creationId xmlns:a16="http://schemas.microsoft.com/office/drawing/2014/main" id="{BA493727-9D0B-0909-D225-A0AA43B7A2B5}"/>
              </a:ext>
            </a:extLst>
          </p:cNvPr>
          <p:cNvSpPr txBox="1">
            <a:spLocks noGrp="1"/>
          </p:cNvSpPr>
          <p:nvPr>
            <p:ph type="title"/>
          </p:nvPr>
        </p:nvSpPr>
        <p:spPr>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lvl1pPr algn="l" defTabSz="914400" rtl="0" eaLnBrk="1" latinLnBrk="0" hangingPunct="1">
              <a:lnSpc>
                <a:spcPct val="90000"/>
              </a:lnSpc>
              <a:spcBef>
                <a:spcPct val="0"/>
              </a:spcBef>
              <a:buNone/>
              <a:defRPr sz="3600" kern="1200">
                <a:solidFill>
                  <a:srgbClr val="000000"/>
                </a:solidFill>
                <a:latin typeface="+mj-lt"/>
                <a:ea typeface="+mj-ea"/>
                <a:cs typeface="+mj-cs"/>
              </a:defRPr>
            </a:lvl1pPr>
          </a:lstStyle>
          <a:p>
            <a:pPr lvl="0"/>
            <a:r>
              <a:rPr lang="en-US" noProof="0" dirty="0"/>
              <a:t>Skilling experiences</a:t>
            </a:r>
          </a:p>
        </p:txBody>
      </p:sp>
      <p:pic>
        <p:nvPicPr>
          <p:cNvPr id="12" name="Picture 11" descr="Microsoft Copilot Academy dashboard in Viva Learning, showing curated learning paths, recommended courses, and progress tracking for Copilot skills and AI topics.">
            <a:extLst>
              <a:ext uri="{FF2B5EF4-FFF2-40B4-BE49-F238E27FC236}">
                <a16:creationId xmlns:a16="http://schemas.microsoft.com/office/drawing/2014/main" id="{87A6EA67-F253-3123-C826-FF8F44413D0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817668" y="1697613"/>
            <a:ext cx="2959601" cy="4026741"/>
          </a:xfrm>
          <a:prstGeom prst="roundRect">
            <a:avLst>
              <a:gd name="adj" fmla="val 2012"/>
            </a:avLst>
          </a:prstGeom>
          <a:solidFill>
            <a:srgbClr val="EBEBEB"/>
          </a:solidFill>
        </p:spPr>
      </p:pic>
      <p:sp>
        <p:nvSpPr>
          <p:cNvPr id="13" name="Title 5">
            <a:extLst>
              <a:ext uri="{FF2B5EF4-FFF2-40B4-BE49-F238E27FC236}">
                <a16:creationId xmlns:a16="http://schemas.microsoft.com/office/drawing/2014/main" id="{76E859C6-7338-A1BB-0F43-9D81CC338FAC}"/>
              </a:ext>
            </a:extLst>
          </p:cNvPr>
          <p:cNvSpPr txBox="1">
            <a:spLocks/>
          </p:cNvSpPr>
          <p:nvPr/>
        </p:nvSpPr>
        <p:spPr>
          <a:xfrm>
            <a:off x="3914429" y="1829699"/>
            <a:ext cx="1998692" cy="3762568"/>
          </a:xfrm>
          <a:prstGeom prst="rect">
            <a:avLst/>
          </a:prstGeom>
        </p:spPr>
        <p:txBody>
          <a:bodyPr vert="horz" wrap="square" lIns="0" tIns="0" rIns="0" bIns="0" rtlCol="0" anchor="ctr">
            <a:spAutoFit/>
          </a:bodyPr>
          <a:lstStyle>
            <a:lvl1pPr algn="l" defTabSz="677300" rtl="0" eaLnBrk="1" latinLnBrk="0" hangingPunct="1">
              <a:lnSpc>
                <a:spcPct val="90000"/>
              </a:lnSpc>
              <a:spcBef>
                <a:spcPct val="0"/>
              </a:spcBef>
              <a:buNone/>
              <a:defRPr sz="2812" b="1" kern="1200">
                <a:solidFill>
                  <a:schemeClr val="tx1"/>
                </a:solidFill>
                <a:latin typeface="Aptos" panose="020B0004020202020204" pitchFamily="34" charset="0"/>
                <a:ea typeface="Calibri" panose="020F0502020204030204" pitchFamily="34" charset="0"/>
                <a:cs typeface="Calibri" panose="020F0502020204030204" pitchFamily="34" charset="0"/>
              </a:defRPr>
            </a:lvl1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0078D4"/>
                </a:solidFill>
                <a:effectLst/>
                <a:uLnTx/>
                <a:uFillTx/>
                <a:latin typeface="Segoe UI Semibold" panose="020B0502040204020203" pitchFamily="34" charset="0"/>
                <a:ea typeface="Calibri" panose="020F0502020204030204" pitchFamily="34" charset="0"/>
                <a:cs typeface="Segoe UI Semibold" panose="020B0502040204020203" pitchFamily="34" charset="0"/>
                <a:hlinkClick r:id="rId8">
                  <a:extLst>
                    <a:ext uri="{A12FA001-AC4F-418D-AE19-62706E023703}">
                      <ahyp:hlinkClr xmlns:ahyp="http://schemas.microsoft.com/office/drawing/2018/hyperlinkcolor" val="tx"/>
                    </a:ext>
                  </a:extLst>
                </a:hlinkClick>
              </a:rPr>
              <a:t>Microsoft </a:t>
            </a:r>
            <a:br>
              <a:rPr kumimoji="0" lang="en-US" sz="1400" b="0" i="0" u="none" strike="noStrike" kern="1200" cap="none" spc="0" normalizeH="0" baseline="0" noProof="0" dirty="0">
                <a:ln>
                  <a:noFill/>
                </a:ln>
                <a:solidFill>
                  <a:srgbClr val="0078D4"/>
                </a:solidFill>
                <a:effectLst/>
                <a:uLnTx/>
                <a:uFillTx/>
                <a:latin typeface="Segoe UI Semibold" panose="020B0502040204020203" pitchFamily="34" charset="0"/>
                <a:ea typeface="Calibri" panose="020F0502020204030204" pitchFamily="34" charset="0"/>
                <a:cs typeface="Segoe UI Semibold" panose="020B0502040204020203" pitchFamily="34" charset="0"/>
                <a:hlinkClick r:id="rId8">
                  <a:extLst>
                    <a:ext uri="{A12FA001-AC4F-418D-AE19-62706E023703}">
                      <ahyp:hlinkClr xmlns:ahyp="http://schemas.microsoft.com/office/drawing/2018/hyperlinkcolor" val="tx"/>
                    </a:ext>
                  </a:extLst>
                </a:hlinkClick>
              </a:rPr>
            </a:br>
            <a:r>
              <a:rPr kumimoji="0" lang="en-US" sz="1400" b="0" i="0" u="none" strike="noStrike" kern="1200" cap="none" spc="0" normalizeH="0" baseline="0" noProof="0" dirty="0">
                <a:ln>
                  <a:noFill/>
                </a:ln>
                <a:solidFill>
                  <a:srgbClr val="0078D4"/>
                </a:solidFill>
                <a:effectLst/>
                <a:uLnTx/>
                <a:uFillTx/>
                <a:latin typeface="Segoe UI Semibold" panose="020B0502040204020203" pitchFamily="34" charset="0"/>
                <a:ea typeface="Calibri" panose="020F0502020204030204" pitchFamily="34" charset="0"/>
                <a:cs typeface="Segoe UI Semibold" panose="020B0502040204020203" pitchFamily="34" charset="0"/>
                <a:hlinkClick r:id="rId8">
                  <a:extLst>
                    <a:ext uri="{A12FA001-AC4F-418D-AE19-62706E023703}">
                      <ahyp:hlinkClr xmlns:ahyp="http://schemas.microsoft.com/office/drawing/2018/hyperlinkcolor" val="tx"/>
                    </a:ext>
                  </a:extLst>
                </a:hlinkClick>
              </a:rPr>
              <a:t>Copilot Academy</a:t>
            </a:r>
            <a:endParaRPr kumimoji="0" lang="en-US" sz="1400" b="0" i="0" u="none" strike="noStrike" kern="1200" cap="none" spc="0" normalizeH="0" baseline="0" noProof="0" dirty="0">
              <a:ln>
                <a:noFill/>
              </a:ln>
              <a:solidFill>
                <a:srgbClr val="0078D4"/>
              </a:solidFill>
              <a:effectLst/>
              <a:uLnTx/>
              <a:uFillTx/>
              <a:latin typeface="Segoe UI Semibold" panose="020B0502040204020203" pitchFamily="34" charset="0"/>
              <a:ea typeface="Calibri" panose="020F0502020204030204" pitchFamily="34" charset="0"/>
              <a:cs typeface="Segoe UI Semibold" panose="020B0502040204020203" pitchFamily="34" charset="0"/>
            </a:endParaRP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Available to all Microsoft 365 Copilot customers</a:t>
            </a: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Centralized location to help with the basics of Copilot learning and upskilling, pulling the best content from available free Microsoft sources</a:t>
            </a: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Structured content in easily consumable learning paths curated </a:t>
            </a:r>
            <a:b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b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by Microsoft experts</a:t>
            </a: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Develop your AI interaction skills from your Viva Learning app </a:t>
            </a:r>
            <a:b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b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in Teams or webapp</a:t>
            </a:r>
          </a:p>
        </p:txBody>
      </p:sp>
      <p:pic>
        <p:nvPicPr>
          <p:cNvPr id="14" name="Picture 13" descr="Microsoft Copilot learning hub webpage showing tutorials, articles, credentials, and Copilot learning journey resources with colorful abstract illustrations.">
            <a:extLst>
              <a:ext uri="{FF2B5EF4-FFF2-40B4-BE49-F238E27FC236}">
                <a16:creationId xmlns:a16="http://schemas.microsoft.com/office/drawing/2014/main" id="{F38AF692-ECF9-CEB5-F18F-35E80181F364}"/>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t="-15610" b="-16695"/>
          <a:stretch>
            <a:fillRect/>
          </a:stretch>
        </p:blipFill>
        <p:spPr>
          <a:xfrm>
            <a:off x="6278879" y="1697613"/>
            <a:ext cx="2959601" cy="4026741"/>
          </a:xfrm>
          <a:prstGeom prst="roundRect">
            <a:avLst>
              <a:gd name="adj" fmla="val 2012"/>
            </a:avLst>
          </a:prstGeom>
          <a:solidFill>
            <a:srgbClr val="FFFFFF"/>
          </a:solidFill>
        </p:spPr>
      </p:pic>
      <p:sp>
        <p:nvSpPr>
          <p:cNvPr id="15" name="Title 5">
            <a:extLst>
              <a:ext uri="{FF2B5EF4-FFF2-40B4-BE49-F238E27FC236}">
                <a16:creationId xmlns:a16="http://schemas.microsoft.com/office/drawing/2014/main" id="{ACE8D182-B3AC-0D68-ED21-F19C0C7B31BD}"/>
              </a:ext>
            </a:extLst>
          </p:cNvPr>
          <p:cNvSpPr txBox="1">
            <a:spLocks/>
          </p:cNvSpPr>
          <p:nvPr/>
        </p:nvSpPr>
        <p:spPr>
          <a:xfrm>
            <a:off x="9375641" y="1829699"/>
            <a:ext cx="1998692" cy="1623521"/>
          </a:xfrm>
          <a:prstGeom prst="rect">
            <a:avLst/>
          </a:prstGeom>
        </p:spPr>
        <p:txBody>
          <a:bodyPr vert="horz" wrap="square" lIns="0" tIns="0" rIns="0" bIns="0" rtlCol="0" anchor="ctr">
            <a:spAutoFit/>
          </a:bodyPr>
          <a:lstStyle>
            <a:lvl1pPr algn="l" defTabSz="677300" rtl="0" eaLnBrk="1" latinLnBrk="0" hangingPunct="1">
              <a:lnSpc>
                <a:spcPct val="90000"/>
              </a:lnSpc>
              <a:spcBef>
                <a:spcPct val="0"/>
              </a:spcBef>
              <a:buNone/>
              <a:defRPr sz="2812" b="1" kern="1200">
                <a:solidFill>
                  <a:schemeClr val="tx1"/>
                </a:solidFill>
                <a:latin typeface="Aptos" panose="020B0004020202020204" pitchFamily="34" charset="0"/>
                <a:ea typeface="Calibri" panose="020F0502020204030204" pitchFamily="34" charset="0"/>
                <a:cs typeface="Calibri" panose="020F0502020204030204" pitchFamily="34" charset="0"/>
              </a:defRPr>
            </a:lvl1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0078D4"/>
                </a:solidFill>
                <a:effectLst/>
                <a:uLnTx/>
                <a:uFillTx/>
                <a:latin typeface="Segoe UI Semibold" panose="020B0502040204020203" pitchFamily="34" charset="0"/>
                <a:ea typeface="Calibri" panose="020F0502020204030204" pitchFamily="34" charset="0"/>
                <a:cs typeface="Segoe UI Semibold" panose="020B0502040204020203" pitchFamily="34" charset="0"/>
                <a:hlinkClick r:id="rId10">
                  <a:extLst>
                    <a:ext uri="{A12FA001-AC4F-418D-AE19-62706E023703}">
                      <ahyp:hlinkClr xmlns:ahyp="http://schemas.microsoft.com/office/drawing/2018/hyperlinkcolor" val="tx"/>
                    </a:ext>
                  </a:extLst>
                </a:hlinkClick>
              </a:rPr>
              <a:t>Microsoft Learn</a:t>
            </a:r>
            <a:endParaRPr kumimoji="0" lang="en-US" sz="1400" b="0" i="0" u="none" strike="noStrike" kern="1200" cap="none" spc="0" normalizeH="0" baseline="0" noProof="0" dirty="0">
              <a:ln>
                <a:noFill/>
              </a:ln>
              <a:solidFill>
                <a:srgbClr val="0078D4"/>
              </a:solidFill>
              <a:effectLst/>
              <a:uLnTx/>
              <a:uFillTx/>
              <a:latin typeface="Segoe UI Semibold" panose="020B0502040204020203" pitchFamily="34" charset="0"/>
              <a:ea typeface="Calibri" panose="020F0502020204030204" pitchFamily="34" charset="0"/>
              <a:cs typeface="Segoe UI Semibold" panose="020B0502040204020203" pitchFamily="34" charset="0"/>
            </a:endParaRP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Free, on-demand training content for skill development</a:t>
            </a: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Step-by-step exercises guiding learners through common Copilot prompts and use cases </a:t>
            </a:r>
          </a:p>
        </p:txBody>
      </p:sp>
      <p:sp>
        <p:nvSpPr>
          <p:cNvPr id="16" name="Rectangle: Rounded Corners 10">
            <a:extLst>
              <a:ext uri="{FF2B5EF4-FFF2-40B4-BE49-F238E27FC236}">
                <a16:creationId xmlns:a16="http://schemas.microsoft.com/office/drawing/2014/main" id="{0EF87E8D-CD4E-090A-1B79-305D16EF72A3}"/>
              </a:ext>
            </a:extLst>
          </p:cNvPr>
          <p:cNvSpPr/>
          <p:nvPr/>
        </p:nvSpPr>
        <p:spPr>
          <a:xfrm>
            <a:off x="680509" y="5941074"/>
            <a:ext cx="10830982" cy="331710"/>
          </a:xfrm>
          <a:prstGeom prst="roundRect">
            <a:avLst>
              <a:gd name="adj" fmla="val 50000"/>
            </a:avLst>
          </a:prstGeom>
          <a:gradFill flip="none" rotWithShape="1">
            <a:gsLst>
              <a:gs pos="100000">
                <a:srgbClr val="0078D4"/>
              </a:gs>
              <a:gs pos="29000">
                <a:srgbClr val="8661C5"/>
              </a:gs>
              <a:gs pos="0">
                <a:srgbClr val="C03BC4"/>
              </a:gs>
            </a:gsLst>
            <a:path path="circle">
              <a:fillToRect l="100000" t="100000"/>
            </a:path>
            <a:tileRect r="-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1400" dirty="0">
                <a:solidFill>
                  <a:srgbClr val="FFFFFF"/>
                </a:solidFill>
                <a:latin typeface="Segoe UI Semibold"/>
                <a:cs typeface="Segoe UI Semibold" panose="020B0502040204020203" pitchFamily="34" charset="0"/>
              </a:rPr>
              <a:t>Downloadable assets for customization available at </a:t>
            </a:r>
            <a:r>
              <a:rPr lang="en-US" sz="1400" dirty="0">
                <a:solidFill>
                  <a:srgbClr val="FFFFFF"/>
                </a:solidFill>
                <a:latin typeface="Segoe UI Semibold"/>
                <a:cs typeface="Segoe UI Semibold" panose="020B0502040204020203" pitchFamily="34" charset="0"/>
                <a:hlinkClick r:id="rId11">
                  <a:extLst>
                    <a:ext uri="{A12FA001-AC4F-418D-AE19-62706E023703}">
                      <ahyp:hlinkClr xmlns:ahyp="http://schemas.microsoft.com/office/drawing/2018/hyperlinkcolor" val="tx"/>
                    </a:ext>
                  </a:extLst>
                </a:hlinkClick>
              </a:rPr>
              <a:t>adoption.microsoft.com/copilot</a:t>
            </a:r>
            <a:endParaRPr lang="en-US" sz="1400" dirty="0">
              <a:solidFill>
                <a:srgbClr val="FFFFFF"/>
              </a:solidFill>
              <a:latin typeface="Segoe UI Semibold"/>
              <a:cs typeface="Segoe UI Semibold" panose="020B0502040204020203" pitchFamily="34" charset="0"/>
            </a:endParaRPr>
          </a:p>
        </p:txBody>
      </p:sp>
    </p:spTree>
    <p:extLst>
      <p:ext uri="{BB962C8B-B14F-4D97-AF65-F5344CB8AC3E}">
        <p14:creationId xmlns:p14="http://schemas.microsoft.com/office/powerpoint/2010/main" val="135261554"/>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a:extLst>
            <a:ext uri="{FF2B5EF4-FFF2-40B4-BE49-F238E27FC236}">
              <a16:creationId xmlns:a16="http://schemas.microsoft.com/office/drawing/2014/main" id="{A7D26E78-CA7B-ADBE-01B2-780A2EBB67E5}"/>
            </a:ext>
          </a:extLst>
        </p:cNvPr>
        <p:cNvGrpSpPr/>
        <p:nvPr/>
      </p:nvGrpSpPr>
      <p:grpSpPr>
        <a:xfrm>
          <a:off x="0" y="0"/>
          <a:ext cx="0" cy="0"/>
          <a:chOff x="0" y="0"/>
          <a:chExt cx="0" cy="0"/>
        </a:xfrm>
      </p:grpSpPr>
      <p:graphicFrame>
        <p:nvGraphicFramePr>
          <p:cNvPr id="7" name="think-cell data - do not delete">
            <a:extLst>
              <a:ext uri="{FF2B5EF4-FFF2-40B4-BE49-F238E27FC236}">
                <a16:creationId xmlns:a16="http://schemas.microsoft.com/office/drawing/2014/main" id="{BCB063FF-8B29-B756-1039-DF7A6A67106E}"/>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8078134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6" progId="TCLayout.ActiveDocument.1">
                  <p:embed/>
                </p:oleObj>
              </mc:Choice>
              <mc:Fallback>
                <p:oleObj name="think-cell Slide" r:id="rId4" imgW="425" imgH="426" progId="TCLayout.ActiveDocument.1">
                  <p:embed/>
                  <p:pic>
                    <p:nvPicPr>
                      <p:cNvPr id="7" name="think-cell data - do not delete">
                        <a:extLst>
                          <a:ext uri="{FF2B5EF4-FFF2-40B4-BE49-F238E27FC236}">
                            <a16:creationId xmlns:a16="http://schemas.microsoft.com/office/drawing/2014/main" id="{BCB063FF-8B29-B756-1039-DF7A6A67106E}"/>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8" name="Group 7">
            <a:extLst>
              <a:ext uri="{FF2B5EF4-FFF2-40B4-BE49-F238E27FC236}">
                <a16:creationId xmlns:a16="http://schemas.microsoft.com/office/drawing/2014/main" id="{A27F6C58-A839-CC25-C078-6A533D29C55A}"/>
              </a:ext>
              <a:ext uri="{C183D7F6-B498-43B3-948B-1728B52AA6E4}">
                <adec:decorative xmlns:adec="http://schemas.microsoft.com/office/drawing/2017/decorative" val="1"/>
              </a:ext>
            </a:extLst>
          </p:cNvPr>
          <p:cNvGrpSpPr/>
          <p:nvPr/>
        </p:nvGrpSpPr>
        <p:grpSpPr>
          <a:xfrm>
            <a:off x="1" y="0"/>
            <a:ext cx="12191999" cy="1358900"/>
            <a:chOff x="1" y="0"/>
            <a:chExt cx="12191999" cy="1358900"/>
          </a:xfrm>
        </p:grpSpPr>
        <p:pic>
          <p:nvPicPr>
            <p:cNvPr id="9" name="Picture 8">
              <a:extLst>
                <a:ext uri="{FF2B5EF4-FFF2-40B4-BE49-F238E27FC236}">
                  <a16:creationId xmlns:a16="http://schemas.microsoft.com/office/drawing/2014/main" id="{7082D20E-F98C-3714-D848-A462841A75A0}"/>
                </a:ext>
                <a:ext uri="{C183D7F6-B498-43B3-948B-1728B52AA6E4}">
                  <adec:decorative xmlns:adec="http://schemas.microsoft.com/office/drawing/2017/decorative" val="1"/>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10" name="Freeform: Shape 9">
              <a:extLst>
                <a:ext uri="{FF2B5EF4-FFF2-40B4-BE49-F238E27FC236}">
                  <a16:creationId xmlns:a16="http://schemas.microsoft.com/office/drawing/2014/main" id="{6CA2AACA-01A3-1163-CE04-CEB23E2D86C4}"/>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11" name="Graphic 34_1">
              <a:extLst>
                <a:ext uri="{FF2B5EF4-FFF2-40B4-BE49-F238E27FC236}">
                  <a16:creationId xmlns:a16="http://schemas.microsoft.com/office/drawing/2014/main" id="{B26220BA-0B67-3686-F17C-2D5EABCC1DE6}"/>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sp useBgFill="1">
        <p:nvSpPr>
          <p:cNvPr id="12" name="Rounded Rectangle 1">
            <a:extLst>
              <a:ext uri="{FF2B5EF4-FFF2-40B4-BE49-F238E27FC236}">
                <a16:creationId xmlns:a16="http://schemas.microsoft.com/office/drawing/2014/main" id="{48548CD5-8147-222D-4FBB-3E2FB3368411}"/>
              </a:ext>
              <a:ext uri="{C183D7F6-B498-43B3-948B-1728B52AA6E4}">
                <adec:decorative xmlns:adec="http://schemas.microsoft.com/office/drawing/2017/decorative" val="1"/>
              </a:ext>
            </a:extLst>
          </p:cNvPr>
          <p:cNvSpPr/>
          <p:nvPr/>
        </p:nvSpPr>
        <p:spPr bwMode="auto">
          <a:xfrm>
            <a:off x="579438" y="1938755"/>
            <a:ext cx="11041062" cy="4334730"/>
          </a:xfrm>
          <a:prstGeom prst="roundRect">
            <a:avLst>
              <a:gd name="adj" fmla="val 2901"/>
            </a:avLst>
          </a:pr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67" fontAlgn="base">
              <a:spcAft>
                <a:spcPts val="300"/>
              </a:spcAft>
            </a:pPr>
            <a:endParaRPr lang="en-US" sz="1600">
              <a:solidFill>
                <a:srgbClr val="C03BC4"/>
              </a:solidFill>
              <a:latin typeface="Segoe Sans Display Semibold"/>
            </a:endParaRPr>
          </a:p>
        </p:txBody>
      </p:sp>
      <p:sp>
        <p:nvSpPr>
          <p:cNvPr id="5" name="Title 4">
            <a:extLst>
              <a:ext uri="{FF2B5EF4-FFF2-40B4-BE49-F238E27FC236}">
                <a16:creationId xmlns:a16="http://schemas.microsoft.com/office/drawing/2014/main" id="{877E9C4F-0BEB-FE42-2EC5-F15A1E2BCC5B}"/>
              </a:ext>
            </a:extLst>
          </p:cNvPr>
          <p:cNvSpPr>
            <a:spLocks noGrp="1"/>
          </p:cNvSpPr>
          <p:nvPr>
            <p:ph type="title"/>
          </p:nvPr>
        </p:nvSpPr>
        <p:spPr>
          <a:xfrm>
            <a:off x="588261" y="454597"/>
            <a:ext cx="11011601" cy="492443"/>
          </a:xfrm>
        </p:spPr>
        <p:txBody>
          <a:bodyPr vert="horz">
            <a:normAutofit/>
          </a:bodyPr>
          <a:lstStyle/>
          <a:p>
            <a:r>
              <a:rPr lang="en-US" dirty="0"/>
              <a:t>Links to learn more (1 of 2)</a:t>
            </a:r>
          </a:p>
        </p:txBody>
      </p:sp>
      <p:sp>
        <p:nvSpPr>
          <p:cNvPr id="14" name="TextBox 13">
            <a:extLst>
              <a:ext uri="{FF2B5EF4-FFF2-40B4-BE49-F238E27FC236}">
                <a16:creationId xmlns:a16="http://schemas.microsoft.com/office/drawing/2014/main" id="{E19A6805-CF21-D37E-76C4-2BFEF9795E25}"/>
              </a:ext>
            </a:extLst>
          </p:cNvPr>
          <p:cNvSpPr txBox="1"/>
          <p:nvPr/>
        </p:nvSpPr>
        <p:spPr>
          <a:xfrm>
            <a:off x="588261" y="1518076"/>
            <a:ext cx="2639312" cy="307777"/>
          </a:xfrm>
          <a:prstGeom prst="rect">
            <a:avLst/>
          </a:prstGeom>
          <a:noFill/>
        </p:spPr>
        <p:txBody>
          <a:bodyPr wrap="none" lIns="0" tIns="0" rIns="0" bIns="0" anchor="ctr">
            <a:spAutoFit/>
          </a:bodyPr>
          <a:lstStyle/>
          <a:p>
            <a:pPr marL="0" marR="0" lvl="0" indent="0" algn="l" defTabSz="914400" rtl="0" eaLnBrk="1" fontAlgn="base" latinLnBrk="0" hangingPunct="1">
              <a:lnSpc>
                <a:spcPct val="100000"/>
              </a:lnSpc>
              <a:spcBef>
                <a:spcPts val="0"/>
              </a:spcBef>
              <a:spcAft>
                <a:spcPts val="500"/>
              </a:spcAft>
              <a:buClrTx/>
              <a:buSzTx/>
              <a:buFontTx/>
              <a:buNone/>
              <a:tabLst/>
              <a:defRPr/>
            </a:pPr>
            <a:r>
              <a:rPr kumimoji="0" lang="en-US" sz="2000" b="0" i="0" u="none" strike="noStrike" kern="1200" cap="none" spc="0" normalizeH="0" baseline="0" noProof="0" dirty="0">
                <a:ln>
                  <a:noFill/>
                </a:ln>
                <a:solidFill>
                  <a:schemeClr val="accent1"/>
                </a:solidFill>
                <a:effectLst/>
                <a:uLnTx/>
                <a:uFillTx/>
                <a:latin typeface="+mj-lt"/>
                <a:ea typeface="+mn-ea"/>
                <a:cs typeface="Segoe UI Semibold" panose="020B0702040204020203" pitchFamily="34" charset="0"/>
                <a:hlinkClick r:id="rId7">
                  <a:extLst>
                    <a:ext uri="{A12FA001-AC4F-418D-AE19-62706E023703}">
                      <ahyp:hlinkClr xmlns:ahyp="http://schemas.microsoft.com/office/drawing/2018/hyperlinkcolor" val="tx"/>
                    </a:ext>
                  </a:extLst>
                </a:hlinkClick>
              </a:rPr>
              <a:t>Copilot Readiness Hub</a:t>
            </a:r>
            <a:endParaRPr kumimoji="0" lang="en-US" sz="2000" b="0" i="0" u="none" strike="noStrike" kern="1200" cap="none" spc="0" normalizeH="0" baseline="0" noProof="0" dirty="0">
              <a:ln>
                <a:noFill/>
              </a:ln>
              <a:solidFill>
                <a:schemeClr val="accent1"/>
              </a:solidFill>
              <a:effectLst/>
              <a:uLnTx/>
              <a:uFillTx/>
              <a:latin typeface="+mj-lt"/>
              <a:ea typeface="+mn-ea"/>
              <a:cs typeface="Segoe UI Semibold" panose="020B0702040204020203" pitchFamily="34" charset="0"/>
            </a:endParaRPr>
          </a:p>
        </p:txBody>
      </p:sp>
      <p:sp>
        <p:nvSpPr>
          <p:cNvPr id="26" name="Rectangle: Rounded Corners 25">
            <a:extLst>
              <a:ext uri="{FF2B5EF4-FFF2-40B4-BE49-F238E27FC236}">
                <a16:creationId xmlns:a16="http://schemas.microsoft.com/office/drawing/2014/main" id="{9EFF73C0-233E-59CF-BDD3-2245FCEADBD2}"/>
              </a:ext>
            </a:extLst>
          </p:cNvPr>
          <p:cNvSpPr>
            <a:spLocks/>
          </p:cNvSpPr>
          <p:nvPr/>
        </p:nvSpPr>
        <p:spPr bwMode="auto">
          <a:xfrm>
            <a:off x="670878" y="2030196"/>
            <a:ext cx="5770562" cy="336550"/>
          </a:xfrm>
          <a:prstGeom prst="round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defTabSz="932472" fontAlgn="base">
              <a:spcBef>
                <a:spcPct val="0"/>
              </a:spcBef>
              <a:spcAft>
                <a:spcPct val="0"/>
              </a:spcAft>
            </a:pPr>
            <a:r>
              <a:rPr lang="en-US" sz="1600">
                <a:solidFill>
                  <a:schemeClr val="tx1"/>
                </a:solidFill>
                <a:latin typeface="+mj-lt"/>
                <a:ea typeface="Segoe UI" pitchFamily="34" charset="0"/>
                <a:cs typeface="Segoe UI" pitchFamily="34" charset="0"/>
              </a:rPr>
              <a:t>What is Copilot?</a:t>
            </a:r>
          </a:p>
        </p:txBody>
      </p:sp>
      <p:sp>
        <p:nvSpPr>
          <p:cNvPr id="29" name="TextBox 28">
            <a:extLst>
              <a:ext uri="{FF2B5EF4-FFF2-40B4-BE49-F238E27FC236}">
                <a16:creationId xmlns:a16="http://schemas.microsoft.com/office/drawing/2014/main" id="{D407A2F8-4F83-1A50-2296-0FBA07CE45B8}"/>
              </a:ext>
            </a:extLst>
          </p:cNvPr>
          <p:cNvSpPr txBox="1"/>
          <p:nvPr/>
        </p:nvSpPr>
        <p:spPr>
          <a:xfrm>
            <a:off x="767080" y="2444215"/>
            <a:ext cx="5505450" cy="707886"/>
          </a:xfrm>
          <a:prstGeom prst="rect">
            <a:avLst/>
          </a:prstGeom>
          <a:noFill/>
        </p:spPr>
        <p:txBody>
          <a:bodyPr wrap="square" lIns="0" tIns="0" rIns="0" bIns="0">
            <a:spAutoFit/>
          </a:bodyPr>
          <a:lstStyle/>
          <a:p>
            <a:pPr marL="161925" marR="0" lvl="0" indent="-161925"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8">
                  <a:extLst>
                    <a:ext uri="{A12FA001-AC4F-418D-AE19-62706E023703}">
                      <ahyp:hlinkClr xmlns:ahyp="http://schemas.microsoft.com/office/drawing/2018/hyperlinkcolor" val="tx"/>
                    </a:ext>
                  </a:extLst>
                </a:hlinkClick>
              </a:rPr>
              <a:t>Introducing Microsoft 365 Copilot</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61925" marR="0" lvl="0" indent="-161925"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9">
                  <a:extLst>
                    <a:ext uri="{A12FA001-AC4F-418D-AE19-62706E023703}">
                      <ahyp:hlinkClr xmlns:ahyp="http://schemas.microsoft.com/office/drawing/2018/hyperlinkcolor" val="tx"/>
                    </a:ext>
                  </a:extLst>
                </a:hlinkClick>
              </a:rPr>
              <a:t>The Copilot System</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61925" marR="0" lvl="0" indent="-161925"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10">
                  <a:extLst>
                    <a:ext uri="{A12FA001-AC4F-418D-AE19-62706E023703}">
                      <ahyp:hlinkClr xmlns:ahyp="http://schemas.microsoft.com/office/drawing/2018/hyperlinkcolor" val="tx"/>
                    </a:ext>
                  </a:extLst>
                </a:hlinkClick>
              </a:rPr>
              <a:t>ChatGPT vs. Microsoft 365 Copilot: What's the difference?</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p:txBody>
      </p:sp>
      <p:sp>
        <p:nvSpPr>
          <p:cNvPr id="32" name="Rectangle: Rounded Corners 31">
            <a:extLst>
              <a:ext uri="{FF2B5EF4-FFF2-40B4-BE49-F238E27FC236}">
                <a16:creationId xmlns:a16="http://schemas.microsoft.com/office/drawing/2014/main" id="{E0C5D400-4B89-E06B-2FF2-2B62C7733809}"/>
              </a:ext>
            </a:extLst>
          </p:cNvPr>
          <p:cNvSpPr>
            <a:spLocks/>
          </p:cNvSpPr>
          <p:nvPr/>
        </p:nvSpPr>
        <p:spPr bwMode="auto">
          <a:xfrm>
            <a:off x="670878" y="3310851"/>
            <a:ext cx="5770562" cy="336550"/>
          </a:xfrm>
          <a:prstGeom prst="round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defTabSz="932472" fontAlgn="base">
              <a:spcBef>
                <a:spcPct val="0"/>
              </a:spcBef>
              <a:spcAft>
                <a:spcPct val="0"/>
              </a:spcAft>
            </a:pPr>
            <a:r>
              <a:rPr lang="en-US" sz="1600">
                <a:solidFill>
                  <a:schemeClr val="tx1"/>
                </a:solidFill>
                <a:latin typeface="+mj-lt"/>
                <a:ea typeface="Segoe UI" pitchFamily="34" charset="0"/>
                <a:cs typeface="Segoe UI" pitchFamily="34" charset="0"/>
              </a:rPr>
              <a:t>How Copilot works</a:t>
            </a:r>
          </a:p>
        </p:txBody>
      </p:sp>
      <p:sp>
        <p:nvSpPr>
          <p:cNvPr id="33" name="TextBox 32">
            <a:extLst>
              <a:ext uri="{FF2B5EF4-FFF2-40B4-BE49-F238E27FC236}">
                <a16:creationId xmlns:a16="http://schemas.microsoft.com/office/drawing/2014/main" id="{E89E5CB3-0564-5A92-229E-CEFB1E981A05}"/>
              </a:ext>
            </a:extLst>
          </p:cNvPr>
          <p:cNvSpPr txBox="1"/>
          <p:nvPr/>
        </p:nvSpPr>
        <p:spPr>
          <a:xfrm>
            <a:off x="767080" y="3725713"/>
            <a:ext cx="5505450" cy="2423740"/>
          </a:xfrm>
          <a:prstGeom prst="rect">
            <a:avLst/>
          </a:prstGeom>
          <a:noFill/>
        </p:spPr>
        <p:txBody>
          <a:bodyPr wrap="square" lIns="0" tIns="0" rIns="0" bIns="0">
            <a:spAutoFit/>
          </a:bodyPr>
          <a:lstStyle/>
          <a:p>
            <a:pPr marL="161925" marR="0" lvl="0" indent="-161925" algn="l" defTabSz="914367" rtl="0" eaLnBrk="1" fontAlgn="base"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11">
                  <a:extLst>
                    <a:ext uri="{A12FA001-AC4F-418D-AE19-62706E023703}">
                      <ahyp:hlinkClr xmlns:ahyp="http://schemas.microsoft.com/office/drawing/2018/hyperlinkcolor" val="tx"/>
                    </a:ext>
                  </a:extLst>
                </a:hlinkClick>
              </a:rPr>
              <a:t>How Microsoft 365 Copilot works</a:t>
            </a: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rPr>
              <a:t>: Microsoft Mechanics video</a:t>
            </a:r>
          </a:p>
          <a:p>
            <a:pPr marL="161925" marR="0" lvl="0" indent="-161925" algn="l" defTabSz="914367" rtl="0" eaLnBrk="1" fontAlgn="base"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12">
                  <a:extLst>
                    <a:ext uri="{A12FA001-AC4F-418D-AE19-62706E023703}">
                      <ahyp:hlinkClr xmlns:ahyp="http://schemas.microsoft.com/office/drawing/2018/hyperlinkcolor" val="tx"/>
                    </a:ext>
                  </a:extLst>
                </a:hlinkClick>
              </a:rPr>
              <a:t>Semantic Index for Copilot</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61925" marR="0" lvl="0" indent="-161925"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13">
                  <a:extLst>
                    <a:ext uri="{A12FA001-AC4F-418D-AE19-62706E023703}">
                      <ahyp:hlinkClr xmlns:ahyp="http://schemas.microsoft.com/office/drawing/2018/hyperlinkcolor" val="tx"/>
                    </a:ext>
                  </a:extLst>
                </a:hlinkClick>
              </a:rPr>
              <a:t>Microsoft Graph</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61925" marR="0" lvl="0" indent="-161925"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14">
                  <a:extLst>
                    <a:ext uri="{A12FA001-AC4F-418D-AE19-62706E023703}">
                      <ahyp:hlinkClr xmlns:ahyp="http://schemas.microsoft.com/office/drawing/2018/hyperlinkcolor" val="tx"/>
                    </a:ext>
                  </a:extLst>
                </a:hlinkClick>
              </a:rPr>
              <a:t>Microsoft Graph connectors</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61925" marR="0" lvl="0" indent="-161925" algn="l" defTabSz="914367" rtl="0" eaLnBrk="1" fontAlgn="auto" latinLnBrk="0" hangingPunct="1">
              <a:lnSpc>
                <a:spcPct val="100000"/>
              </a:lnSpc>
              <a:spcBef>
                <a:spcPts val="0"/>
              </a:spcBef>
              <a:spcAft>
                <a:spcPts val="300"/>
              </a:spcAft>
              <a:buClr>
                <a:prstClr val="black"/>
              </a:buClr>
              <a:buSzTx/>
              <a:buFont typeface="Arial" panose="020B0604020202020204" pitchFamily="34" charset="0"/>
              <a:buChar char="•"/>
              <a:tabLst/>
              <a:defRPr/>
            </a:pPr>
            <a:r>
              <a:rPr kumimoji="0" lang="en-US" sz="1200" b="0" i="0" u="none" strike="noStrike" kern="1200" cap="none" spc="0" normalizeH="0" baseline="0" noProof="0" dirty="0">
                <a:ln>
                  <a:noFill/>
                </a:ln>
                <a:effectLst/>
                <a:uLnTx/>
                <a:uFillTx/>
                <a:ea typeface="Calibri" panose="020F0502020204030204" pitchFamily="34" charset="0"/>
                <a:cs typeface="Segoe UI Semibold" panose="020B0702040204020203" pitchFamily="34" charset="0"/>
              </a:rPr>
              <a:t>Additional copilot experiences across the Microsoft Cloud</a:t>
            </a:r>
          </a:p>
          <a:p>
            <a:pPr marL="482600" marR="0" lvl="1" indent="-196850" algn="l" defTabSz="914367" rtl="0" eaLnBrk="1" fontAlgn="auto" latinLnBrk="0" hangingPunct="1">
              <a:lnSpc>
                <a:spcPct val="100000"/>
              </a:lnSpc>
              <a:spcBef>
                <a:spcPts val="0"/>
              </a:spcBef>
              <a:spcAft>
                <a:spcPts val="600"/>
              </a:spcAft>
              <a:buClr>
                <a:prstClr val="black"/>
              </a:buClr>
              <a:buSzTx/>
              <a:buFont typeface="Abadi" panose="020B0604020104020204" pitchFamily="34" charset="0"/>
              <a:buChar char="–"/>
              <a:tabLst/>
              <a:defRPr/>
            </a:pPr>
            <a:r>
              <a:rPr kumimoji="0" lang="en-US" sz="1100" b="0" i="0" u="none"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15">
                  <a:extLst>
                    <a:ext uri="{A12FA001-AC4F-418D-AE19-62706E023703}">
                      <ahyp:hlinkClr xmlns:ahyp="http://schemas.microsoft.com/office/drawing/2018/hyperlinkcolor" val="tx"/>
                    </a:ext>
                  </a:extLst>
                </a:hlinkClick>
              </a:rPr>
              <a:t>Microsoft Dynamics 365 Copilot</a:t>
            </a:r>
            <a:endParaRPr kumimoji="0" lang="en-US" sz="1100" b="0" i="0" u="none"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482600" marR="0" lvl="1" indent="-196850" algn="l" defTabSz="914367" rtl="0" eaLnBrk="1" fontAlgn="auto" latinLnBrk="0" hangingPunct="1">
              <a:lnSpc>
                <a:spcPct val="100000"/>
              </a:lnSpc>
              <a:spcBef>
                <a:spcPts val="0"/>
              </a:spcBef>
              <a:spcAft>
                <a:spcPts val="600"/>
              </a:spcAft>
              <a:buClr>
                <a:prstClr val="black"/>
              </a:buClr>
              <a:buSzTx/>
              <a:buFont typeface="Abadi" panose="020B0604020104020204" pitchFamily="34" charset="0"/>
              <a:buChar char="–"/>
              <a:tabLst/>
              <a:defRPr/>
            </a:pPr>
            <a:r>
              <a:rPr kumimoji="0" lang="en-US" sz="1100" b="0" i="0" u="none"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16">
                  <a:extLst>
                    <a:ext uri="{A12FA001-AC4F-418D-AE19-62706E023703}">
                      <ahyp:hlinkClr xmlns:ahyp="http://schemas.microsoft.com/office/drawing/2018/hyperlinkcolor" val="tx"/>
                    </a:ext>
                  </a:extLst>
                </a:hlinkClick>
              </a:rPr>
              <a:t>Copilot in Power Platform</a:t>
            </a:r>
            <a:endParaRPr kumimoji="0" lang="en-US" sz="1100" b="0" i="0" u="none"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482600" marR="0" lvl="1" indent="-196850" algn="l" defTabSz="914367" rtl="0" eaLnBrk="1" fontAlgn="auto" latinLnBrk="0" hangingPunct="1">
              <a:lnSpc>
                <a:spcPct val="100000"/>
              </a:lnSpc>
              <a:spcBef>
                <a:spcPts val="0"/>
              </a:spcBef>
              <a:spcAft>
                <a:spcPts val="600"/>
              </a:spcAft>
              <a:buClr>
                <a:prstClr val="black"/>
              </a:buClr>
              <a:buSzTx/>
              <a:buFont typeface="Abadi" panose="020B0604020104020204" pitchFamily="34" charset="0"/>
              <a:buChar char="–"/>
              <a:tabLst/>
              <a:defRPr/>
            </a:pPr>
            <a:r>
              <a:rPr kumimoji="0" lang="en-US" sz="1100" b="0" i="0" u="none"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17">
                  <a:extLst>
                    <a:ext uri="{A12FA001-AC4F-418D-AE19-62706E023703}">
                      <ahyp:hlinkClr xmlns:ahyp="http://schemas.microsoft.com/office/drawing/2018/hyperlinkcolor" val="tx"/>
                    </a:ext>
                  </a:extLst>
                </a:hlinkClick>
              </a:rPr>
              <a:t>Microsoft Security Copilot</a:t>
            </a:r>
            <a:endParaRPr kumimoji="0" lang="en-US" sz="1100" b="0" i="0" u="none"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482600" marR="0" lvl="1" indent="-196850" algn="l" defTabSz="914367" rtl="0" eaLnBrk="1" fontAlgn="auto" latinLnBrk="0" hangingPunct="1">
              <a:lnSpc>
                <a:spcPct val="100000"/>
              </a:lnSpc>
              <a:spcBef>
                <a:spcPts val="0"/>
              </a:spcBef>
              <a:spcAft>
                <a:spcPts val="600"/>
              </a:spcAft>
              <a:buClr>
                <a:prstClr val="black"/>
              </a:buClr>
              <a:buSzTx/>
              <a:buFont typeface="Abadi" panose="020B0604020104020204" pitchFamily="34" charset="0"/>
              <a:buChar char="–"/>
              <a:tabLst/>
              <a:defRPr/>
            </a:pPr>
            <a:r>
              <a:rPr kumimoji="0" lang="en-US" sz="1100" b="0" i="0" u="none"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18">
                  <a:extLst>
                    <a:ext uri="{A12FA001-AC4F-418D-AE19-62706E023703}">
                      <ahyp:hlinkClr xmlns:ahyp="http://schemas.microsoft.com/office/drawing/2018/hyperlinkcolor" val="tx"/>
                    </a:ext>
                  </a:extLst>
                </a:hlinkClick>
              </a:rPr>
              <a:t>GitHub Copilot</a:t>
            </a:r>
            <a:endParaRPr kumimoji="0" lang="en-US" sz="1100" b="0" i="0" u="none"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482600" marR="0" lvl="1" indent="-196850" algn="l" defTabSz="914367" rtl="0" eaLnBrk="1" fontAlgn="auto" latinLnBrk="0" hangingPunct="1">
              <a:lnSpc>
                <a:spcPct val="100000"/>
              </a:lnSpc>
              <a:spcBef>
                <a:spcPts val="0"/>
              </a:spcBef>
              <a:spcAft>
                <a:spcPts val="600"/>
              </a:spcAft>
              <a:buClr>
                <a:prstClr val="black"/>
              </a:buClr>
              <a:buSzTx/>
              <a:buFont typeface="Abadi" panose="020B0604020104020204" pitchFamily="34" charset="0"/>
              <a:buChar char="–"/>
              <a:tabLst/>
              <a:defRPr/>
            </a:pPr>
            <a:r>
              <a:rPr kumimoji="0" lang="en-US" sz="1100" b="0" i="0" u="none"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19">
                  <a:extLst>
                    <a:ext uri="{A12FA001-AC4F-418D-AE19-62706E023703}">
                      <ahyp:hlinkClr xmlns:ahyp="http://schemas.microsoft.com/office/drawing/2018/hyperlinkcolor" val="tx"/>
                    </a:ext>
                  </a:extLst>
                </a:hlinkClick>
              </a:rPr>
              <a:t>Copilot in Microsoft Stream</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p:txBody>
      </p:sp>
      <p:sp>
        <p:nvSpPr>
          <p:cNvPr id="27" name="Rectangle: Rounded Corners 26">
            <a:extLst>
              <a:ext uri="{FF2B5EF4-FFF2-40B4-BE49-F238E27FC236}">
                <a16:creationId xmlns:a16="http://schemas.microsoft.com/office/drawing/2014/main" id="{1C715E2D-BDDE-8F80-ECDF-582EAC45C056}"/>
              </a:ext>
            </a:extLst>
          </p:cNvPr>
          <p:cNvSpPr>
            <a:spLocks/>
          </p:cNvSpPr>
          <p:nvPr/>
        </p:nvSpPr>
        <p:spPr bwMode="auto">
          <a:xfrm>
            <a:off x="6532880" y="2030196"/>
            <a:ext cx="4996180" cy="336550"/>
          </a:xfrm>
          <a:prstGeom prst="round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defTabSz="932472" fontAlgn="base">
              <a:spcBef>
                <a:spcPct val="0"/>
              </a:spcBef>
              <a:spcAft>
                <a:spcPct val="0"/>
              </a:spcAft>
            </a:pPr>
            <a:r>
              <a:rPr lang="en-US" sz="1600">
                <a:solidFill>
                  <a:schemeClr val="tx1"/>
                </a:solidFill>
                <a:latin typeface="+mj-lt"/>
                <a:ea typeface="Segoe UI" pitchFamily="34" charset="0"/>
                <a:cs typeface="Segoe UI" pitchFamily="34" charset="0"/>
              </a:rPr>
              <a:t>Privacy</a:t>
            </a:r>
          </a:p>
        </p:txBody>
      </p:sp>
      <p:sp>
        <p:nvSpPr>
          <p:cNvPr id="34" name="TextBox 33">
            <a:extLst>
              <a:ext uri="{FF2B5EF4-FFF2-40B4-BE49-F238E27FC236}">
                <a16:creationId xmlns:a16="http://schemas.microsoft.com/office/drawing/2014/main" id="{970D8F58-83E6-60C9-E9CD-401A63475FDF}"/>
              </a:ext>
            </a:extLst>
          </p:cNvPr>
          <p:cNvSpPr txBox="1"/>
          <p:nvPr/>
        </p:nvSpPr>
        <p:spPr>
          <a:xfrm>
            <a:off x="6643698" y="2444215"/>
            <a:ext cx="4781222" cy="3231654"/>
          </a:xfrm>
          <a:prstGeom prst="rect">
            <a:avLst/>
          </a:prstGeom>
          <a:noFill/>
        </p:spPr>
        <p:txBody>
          <a:bodyPr wrap="square" lIns="0" tIns="0" rIns="0" bIns="0">
            <a:spAutoFit/>
          </a:bodyPr>
          <a:lstStyle/>
          <a:p>
            <a:pPr marL="161925" marR="0" lvl="0" indent="-161925" algn="l" defTabSz="914367" rtl="0" eaLnBrk="1" fontAlgn="auto" latinLnBrk="0" hangingPunct="1">
              <a:lnSpc>
                <a:spcPct val="100000"/>
              </a:lnSpc>
              <a:spcBef>
                <a:spcPts val="0"/>
              </a:spcBef>
              <a:spcAft>
                <a:spcPts val="12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0">
                  <a:extLst>
                    <a:ext uri="{A12FA001-AC4F-418D-AE19-62706E023703}">
                      <ahyp:hlinkClr xmlns:ahyp="http://schemas.microsoft.com/office/drawing/2018/hyperlinkcolor" val="tx"/>
                    </a:ext>
                  </a:extLst>
                </a:hlinkClick>
              </a:rPr>
              <a:t>Microsoft’s privacy policy</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61925" marR="0" lvl="0" indent="-161925" algn="l" defTabSz="914367" rtl="0" eaLnBrk="1" fontAlgn="auto" latinLnBrk="0" hangingPunct="1">
              <a:lnSpc>
                <a:spcPct val="100000"/>
              </a:lnSpc>
              <a:spcBef>
                <a:spcPts val="0"/>
              </a:spcBef>
              <a:spcAft>
                <a:spcPts val="12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1">
                  <a:extLst>
                    <a:ext uri="{A12FA001-AC4F-418D-AE19-62706E023703}">
                      <ahyp:hlinkClr xmlns:ahyp="http://schemas.microsoft.com/office/drawing/2018/hyperlinkcolor" val="tx"/>
                    </a:ext>
                  </a:extLst>
                </a:hlinkClick>
              </a:rPr>
              <a:t>Microsoft Privacy Statement</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61925" marR="0" lvl="0" indent="-161925" algn="l" defTabSz="914367" rtl="0" eaLnBrk="1" fontAlgn="auto" latinLnBrk="0" hangingPunct="1">
              <a:lnSpc>
                <a:spcPct val="100000"/>
              </a:lnSpc>
              <a:spcBef>
                <a:spcPts val="0"/>
              </a:spcBef>
              <a:spcAft>
                <a:spcPts val="12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2">
                  <a:extLst>
                    <a:ext uri="{A12FA001-AC4F-418D-AE19-62706E023703}">
                      <ahyp:hlinkClr xmlns:ahyp="http://schemas.microsoft.com/office/drawing/2018/hyperlinkcolor" val="tx"/>
                    </a:ext>
                  </a:extLst>
                </a:hlinkClick>
              </a:rPr>
              <a:t>Trust Center data protection and privacy</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61925" marR="0" lvl="0" indent="-161925" algn="l" defTabSz="914367" rtl="0" eaLnBrk="1" fontAlgn="auto" latinLnBrk="0" hangingPunct="1">
              <a:lnSpc>
                <a:spcPct val="100000"/>
              </a:lnSpc>
              <a:spcBef>
                <a:spcPts val="0"/>
              </a:spcBef>
              <a:spcAft>
                <a:spcPts val="12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3">
                  <a:extLst>
                    <a:ext uri="{A12FA001-AC4F-418D-AE19-62706E023703}">
                      <ahyp:hlinkClr xmlns:ahyp="http://schemas.microsoft.com/office/drawing/2018/hyperlinkcolor" val="tx"/>
                    </a:ext>
                  </a:extLst>
                </a:hlinkClick>
              </a:rPr>
              <a:t>Data, privacy, and security for Microsoft 365 Copilot</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61925" marR="0" lvl="0" indent="-161925" algn="l" defTabSz="914367" rtl="0" eaLnBrk="1" fontAlgn="auto" latinLnBrk="0" hangingPunct="1">
              <a:lnSpc>
                <a:spcPct val="100000"/>
              </a:lnSpc>
              <a:spcBef>
                <a:spcPts val="0"/>
              </a:spcBef>
              <a:spcAft>
                <a:spcPts val="12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4">
                  <a:extLst>
                    <a:ext uri="{A12FA001-AC4F-418D-AE19-62706E023703}">
                      <ahyp:hlinkClr xmlns:ahyp="http://schemas.microsoft.com/office/drawing/2018/hyperlinkcolor" val="tx"/>
                    </a:ext>
                  </a:extLst>
                </a:hlinkClick>
              </a:rPr>
              <a:t>Data, privacy, and security for Azure OpenAI Service</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61925" marR="0" lvl="0" indent="-161925" algn="l" defTabSz="914367" rtl="0" eaLnBrk="1" fontAlgn="auto" latinLnBrk="0" hangingPunct="1">
              <a:lnSpc>
                <a:spcPct val="100000"/>
              </a:lnSpc>
              <a:spcBef>
                <a:spcPts val="0"/>
              </a:spcBef>
              <a:spcAft>
                <a:spcPts val="12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5">
                  <a:extLst>
                    <a:ext uri="{A12FA001-AC4F-418D-AE19-62706E023703}">
                      <ahyp:hlinkClr xmlns:ahyp="http://schemas.microsoft.com/office/drawing/2018/hyperlinkcolor" val="tx"/>
                    </a:ext>
                  </a:extLst>
                </a:hlinkClick>
              </a:rPr>
              <a:t>Role-based access control</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61925" marR="0" lvl="0" indent="-161925" algn="l" defTabSz="914367" rtl="0" eaLnBrk="1" fontAlgn="auto" latinLnBrk="0" hangingPunct="1">
              <a:lnSpc>
                <a:spcPct val="100000"/>
              </a:lnSpc>
              <a:spcBef>
                <a:spcPts val="0"/>
              </a:spcBef>
              <a:spcAft>
                <a:spcPts val="12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6">
                  <a:extLst>
                    <a:ext uri="{A12FA001-AC4F-418D-AE19-62706E023703}">
                      <ahyp:hlinkClr xmlns:ahyp="http://schemas.microsoft.com/office/drawing/2018/hyperlinkcolor" val="tx"/>
                    </a:ext>
                  </a:extLst>
                </a:hlinkClick>
              </a:rPr>
              <a:t>User permissions and permission levels in SharePoint Server</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61925" marR="0" lvl="0" indent="-161925" algn="l" defTabSz="914367" rtl="0" eaLnBrk="1" fontAlgn="auto" latinLnBrk="0" hangingPunct="1">
              <a:lnSpc>
                <a:spcPct val="100000"/>
              </a:lnSpc>
              <a:spcBef>
                <a:spcPts val="0"/>
              </a:spcBef>
              <a:spcAft>
                <a:spcPts val="12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7">
                  <a:extLst>
                    <a:ext uri="{A12FA001-AC4F-418D-AE19-62706E023703}">
                      <ahyp:hlinkClr xmlns:ahyp="http://schemas.microsoft.com/office/drawing/2018/hyperlinkcolor" val="tx"/>
                    </a:ext>
                  </a:extLst>
                </a:hlinkClick>
              </a:rPr>
              <a:t>Customer Lockbox requests</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61925" marR="0" lvl="0" indent="-161925" algn="l" defTabSz="914367" rtl="0" eaLnBrk="1" fontAlgn="auto" latinLnBrk="0" hangingPunct="1">
              <a:lnSpc>
                <a:spcPct val="100000"/>
              </a:lnSpc>
              <a:spcBef>
                <a:spcPts val="0"/>
              </a:spcBef>
              <a:spcAft>
                <a:spcPts val="12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8">
                  <a:extLst>
                    <a:ext uri="{A12FA001-AC4F-418D-AE19-62706E023703}">
                      <ahyp:hlinkClr xmlns:ahyp="http://schemas.microsoft.com/office/drawing/2018/hyperlinkcolor" val="tx"/>
                    </a:ext>
                  </a:extLst>
                </a:hlinkClick>
              </a:rPr>
              <a:t>Microsoft 365 isolation controls</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61925" marR="0" lvl="0" indent="-161925" algn="l" defTabSz="914367" rtl="0" eaLnBrk="1" fontAlgn="auto" latinLnBrk="0" hangingPunct="1">
              <a:lnSpc>
                <a:spcPct val="100000"/>
              </a:lnSpc>
              <a:spcBef>
                <a:spcPts val="0"/>
              </a:spcBef>
              <a:spcAft>
                <a:spcPts val="12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9">
                  <a:extLst>
                    <a:ext uri="{A12FA001-AC4F-418D-AE19-62706E023703}">
                      <ahyp:hlinkClr xmlns:ahyp="http://schemas.microsoft.com/office/drawing/2018/hyperlinkcolor" val="tx"/>
                    </a:ext>
                  </a:extLst>
                </a:hlinkClick>
              </a:rPr>
              <a:t>Data Protection Addendum</a:t>
            </a: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10">
                  <a:extLst>
                    <a:ext uri="{A12FA001-AC4F-418D-AE19-62706E023703}">
                      <ahyp:hlinkClr xmlns:ahyp="http://schemas.microsoft.com/office/drawing/2018/hyperlinkcolor" val="tx"/>
                    </a:ext>
                  </a:extLst>
                </a:hlinkClick>
              </a:rPr>
              <a:t>?</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p:txBody>
      </p:sp>
    </p:spTree>
    <p:extLst>
      <p:ext uri="{BB962C8B-B14F-4D97-AF65-F5344CB8AC3E}">
        <p14:creationId xmlns:p14="http://schemas.microsoft.com/office/powerpoint/2010/main" val="1173747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p:cNvGrpSpPr/>
        <p:nvPr/>
      </p:nvGrpSpPr>
      <p:grpSpPr>
        <a:xfrm>
          <a:off x="0" y="0"/>
          <a:ext cx="0" cy="0"/>
          <a:chOff x="0" y="0"/>
          <a:chExt cx="0" cy="0"/>
        </a:xfrm>
      </p:grpSpPr>
      <p:graphicFrame>
        <p:nvGraphicFramePr>
          <p:cNvPr id="7" name="think-cell data - do not delete">
            <a:extLst>
              <a:ext uri="{FF2B5EF4-FFF2-40B4-BE49-F238E27FC236}">
                <a16:creationId xmlns:a16="http://schemas.microsoft.com/office/drawing/2014/main" id="{B30B2BE3-F030-F543-7BF6-DAA663827748}"/>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4759434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6" progId="TCLayout.ActiveDocument.1">
                  <p:embed/>
                </p:oleObj>
              </mc:Choice>
              <mc:Fallback>
                <p:oleObj name="think-cell Slide" r:id="rId4" imgW="425" imgH="426" progId="TCLayout.ActiveDocument.1">
                  <p:embed/>
                  <p:pic>
                    <p:nvPicPr>
                      <p:cNvPr id="7" name="think-cell data - do not delete">
                        <a:extLst>
                          <a:ext uri="{FF2B5EF4-FFF2-40B4-BE49-F238E27FC236}">
                            <a16:creationId xmlns:a16="http://schemas.microsoft.com/office/drawing/2014/main" id="{B30B2BE3-F030-F543-7BF6-DAA663827748}"/>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8" name="Group 7">
            <a:extLst>
              <a:ext uri="{FF2B5EF4-FFF2-40B4-BE49-F238E27FC236}">
                <a16:creationId xmlns:a16="http://schemas.microsoft.com/office/drawing/2014/main" id="{9612D57F-EA72-CB1F-A6C6-DAE81EFA9AFF}"/>
              </a:ext>
              <a:ext uri="{C183D7F6-B498-43B3-948B-1728B52AA6E4}">
                <adec:decorative xmlns:adec="http://schemas.microsoft.com/office/drawing/2017/decorative" val="1"/>
              </a:ext>
            </a:extLst>
          </p:cNvPr>
          <p:cNvGrpSpPr/>
          <p:nvPr/>
        </p:nvGrpSpPr>
        <p:grpSpPr>
          <a:xfrm>
            <a:off x="1" y="0"/>
            <a:ext cx="12191999" cy="1358900"/>
            <a:chOff x="1" y="0"/>
            <a:chExt cx="12191999" cy="1358900"/>
          </a:xfrm>
        </p:grpSpPr>
        <p:pic>
          <p:nvPicPr>
            <p:cNvPr id="9" name="Picture 8">
              <a:extLst>
                <a:ext uri="{FF2B5EF4-FFF2-40B4-BE49-F238E27FC236}">
                  <a16:creationId xmlns:a16="http://schemas.microsoft.com/office/drawing/2014/main" id="{FB23F8E3-266B-B32F-E716-2A89CABFA5EE}"/>
                </a:ext>
                <a:ext uri="{C183D7F6-B498-43B3-948B-1728B52AA6E4}">
                  <adec:decorative xmlns:adec="http://schemas.microsoft.com/office/drawing/2017/decorative" val="1"/>
                </a:ext>
              </a:extLst>
            </p:cNvPr>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10" name="Freeform: Shape 9">
              <a:extLst>
                <a:ext uri="{FF2B5EF4-FFF2-40B4-BE49-F238E27FC236}">
                  <a16:creationId xmlns:a16="http://schemas.microsoft.com/office/drawing/2014/main" id="{7A6C82DD-417D-5289-BF12-08AA2C077CEF}"/>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11" name="Graphic 34_1">
              <a:extLst>
                <a:ext uri="{FF2B5EF4-FFF2-40B4-BE49-F238E27FC236}">
                  <a16:creationId xmlns:a16="http://schemas.microsoft.com/office/drawing/2014/main" id="{DBF03BFC-B146-348E-92AE-564E7B783866}"/>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sp useBgFill="1">
        <p:nvSpPr>
          <p:cNvPr id="13" name="Rounded Rectangle 1">
            <a:extLst>
              <a:ext uri="{FF2B5EF4-FFF2-40B4-BE49-F238E27FC236}">
                <a16:creationId xmlns:a16="http://schemas.microsoft.com/office/drawing/2014/main" id="{7ECBE6F8-ECA3-CC0B-2B66-436099F42488}"/>
              </a:ext>
              <a:ext uri="{C183D7F6-B498-43B3-948B-1728B52AA6E4}">
                <adec:decorative xmlns:adec="http://schemas.microsoft.com/office/drawing/2017/decorative" val="1"/>
              </a:ext>
            </a:extLst>
          </p:cNvPr>
          <p:cNvSpPr/>
          <p:nvPr/>
        </p:nvSpPr>
        <p:spPr bwMode="auto">
          <a:xfrm>
            <a:off x="579438" y="1517844"/>
            <a:ext cx="11041062" cy="4844855"/>
          </a:xfrm>
          <a:prstGeom prst="roundRect">
            <a:avLst>
              <a:gd name="adj" fmla="val 2002"/>
            </a:avLst>
          </a:pr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67" fontAlgn="base">
              <a:spcAft>
                <a:spcPts val="300"/>
              </a:spcAft>
            </a:pPr>
            <a:endParaRPr lang="en-US" sz="1600">
              <a:solidFill>
                <a:srgbClr val="C03BC4"/>
              </a:solidFill>
              <a:latin typeface="Segoe Sans Display Semibold"/>
            </a:endParaRPr>
          </a:p>
        </p:txBody>
      </p:sp>
      <p:sp>
        <p:nvSpPr>
          <p:cNvPr id="5" name="Title 4">
            <a:extLst>
              <a:ext uri="{FF2B5EF4-FFF2-40B4-BE49-F238E27FC236}">
                <a16:creationId xmlns:a16="http://schemas.microsoft.com/office/drawing/2014/main" id="{F6CEEA3B-96FE-810D-41C3-17018E44D878}"/>
              </a:ext>
            </a:extLst>
          </p:cNvPr>
          <p:cNvSpPr>
            <a:spLocks noGrp="1"/>
          </p:cNvSpPr>
          <p:nvPr>
            <p:ph type="title"/>
          </p:nvPr>
        </p:nvSpPr>
        <p:spPr>
          <a:xfrm>
            <a:off x="588261" y="454597"/>
            <a:ext cx="11011601" cy="492443"/>
          </a:xfrm>
        </p:spPr>
        <p:txBody>
          <a:bodyPr vert="horz">
            <a:normAutofit/>
          </a:bodyPr>
          <a:lstStyle/>
          <a:p>
            <a:r>
              <a:rPr lang="en-US" dirty="0"/>
              <a:t>Links to learn more (2 of 2)</a:t>
            </a:r>
          </a:p>
        </p:txBody>
      </p:sp>
      <p:sp>
        <p:nvSpPr>
          <p:cNvPr id="15" name="Rectangle: Rounded Corners 14">
            <a:extLst>
              <a:ext uri="{FF2B5EF4-FFF2-40B4-BE49-F238E27FC236}">
                <a16:creationId xmlns:a16="http://schemas.microsoft.com/office/drawing/2014/main" id="{48D72CFE-37FE-6080-9ED6-98BC7A048E84}"/>
              </a:ext>
            </a:extLst>
          </p:cNvPr>
          <p:cNvSpPr>
            <a:spLocks/>
          </p:cNvSpPr>
          <p:nvPr/>
        </p:nvSpPr>
        <p:spPr bwMode="auto">
          <a:xfrm>
            <a:off x="670878" y="1609286"/>
            <a:ext cx="5770562" cy="305239"/>
          </a:xfrm>
          <a:prstGeom prst="round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defTabSz="932472" fontAlgn="base">
              <a:spcBef>
                <a:spcPct val="0"/>
              </a:spcBef>
              <a:spcAft>
                <a:spcPct val="0"/>
              </a:spcAft>
            </a:pPr>
            <a:r>
              <a:rPr lang="en-US" sz="1400">
                <a:solidFill>
                  <a:schemeClr val="tx1"/>
                </a:solidFill>
                <a:latin typeface="+mj-lt"/>
                <a:ea typeface="Segoe UI" pitchFamily="34" charset="0"/>
                <a:cs typeface="Segoe UI" pitchFamily="34" charset="0"/>
              </a:rPr>
              <a:t>Data residency and storage</a:t>
            </a:r>
          </a:p>
        </p:txBody>
      </p:sp>
      <p:sp>
        <p:nvSpPr>
          <p:cNvPr id="17" name="TextBox 16">
            <a:extLst>
              <a:ext uri="{FF2B5EF4-FFF2-40B4-BE49-F238E27FC236}">
                <a16:creationId xmlns:a16="http://schemas.microsoft.com/office/drawing/2014/main" id="{123BC59C-2694-BBA0-8440-645C02B7B340}"/>
              </a:ext>
            </a:extLst>
          </p:cNvPr>
          <p:cNvSpPr txBox="1"/>
          <p:nvPr/>
        </p:nvSpPr>
        <p:spPr>
          <a:xfrm>
            <a:off x="767080" y="1993972"/>
            <a:ext cx="5505450" cy="884858"/>
          </a:xfrm>
          <a:prstGeom prst="rect">
            <a:avLst/>
          </a:prstGeom>
          <a:noFill/>
        </p:spPr>
        <p:txBody>
          <a:bodyPr wrap="square" lIns="0" tIns="0" rIns="0" bIns="0">
            <a:spAutoFit/>
          </a:bodyPr>
          <a:lstStyle/>
          <a:p>
            <a:pPr marL="171450" marR="0" lvl="0" indent="-171450" algn="l" defTabSz="914367" rtl="0" eaLnBrk="1" fontAlgn="auto" latinLnBrk="0" hangingPunct="1">
              <a:lnSpc>
                <a:spcPct val="100000"/>
              </a:lnSpc>
              <a:spcBef>
                <a:spcPts val="0"/>
              </a:spcBef>
              <a:spcAft>
                <a:spcPts val="300"/>
              </a:spcAft>
              <a:buClr>
                <a:prstClr val="black"/>
              </a:buClr>
              <a:buSzTx/>
              <a:buFont typeface="Arial" panose="020B0604020202020204" pitchFamily="34" charset="0"/>
              <a:buChar char="•"/>
              <a:tabLst/>
              <a:defRPr/>
            </a:pPr>
            <a:r>
              <a:rPr kumimoji="0" lang="en-US" sz="1200" b="0" i="0" u="none" strike="noStrike" kern="1200" cap="none" spc="0" normalizeH="0" baseline="0" noProof="0">
                <a:ln>
                  <a:noFill/>
                </a:ln>
                <a:effectLst/>
                <a:uLnTx/>
                <a:uFillTx/>
                <a:ea typeface="Calibri" panose="020F0502020204030204" pitchFamily="34" charset="0"/>
                <a:cs typeface="Segoe UI Semibold" panose="020B0702040204020203" pitchFamily="34" charset="0"/>
              </a:rPr>
              <a:t>EU Data Boundary</a:t>
            </a:r>
          </a:p>
          <a:p>
            <a:pPr marL="427038" marR="0" lvl="1" indent="-160338" algn="l" defTabSz="914367" rtl="0" eaLnBrk="1" fontAlgn="auto" latinLnBrk="0" hangingPunct="1">
              <a:lnSpc>
                <a:spcPct val="100000"/>
              </a:lnSpc>
              <a:spcBef>
                <a:spcPts val="0"/>
              </a:spcBef>
              <a:spcAft>
                <a:spcPts val="600"/>
              </a:spcAft>
              <a:buClr>
                <a:prstClr val="black"/>
              </a:buClr>
              <a:buSzTx/>
              <a:buFont typeface="Abadi" panose="020B0604020104020204" pitchFamily="34" charset="0"/>
              <a:buChar char="–"/>
              <a:tabLst/>
              <a:defRPr/>
            </a:pPr>
            <a:r>
              <a:rPr kumimoji="0" lang="en-US" sz="1100" b="0" i="0" u="none"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hlinkClick r:id="rId7">
                  <a:extLst>
                    <a:ext uri="{A12FA001-AC4F-418D-AE19-62706E023703}">
                      <ahyp:hlinkClr xmlns:ahyp="http://schemas.microsoft.com/office/drawing/2018/hyperlinkcolor" val="tx"/>
                    </a:ext>
                  </a:extLst>
                </a:hlinkClick>
              </a:rPr>
              <a:t>Website</a:t>
            </a:r>
            <a:endParaRPr kumimoji="0" lang="en-US" sz="1100" b="0" i="0" u="none"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endParaRPr>
          </a:p>
          <a:p>
            <a:pPr marL="427038" marR="0" lvl="1" indent="-160338" algn="l" defTabSz="914367" rtl="0" eaLnBrk="1" fontAlgn="auto" latinLnBrk="0" hangingPunct="1">
              <a:lnSpc>
                <a:spcPct val="100000"/>
              </a:lnSpc>
              <a:spcBef>
                <a:spcPts val="0"/>
              </a:spcBef>
              <a:spcAft>
                <a:spcPts val="600"/>
              </a:spcAft>
              <a:buClr>
                <a:prstClr val="black"/>
              </a:buClr>
              <a:buSzTx/>
              <a:buFont typeface="Abadi" panose="020B0604020104020204" pitchFamily="34" charset="0"/>
              <a:buChar char="–"/>
              <a:tabLst/>
              <a:defRPr/>
            </a:pPr>
            <a:r>
              <a:rPr kumimoji="0" lang="en-US" sz="1100" b="0" i="0" u="none"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hlinkClick r:id="rId8">
                  <a:extLst>
                    <a:ext uri="{A12FA001-AC4F-418D-AE19-62706E023703}">
                      <ahyp:hlinkClr xmlns:ahyp="http://schemas.microsoft.com/office/drawing/2018/hyperlinkcolor" val="tx"/>
                    </a:ext>
                  </a:extLst>
                </a:hlinkClick>
              </a:rPr>
              <a:t>Blog</a:t>
            </a:r>
            <a:endParaRPr kumimoji="0" lang="en-US" sz="1100" b="0" i="0" u="none"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endParaRPr>
          </a:p>
          <a:p>
            <a:pPr marL="427038" marR="0" lvl="1" indent="-160338" algn="l" defTabSz="914367" rtl="0" eaLnBrk="1" fontAlgn="auto" latinLnBrk="0" hangingPunct="1">
              <a:lnSpc>
                <a:spcPct val="100000"/>
              </a:lnSpc>
              <a:spcBef>
                <a:spcPts val="0"/>
              </a:spcBef>
              <a:spcAft>
                <a:spcPts val="600"/>
              </a:spcAft>
              <a:buClr>
                <a:prstClr val="black"/>
              </a:buClr>
              <a:buSzTx/>
              <a:buFont typeface="Abadi" panose="020B0604020104020204" pitchFamily="34" charset="0"/>
              <a:buChar char="–"/>
              <a:tabLst/>
              <a:defRPr/>
            </a:pPr>
            <a:r>
              <a:rPr kumimoji="0" lang="en-US" sz="1100" b="0" i="0" u="none"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hlinkClick r:id="rId9">
                  <a:extLst>
                    <a:ext uri="{A12FA001-AC4F-418D-AE19-62706E023703}">
                      <ahyp:hlinkClr xmlns:ahyp="http://schemas.microsoft.com/office/drawing/2018/hyperlinkcolor" val="tx"/>
                    </a:ext>
                  </a:extLst>
                </a:hlinkClick>
              </a:rPr>
              <a:t>Documentation</a:t>
            </a:r>
            <a:endParaRPr kumimoji="0" lang="en-US" sz="1100" b="0" i="0" u="none"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endParaRPr>
          </a:p>
        </p:txBody>
      </p:sp>
      <p:sp>
        <p:nvSpPr>
          <p:cNvPr id="22" name="Rectangle: Rounded Corners 21">
            <a:extLst>
              <a:ext uri="{FF2B5EF4-FFF2-40B4-BE49-F238E27FC236}">
                <a16:creationId xmlns:a16="http://schemas.microsoft.com/office/drawing/2014/main" id="{5B3FC57F-9383-3883-D111-21EA50FB24BF}"/>
              </a:ext>
            </a:extLst>
          </p:cNvPr>
          <p:cNvSpPr>
            <a:spLocks/>
          </p:cNvSpPr>
          <p:nvPr/>
        </p:nvSpPr>
        <p:spPr bwMode="auto">
          <a:xfrm>
            <a:off x="670878" y="2958277"/>
            <a:ext cx="5770562" cy="305239"/>
          </a:xfrm>
          <a:prstGeom prst="round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defTabSz="932472" fontAlgn="base">
              <a:spcBef>
                <a:spcPct val="0"/>
              </a:spcBef>
              <a:spcAft>
                <a:spcPct val="0"/>
              </a:spcAft>
            </a:pPr>
            <a:r>
              <a:rPr lang="en-US" sz="1400">
                <a:solidFill>
                  <a:schemeClr val="tx1"/>
                </a:solidFill>
                <a:latin typeface="+mj-lt"/>
                <a:ea typeface="Segoe UI" pitchFamily="34" charset="0"/>
                <a:cs typeface="Segoe UI" pitchFamily="34" charset="0"/>
              </a:rPr>
              <a:t>Compliance</a:t>
            </a:r>
          </a:p>
        </p:txBody>
      </p:sp>
      <p:sp>
        <p:nvSpPr>
          <p:cNvPr id="23" name="TextBox 22">
            <a:extLst>
              <a:ext uri="{FF2B5EF4-FFF2-40B4-BE49-F238E27FC236}">
                <a16:creationId xmlns:a16="http://schemas.microsoft.com/office/drawing/2014/main" id="{848F5B23-3EC3-7253-E34A-A10305C335A6}"/>
              </a:ext>
            </a:extLst>
          </p:cNvPr>
          <p:cNvSpPr txBox="1"/>
          <p:nvPr/>
        </p:nvSpPr>
        <p:spPr>
          <a:xfrm>
            <a:off x="767080" y="3342963"/>
            <a:ext cx="5505450" cy="1461939"/>
          </a:xfrm>
          <a:prstGeom prst="rect">
            <a:avLst/>
          </a:prstGeom>
          <a:noFill/>
        </p:spPr>
        <p:txBody>
          <a:bodyPr wrap="square" lIns="0" tIns="0" rIns="0" bIns="0">
            <a:spAutoFit/>
          </a:bodyPr>
          <a:lstStyle/>
          <a:p>
            <a:pPr marL="171450" marR="0" lvl="0" indent="-171450"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hlinkClick r:id="rId10">
                  <a:extLst>
                    <a:ext uri="{A12FA001-AC4F-418D-AE19-62706E023703}">
                      <ahyp:hlinkClr xmlns:ahyp="http://schemas.microsoft.com/office/drawing/2018/hyperlinkcolor" val="tx"/>
                    </a:ext>
                  </a:extLst>
                </a:hlinkClick>
              </a:rPr>
              <a:t>Microsoft Compliance</a:t>
            </a:r>
            <a:r>
              <a:rPr kumimoji="0" lang="en-US" sz="1200" b="0" i="0" u="sng"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hlinkClick r:id="rId11">
                  <a:extLst>
                    <a:ext uri="{A12FA001-AC4F-418D-AE19-62706E023703}">
                      <ahyp:hlinkClr xmlns:ahyp="http://schemas.microsoft.com/office/drawing/2018/hyperlinkcolor" val="tx"/>
                    </a:ext>
                  </a:extLst>
                </a:hlinkClick>
              </a:rPr>
              <a:t> </a:t>
            </a:r>
            <a:endParaRPr kumimoji="0" lang="en-US" sz="1200" b="0" i="0" u="sng"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endParaRPr>
          </a:p>
          <a:p>
            <a:pPr marL="171450" marR="0" lvl="0" indent="-171450"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hlinkClick r:id="rId12">
                  <a:extLst>
                    <a:ext uri="{A12FA001-AC4F-418D-AE19-62706E023703}">
                      <ahyp:hlinkClr xmlns:ahyp="http://schemas.microsoft.com/office/drawing/2018/hyperlinkcolor" val="tx"/>
                    </a:ext>
                  </a:extLst>
                </a:hlinkClick>
              </a:rPr>
              <a:t>Service Trust Portal</a:t>
            </a:r>
            <a:endParaRPr kumimoji="0" lang="en-US" sz="1200" b="0" i="0" u="sng"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endParaRPr>
          </a:p>
          <a:p>
            <a:pPr marL="171450" marR="0" lvl="0" indent="-171450"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hlinkClick r:id="rId13">
                  <a:extLst>
                    <a:ext uri="{A12FA001-AC4F-418D-AE19-62706E023703}">
                      <ahyp:hlinkClr xmlns:ahyp="http://schemas.microsoft.com/office/drawing/2018/hyperlinkcolor" val="tx"/>
                    </a:ext>
                  </a:extLst>
                </a:hlinkClick>
              </a:rPr>
              <a:t>Compliance offering definitions</a:t>
            </a:r>
            <a:endParaRPr kumimoji="0" lang="en-US" sz="1200" b="0" i="0" u="sng"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endParaRPr>
          </a:p>
          <a:p>
            <a:pPr marL="171450" marR="0" lvl="0" indent="-171450" algn="l" defTabSz="914367" rtl="0" eaLnBrk="1" fontAlgn="auto" latinLnBrk="0" hangingPunct="1">
              <a:lnSpc>
                <a:spcPct val="100000"/>
              </a:lnSpc>
              <a:spcBef>
                <a:spcPts val="0"/>
              </a:spcBef>
              <a:spcAft>
                <a:spcPts val="300"/>
              </a:spcAft>
              <a:buClr>
                <a:prstClr val="black"/>
              </a:buClr>
              <a:buSzTx/>
              <a:buFont typeface="Arial" panose="020B0604020202020204" pitchFamily="34" charset="0"/>
              <a:buChar char="•"/>
              <a:tabLst/>
              <a:defRPr/>
            </a:pPr>
            <a:r>
              <a:rPr kumimoji="0" lang="en-US" sz="1200" b="0" i="0" u="none" strike="noStrike" kern="1200" cap="none" spc="0" normalizeH="0" baseline="0" noProof="0">
                <a:ln>
                  <a:noFill/>
                </a:ln>
                <a:effectLst/>
                <a:uLnTx/>
                <a:uFillTx/>
                <a:ea typeface="Calibri" panose="020F0502020204030204" pitchFamily="34" charset="0"/>
                <a:cs typeface="Segoe UI Semibold" panose="020B0702040204020203" pitchFamily="34" charset="0"/>
              </a:rPr>
              <a:t>General Dat Protection Regulation (GDPR)</a:t>
            </a:r>
          </a:p>
          <a:p>
            <a:pPr marR="0" lvl="1" indent="-190500" algn="l" defTabSz="914367" rtl="0" eaLnBrk="1" fontAlgn="auto" latinLnBrk="0" hangingPunct="1">
              <a:lnSpc>
                <a:spcPct val="100000"/>
              </a:lnSpc>
              <a:spcBef>
                <a:spcPts val="0"/>
              </a:spcBef>
              <a:spcAft>
                <a:spcPts val="600"/>
              </a:spcAft>
              <a:buClr>
                <a:prstClr val="black"/>
              </a:buClr>
              <a:buSzTx/>
              <a:buFont typeface="Abadi" panose="020B0604020104020204" pitchFamily="34" charset="0"/>
              <a:buChar char="–"/>
              <a:tabLst/>
              <a:defRPr/>
            </a:pPr>
            <a:r>
              <a:rPr kumimoji="0" lang="en-US" sz="1100" b="0" i="0" u="none"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hlinkClick r:id="rId14">
                  <a:extLst>
                    <a:ext uri="{A12FA001-AC4F-418D-AE19-62706E023703}">
                      <ahyp:hlinkClr xmlns:ahyp="http://schemas.microsoft.com/office/drawing/2018/hyperlinkcolor" val="tx"/>
                    </a:ext>
                  </a:extLst>
                </a:hlinkClick>
              </a:rPr>
              <a:t>Full summary</a:t>
            </a:r>
            <a:endParaRPr kumimoji="0" lang="en-US" sz="1100" b="0" i="0" u="none"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endParaRPr>
          </a:p>
          <a:p>
            <a:pPr marR="0" lvl="1" indent="-190500" algn="l" defTabSz="914367" rtl="0" eaLnBrk="1" fontAlgn="auto" latinLnBrk="0" hangingPunct="1">
              <a:lnSpc>
                <a:spcPct val="100000"/>
              </a:lnSpc>
              <a:spcBef>
                <a:spcPts val="0"/>
              </a:spcBef>
              <a:spcAft>
                <a:spcPts val="600"/>
              </a:spcAft>
              <a:buClr>
                <a:prstClr val="black"/>
              </a:buClr>
              <a:buSzTx/>
              <a:buFont typeface="Abadi" panose="020B0604020104020204" pitchFamily="34" charset="0"/>
              <a:buChar char="–"/>
              <a:tabLst/>
              <a:defRPr/>
            </a:pPr>
            <a:r>
              <a:rPr kumimoji="0" lang="en-US" sz="1100" b="0" i="0" u="none"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hlinkClick r:id="rId15">
                  <a:extLst>
                    <a:ext uri="{A12FA001-AC4F-418D-AE19-62706E023703}">
                      <ahyp:hlinkClr xmlns:ahyp="http://schemas.microsoft.com/office/drawing/2018/hyperlinkcolor" val="tx"/>
                    </a:ext>
                  </a:extLst>
                </a:hlinkClick>
              </a:rPr>
              <a:t>Short summary</a:t>
            </a:r>
            <a:endParaRPr kumimoji="0" lang="en-US" sz="1100" b="0" i="0" u="sng"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endParaRPr>
          </a:p>
        </p:txBody>
      </p:sp>
      <p:sp>
        <p:nvSpPr>
          <p:cNvPr id="24" name="Rectangle: Rounded Corners 23">
            <a:extLst>
              <a:ext uri="{FF2B5EF4-FFF2-40B4-BE49-F238E27FC236}">
                <a16:creationId xmlns:a16="http://schemas.microsoft.com/office/drawing/2014/main" id="{A8E09CC5-51EA-8377-3854-12A77C073727}"/>
              </a:ext>
            </a:extLst>
          </p:cNvPr>
          <p:cNvSpPr>
            <a:spLocks/>
          </p:cNvSpPr>
          <p:nvPr/>
        </p:nvSpPr>
        <p:spPr bwMode="auto">
          <a:xfrm>
            <a:off x="670878" y="4884349"/>
            <a:ext cx="5770562" cy="305239"/>
          </a:xfrm>
          <a:prstGeom prst="round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defTabSz="932472" fontAlgn="base">
              <a:spcBef>
                <a:spcPct val="0"/>
              </a:spcBef>
              <a:spcAft>
                <a:spcPct val="0"/>
              </a:spcAft>
            </a:pPr>
            <a:r>
              <a:rPr lang="en-US" sz="1400">
                <a:solidFill>
                  <a:schemeClr val="tx1"/>
                </a:solidFill>
                <a:latin typeface="+mj-lt"/>
                <a:ea typeface="Segoe UI" pitchFamily="34" charset="0"/>
                <a:cs typeface="Segoe UI" pitchFamily="34" charset="0"/>
              </a:rPr>
              <a:t>Security</a:t>
            </a:r>
          </a:p>
        </p:txBody>
      </p:sp>
      <p:sp>
        <p:nvSpPr>
          <p:cNvPr id="25" name="TextBox 24">
            <a:extLst>
              <a:ext uri="{FF2B5EF4-FFF2-40B4-BE49-F238E27FC236}">
                <a16:creationId xmlns:a16="http://schemas.microsoft.com/office/drawing/2014/main" id="{E399DD7E-3E4F-5C78-43D3-52FFAB014BF3}"/>
              </a:ext>
            </a:extLst>
          </p:cNvPr>
          <p:cNvSpPr txBox="1"/>
          <p:nvPr/>
        </p:nvSpPr>
        <p:spPr>
          <a:xfrm>
            <a:off x="767080" y="5254522"/>
            <a:ext cx="5505450" cy="969496"/>
          </a:xfrm>
          <a:prstGeom prst="rect">
            <a:avLst/>
          </a:prstGeom>
          <a:noFill/>
        </p:spPr>
        <p:txBody>
          <a:bodyPr wrap="square" lIns="0" tIns="0" rIns="0" bIns="0">
            <a:spAutoFit/>
          </a:bodyPr>
          <a:lstStyle/>
          <a:p>
            <a:pPr marL="171450" marR="0" lvl="0" indent="-171450"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hlinkClick r:id="rId16">
                  <a:extLst>
                    <a:ext uri="{A12FA001-AC4F-418D-AE19-62706E023703}">
                      <ahyp:hlinkClr xmlns:ahyp="http://schemas.microsoft.com/office/drawing/2018/hyperlinkcolor" val="tx"/>
                    </a:ext>
                  </a:extLst>
                </a:hlinkClick>
              </a:rPr>
              <a:t>Configure usage rights for Azure Information Protection (AIP)</a:t>
            </a:r>
            <a:endParaRPr kumimoji="0" lang="en-US" sz="1200" b="0" i="0" u="sng"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endParaRPr>
          </a:p>
          <a:p>
            <a:pPr marL="171450" marR="0" lvl="0" indent="-171450"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hlinkClick r:id="rId17">
                  <a:extLst>
                    <a:ext uri="{A12FA001-AC4F-418D-AE19-62706E023703}">
                      <ahyp:hlinkClr xmlns:ahyp="http://schemas.microsoft.com/office/drawing/2018/hyperlinkcolor" val="tx"/>
                    </a:ext>
                  </a:extLst>
                </a:hlinkClick>
              </a:rPr>
              <a:t>Universal Licensing Terms for Online Services</a:t>
            </a:r>
            <a:endParaRPr kumimoji="0" lang="en-US" sz="1200" b="0" i="0" u="sng"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endParaRPr>
          </a:p>
          <a:p>
            <a:pPr marL="171450" marR="0" lvl="0" indent="-171450"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hlinkClick r:id="rId18">
                  <a:extLst>
                    <a:ext uri="{A12FA001-AC4F-418D-AE19-62706E023703}">
                      <ahyp:hlinkClr xmlns:ahyp="http://schemas.microsoft.com/office/drawing/2018/hyperlinkcolor" val="tx"/>
                    </a:ext>
                  </a:extLst>
                </a:hlinkClick>
              </a:rPr>
              <a:t>Data Protection Addendum</a:t>
            </a:r>
            <a:endParaRPr kumimoji="0" lang="en-US" sz="1200" b="0" i="0" u="sng"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endParaRPr>
          </a:p>
          <a:p>
            <a:pPr marL="171450" marR="0" lvl="0" indent="-171450"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hlinkClick r:id="rId19">
                  <a:extLst>
                    <a:ext uri="{A12FA001-AC4F-418D-AE19-62706E023703}">
                      <ahyp:hlinkClr xmlns:ahyp="http://schemas.microsoft.com/office/drawing/2018/hyperlinkcolor" val="tx"/>
                    </a:ext>
                  </a:extLst>
                </a:hlinkClick>
              </a:rPr>
              <a:t>Isolation and Access Control in Microsoft 365</a:t>
            </a:r>
            <a:endParaRPr kumimoji="0" lang="en-US" sz="1200" b="0" i="0" u="sng" strike="noStrike" kern="1200" cap="none" spc="0" normalizeH="0" baseline="0" noProof="0">
              <a:ln>
                <a:noFill/>
              </a:ln>
              <a:solidFill>
                <a:schemeClr val="accent1"/>
              </a:solidFill>
              <a:effectLst/>
              <a:uLnTx/>
              <a:uFillTx/>
              <a:ea typeface="Calibri" panose="020F0502020204030204" pitchFamily="34" charset="0"/>
              <a:cs typeface="Segoe UI Semibold" panose="020B0702040204020203" pitchFamily="34" charset="0"/>
            </a:endParaRPr>
          </a:p>
        </p:txBody>
      </p:sp>
      <p:sp>
        <p:nvSpPr>
          <p:cNvPr id="26" name="Rectangle: Rounded Corners 25">
            <a:extLst>
              <a:ext uri="{FF2B5EF4-FFF2-40B4-BE49-F238E27FC236}">
                <a16:creationId xmlns:a16="http://schemas.microsoft.com/office/drawing/2014/main" id="{18E3CCCC-619E-1215-18A2-5C861E83FA1F}"/>
              </a:ext>
            </a:extLst>
          </p:cNvPr>
          <p:cNvSpPr>
            <a:spLocks/>
          </p:cNvSpPr>
          <p:nvPr/>
        </p:nvSpPr>
        <p:spPr bwMode="auto">
          <a:xfrm>
            <a:off x="6532880" y="1609286"/>
            <a:ext cx="4996180" cy="305239"/>
          </a:xfrm>
          <a:prstGeom prst="round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defTabSz="932472" fontAlgn="base">
              <a:spcBef>
                <a:spcPct val="0"/>
              </a:spcBef>
              <a:spcAft>
                <a:spcPct val="0"/>
              </a:spcAft>
            </a:pPr>
            <a:r>
              <a:rPr lang="en-US" sz="1400">
                <a:solidFill>
                  <a:schemeClr val="tx1"/>
                </a:solidFill>
                <a:latin typeface="+mj-lt"/>
                <a:ea typeface="Segoe UI" pitchFamily="34" charset="0"/>
                <a:cs typeface="Segoe UI" pitchFamily="34" charset="0"/>
              </a:rPr>
              <a:t>How to prepare for Microsoft 365 Copilot</a:t>
            </a:r>
          </a:p>
        </p:txBody>
      </p:sp>
      <p:sp>
        <p:nvSpPr>
          <p:cNvPr id="27" name="TextBox 26">
            <a:extLst>
              <a:ext uri="{FF2B5EF4-FFF2-40B4-BE49-F238E27FC236}">
                <a16:creationId xmlns:a16="http://schemas.microsoft.com/office/drawing/2014/main" id="{CFD9396B-2905-161A-78DD-FA35609C510E}"/>
              </a:ext>
            </a:extLst>
          </p:cNvPr>
          <p:cNvSpPr txBox="1"/>
          <p:nvPr/>
        </p:nvSpPr>
        <p:spPr>
          <a:xfrm>
            <a:off x="6639815" y="1984808"/>
            <a:ext cx="4879740" cy="1492716"/>
          </a:xfrm>
          <a:prstGeom prst="rect">
            <a:avLst/>
          </a:prstGeom>
          <a:noFill/>
        </p:spPr>
        <p:txBody>
          <a:bodyPr wrap="square" lIns="0" tIns="0" rIns="0" bIns="0">
            <a:spAutoFit/>
          </a:bodyPr>
          <a:lstStyle/>
          <a:p>
            <a:pPr marL="171450" marR="0" lvl="0" indent="-171450"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0">
                  <a:extLst>
                    <a:ext uri="{A12FA001-AC4F-418D-AE19-62706E023703}">
                      <ahyp:hlinkClr xmlns:ahyp="http://schemas.microsoft.com/office/drawing/2018/hyperlinkcolor" val="tx"/>
                    </a:ext>
                  </a:extLst>
                </a:hlinkClick>
              </a:rPr>
              <a:t>Learn about Microsoft feedback for your organization</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 action="ppaction://noaction">
                <a:extLst>
                  <a:ext uri="{A12FA001-AC4F-418D-AE19-62706E023703}">
                    <ahyp:hlinkClr xmlns:ahyp="http://schemas.microsoft.com/office/drawing/2018/hyperlinkcolor" val="tx"/>
                  </a:ext>
                </a:extLst>
              </a:hlinkClick>
            </a:endParaRPr>
          </a:p>
          <a:p>
            <a:pPr marL="171450" marR="0" lvl="0" indent="-171450"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1">
                  <a:extLst>
                    <a:ext uri="{A12FA001-AC4F-418D-AE19-62706E023703}">
                      <ahyp:hlinkClr xmlns:ahyp="http://schemas.microsoft.com/office/drawing/2018/hyperlinkcolor" val="tx"/>
                    </a:ext>
                  </a:extLst>
                </a:hlinkClick>
              </a:rPr>
              <a:t>Manage Microsoft feedback for your organization </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71450" marR="0" lvl="0" indent="-171450"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2">
                  <a:extLst>
                    <a:ext uri="{A12FA001-AC4F-418D-AE19-62706E023703}">
                      <ahyp:hlinkClr xmlns:ahyp="http://schemas.microsoft.com/office/drawing/2018/hyperlinkcolor" val="tx"/>
                    </a:ext>
                  </a:extLst>
                </a:hlinkClick>
              </a:rPr>
              <a:t>How to manage Microsoft Search</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71450" marR="0" lvl="0" indent="-171450"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3">
                  <a:extLst>
                    <a:ext uri="{A12FA001-AC4F-418D-AE19-62706E023703}">
                      <ahyp:hlinkClr xmlns:ahyp="http://schemas.microsoft.com/office/drawing/2018/hyperlinkcolor" val="tx"/>
                    </a:ext>
                  </a:extLst>
                </a:hlinkClick>
              </a:rPr>
              <a:t>Microsoft 365 Product Terms</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71450" marR="0" lvl="0" indent="-171450"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4">
                  <a:extLst>
                    <a:ext uri="{A12FA001-AC4F-418D-AE19-62706E023703}">
                      <ahyp:hlinkClr xmlns:ahyp="http://schemas.microsoft.com/office/drawing/2018/hyperlinkcolor" val="tx"/>
                    </a:ext>
                  </a:extLst>
                </a:hlinkClick>
              </a:rPr>
              <a:t>Content management and security in SharePoint, OneDrive, and Teams</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71450" marR="0" lvl="0" indent="-171450"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5">
                  <a:extLst>
                    <a:ext uri="{A12FA001-AC4F-418D-AE19-62706E023703}">
                      <ahyp:hlinkClr xmlns:ahyp="http://schemas.microsoft.com/office/drawing/2018/hyperlinkcolor" val="tx"/>
                    </a:ext>
                  </a:extLst>
                </a:hlinkClick>
              </a:rPr>
              <a:t>Transcription Management in Microsoft 365 Copilot</a:t>
            </a:r>
            <a:endParaRPr kumimoji="0" lang="en-US" sz="1100" b="0" i="0" u="none"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p:txBody>
      </p:sp>
      <p:sp>
        <p:nvSpPr>
          <p:cNvPr id="28" name="Rectangle: Rounded Corners 27">
            <a:extLst>
              <a:ext uri="{FF2B5EF4-FFF2-40B4-BE49-F238E27FC236}">
                <a16:creationId xmlns:a16="http://schemas.microsoft.com/office/drawing/2014/main" id="{3F269D0E-4579-6921-1653-F77B7FF3932B}"/>
              </a:ext>
            </a:extLst>
          </p:cNvPr>
          <p:cNvSpPr>
            <a:spLocks/>
          </p:cNvSpPr>
          <p:nvPr/>
        </p:nvSpPr>
        <p:spPr bwMode="auto">
          <a:xfrm>
            <a:off x="6532880" y="3643057"/>
            <a:ext cx="4996180" cy="305239"/>
          </a:xfrm>
          <a:prstGeom prst="round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defTabSz="932472" fontAlgn="base">
              <a:spcBef>
                <a:spcPct val="0"/>
              </a:spcBef>
              <a:spcAft>
                <a:spcPct val="0"/>
              </a:spcAft>
            </a:pPr>
            <a:r>
              <a:rPr lang="en-US" sz="1400" dirty="0">
                <a:solidFill>
                  <a:schemeClr val="tx1"/>
                </a:solidFill>
                <a:latin typeface="+mj-lt"/>
                <a:ea typeface="Segoe UI" pitchFamily="34" charset="0"/>
                <a:cs typeface="Segoe UI" pitchFamily="34" charset="0"/>
              </a:rPr>
              <a:t>Responsible AI</a:t>
            </a:r>
          </a:p>
        </p:txBody>
      </p:sp>
      <p:sp>
        <p:nvSpPr>
          <p:cNvPr id="29" name="TextBox 28">
            <a:extLst>
              <a:ext uri="{FF2B5EF4-FFF2-40B4-BE49-F238E27FC236}">
                <a16:creationId xmlns:a16="http://schemas.microsoft.com/office/drawing/2014/main" id="{C333A593-E3F9-1DCC-EADE-E2C11C1F40E4}"/>
              </a:ext>
            </a:extLst>
          </p:cNvPr>
          <p:cNvSpPr txBox="1"/>
          <p:nvPr/>
        </p:nvSpPr>
        <p:spPr>
          <a:xfrm>
            <a:off x="6639815" y="4009054"/>
            <a:ext cx="4782312" cy="1200329"/>
          </a:xfrm>
          <a:prstGeom prst="rect">
            <a:avLst/>
          </a:prstGeom>
          <a:noFill/>
        </p:spPr>
        <p:txBody>
          <a:bodyPr wrap="square" lIns="0" tIns="0" rIns="0" bIns="0">
            <a:spAutoFit/>
          </a:bodyPr>
          <a:lstStyle/>
          <a:p>
            <a:pPr marL="171450" marR="0" lvl="0" indent="-171450" algn="l" defTabSz="914367" rtl="0" eaLnBrk="1" fontAlgn="base" latinLnBrk="0" hangingPunct="1">
              <a:lnSpc>
                <a:spcPct val="100000"/>
              </a:lnSpc>
              <a:spcBef>
                <a:spcPts val="0"/>
              </a:spcBef>
              <a:spcAft>
                <a:spcPts val="300"/>
              </a:spcAft>
              <a:buClr>
                <a:prstClr val="black"/>
              </a:buClr>
              <a:buSzTx/>
              <a:buFont typeface="Arial" panose="020B0604020202020204" pitchFamily="34" charset="0"/>
              <a:buChar char="•"/>
              <a:tabLst/>
              <a:defRPr/>
            </a:pPr>
            <a:r>
              <a:rPr kumimoji="0" lang="en-US" sz="1200" b="0" i="0" u="none" strike="noStrike" kern="1200" cap="none" spc="0" normalizeH="0" baseline="0" noProof="0" dirty="0">
                <a:ln>
                  <a:noFill/>
                </a:ln>
                <a:effectLst/>
                <a:uLnTx/>
                <a:uFillTx/>
                <a:ea typeface="Calibri" panose="020F0502020204030204" pitchFamily="34" charset="0"/>
                <a:cs typeface="Segoe UI Semibold" panose="020B0702040204020203" pitchFamily="34" charset="0"/>
              </a:rPr>
              <a:t>Responsible AI core principles</a:t>
            </a:r>
            <a:endParaRPr kumimoji="0" lang="en-US" sz="1200" b="0" i="0" u="none" strike="noStrike" kern="1200" cap="none" spc="0" normalizeH="0" baseline="0" noProof="0" dirty="0">
              <a:ln>
                <a:noFill/>
              </a:ln>
              <a:effectLst/>
              <a:uLnTx/>
              <a:uFillTx/>
              <a:ea typeface="Calibri" panose="020F0502020204030204" pitchFamily="34" charset="0"/>
              <a:cs typeface="Segoe UI Semibold" panose="020B0702040204020203" pitchFamily="34" charset="0"/>
              <a:hlinkClick r:id="rId26">
                <a:extLst>
                  <a:ext uri="{A12FA001-AC4F-418D-AE19-62706E023703}">
                    <ahyp:hlinkClr xmlns:ahyp="http://schemas.microsoft.com/office/drawing/2018/hyperlinkcolor" val="tx"/>
                  </a:ext>
                </a:extLst>
              </a:hlinkClick>
            </a:endParaRPr>
          </a:p>
          <a:p>
            <a:pPr marR="0" lvl="1" indent="-190500" algn="l" defTabSz="914367" rtl="0" eaLnBrk="1" fontAlgn="base" latinLnBrk="0" hangingPunct="1">
              <a:lnSpc>
                <a:spcPct val="100000"/>
              </a:lnSpc>
              <a:spcBef>
                <a:spcPts val="0"/>
              </a:spcBef>
              <a:spcAft>
                <a:spcPts val="600"/>
              </a:spcAft>
              <a:buClr>
                <a:prstClr val="black"/>
              </a:buClr>
              <a:buSzTx/>
              <a:buFont typeface="Abadi" panose="020B0604020104020204" pitchFamily="34" charset="0"/>
              <a:buChar char="–"/>
              <a:tabLst/>
              <a:defRPr/>
            </a:pPr>
            <a:r>
              <a:rPr kumimoji="0" lang="en-US" sz="11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6">
                  <a:extLst>
                    <a:ext uri="{A12FA001-AC4F-418D-AE19-62706E023703}">
                      <ahyp:hlinkClr xmlns:ahyp="http://schemas.microsoft.com/office/drawing/2018/hyperlinkcolor" val="tx"/>
                    </a:ext>
                  </a:extLst>
                </a:hlinkClick>
              </a:rPr>
              <a:t>Videos</a:t>
            </a:r>
            <a:endParaRPr kumimoji="0" lang="en-US" sz="11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R="0" lvl="1" indent="-190500" algn="l" defTabSz="914367" rtl="0" eaLnBrk="1" fontAlgn="base" latinLnBrk="0" hangingPunct="1">
              <a:lnSpc>
                <a:spcPct val="100000"/>
              </a:lnSpc>
              <a:spcBef>
                <a:spcPts val="0"/>
              </a:spcBef>
              <a:spcAft>
                <a:spcPts val="600"/>
              </a:spcAft>
              <a:buClr>
                <a:prstClr val="black"/>
              </a:buClr>
              <a:buSzTx/>
              <a:buFont typeface="Abadi" panose="020B0604020104020204" pitchFamily="34" charset="0"/>
              <a:buChar char="–"/>
              <a:tabLst/>
              <a:defRPr/>
            </a:pPr>
            <a:r>
              <a:rPr kumimoji="0" lang="en-US" sz="11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7">
                  <a:extLst>
                    <a:ext uri="{A12FA001-AC4F-418D-AE19-62706E023703}">
                      <ahyp:hlinkClr xmlns:ahyp="http://schemas.microsoft.com/office/drawing/2018/hyperlinkcolor" val="tx"/>
                    </a:ext>
                  </a:extLst>
                </a:hlinkClick>
              </a:rPr>
              <a:t>Documentation</a:t>
            </a:r>
            <a:endParaRPr kumimoji="0" lang="en-US" sz="11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71450" marR="0" lvl="0" indent="-171450"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8">
                  <a:extLst>
                    <a:ext uri="{A12FA001-AC4F-418D-AE19-62706E023703}">
                      <ahyp:hlinkClr xmlns:ahyp="http://schemas.microsoft.com/office/drawing/2018/hyperlinkcolor" val="tx"/>
                    </a:ext>
                  </a:extLst>
                </a:hlinkClick>
              </a:rPr>
              <a:t>Microsoft Responsible AI Standard</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a:p>
            <a:pPr marL="171450" marR="0" lvl="0" indent="-171450" algn="l" defTabSz="914367" rtl="0" eaLnBrk="1" fontAlgn="auto" latinLnBrk="0" hangingPunct="1">
              <a:lnSpc>
                <a:spcPct val="100000"/>
              </a:lnSpc>
              <a:spcBef>
                <a:spcPts val="0"/>
              </a:spcBef>
              <a:spcAft>
                <a:spcPts val="600"/>
              </a:spcAft>
              <a:buClr>
                <a:prstClr val="black"/>
              </a:buClr>
              <a:buSzTx/>
              <a:buFont typeface="Arial" panose="020B0604020202020204" pitchFamily="34" charset="0"/>
              <a:buChar char="•"/>
              <a:tabLst/>
              <a:defRPr/>
            </a:pPr>
            <a:r>
              <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hlinkClick r:id="rId29">
                  <a:extLst>
                    <a:ext uri="{A12FA001-AC4F-418D-AE19-62706E023703}">
                      <ahyp:hlinkClr xmlns:ahyp="http://schemas.microsoft.com/office/drawing/2018/hyperlinkcolor" val="tx"/>
                    </a:ext>
                  </a:extLst>
                </a:hlinkClick>
              </a:rPr>
              <a:t>Governing AI: A Blueprint for the Future</a:t>
            </a:r>
            <a:endParaRPr kumimoji="0" lang="en-US" sz="1200" b="0" i="0" u="sng" strike="noStrike" kern="1200" cap="none" spc="0" normalizeH="0" baseline="0" noProof="0" dirty="0">
              <a:ln>
                <a:noFill/>
              </a:ln>
              <a:solidFill>
                <a:schemeClr val="accent1"/>
              </a:solidFill>
              <a:effectLst/>
              <a:uLnTx/>
              <a:uFillTx/>
              <a:ea typeface="Calibri" panose="020F0502020204030204" pitchFamily="34" charset="0"/>
              <a:cs typeface="Segoe UI Semibold" panose="020B0702040204020203" pitchFamily="34" charset="0"/>
            </a:endParaRPr>
          </a:p>
        </p:txBody>
      </p:sp>
    </p:spTree>
    <p:extLst>
      <p:ext uri="{BB962C8B-B14F-4D97-AF65-F5344CB8AC3E}">
        <p14:creationId xmlns:p14="http://schemas.microsoft.com/office/powerpoint/2010/main" val="6915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a:extLst>
            <a:ext uri="{FF2B5EF4-FFF2-40B4-BE49-F238E27FC236}">
              <a16:creationId xmlns:a16="http://schemas.microsoft.com/office/drawing/2014/main" id="{7F0AAA62-39A3-A389-8C2A-F52AB59A2A19}"/>
            </a:ext>
          </a:extLst>
        </p:cNvPr>
        <p:cNvGrpSpPr/>
        <p:nvPr/>
      </p:nvGrpSpPr>
      <p:grpSpPr>
        <a:xfrm>
          <a:off x="0" y="0"/>
          <a:ext cx="0" cy="0"/>
          <a:chOff x="0" y="0"/>
          <a:chExt cx="0" cy="0"/>
        </a:xfrm>
      </p:grpSpPr>
      <p:pic>
        <p:nvPicPr>
          <p:cNvPr id="15" name="Picture 14">
            <a:extLst>
              <a:ext uri="{FF2B5EF4-FFF2-40B4-BE49-F238E27FC236}">
                <a16:creationId xmlns:a16="http://schemas.microsoft.com/office/drawing/2014/main" id="{72011EB9-65F6-0FE0-799A-58BB31DD9580}"/>
              </a:ext>
              <a:ext uri="{C183D7F6-B498-43B3-948B-1728B52AA6E4}">
                <adec:decorative xmlns:adec="http://schemas.microsoft.com/office/drawing/2017/decorative" val="1"/>
              </a:ext>
            </a:extLst>
          </p:cNvPr>
          <p:cNvPicPr>
            <a:picLocks/>
          </p:cNvPicPr>
          <p:nvPr/>
        </p:nvPicPr>
        <p:blipFill>
          <a:blip r:embed="rId3" cstate="screen">
            <a:extLst>
              <a:ext uri="{28A0092B-C50C-407E-A947-70E740481C1C}">
                <a14:useLocalDpi xmlns:a14="http://schemas.microsoft.com/office/drawing/2010/main"/>
              </a:ext>
            </a:extLst>
          </a:blip>
          <a:srcRect/>
          <a:stretch/>
        </p:blipFill>
        <p:spPr>
          <a:xfrm>
            <a:off x="0" y="0"/>
            <a:ext cx="4801612" cy="6858000"/>
          </a:xfrm>
          <a:custGeom>
            <a:avLst/>
            <a:gdLst>
              <a:gd name="connsiteX0" fmla="*/ 0 w 4310743"/>
              <a:gd name="connsiteY0" fmla="*/ 0 h 6858000"/>
              <a:gd name="connsiteX1" fmla="*/ 4310743 w 4310743"/>
              <a:gd name="connsiteY1" fmla="*/ 0 h 6858000"/>
              <a:gd name="connsiteX2" fmla="*/ 4310743 w 4310743"/>
              <a:gd name="connsiteY2" fmla="*/ 6858000 h 6858000"/>
              <a:gd name="connsiteX3" fmla="*/ 0 w 43107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10743" h="6858000">
                <a:moveTo>
                  <a:pt x="0" y="0"/>
                </a:moveTo>
                <a:lnTo>
                  <a:pt x="4310743" y="0"/>
                </a:lnTo>
                <a:lnTo>
                  <a:pt x="4310743" y="6858000"/>
                </a:lnTo>
                <a:lnTo>
                  <a:pt x="0" y="6858000"/>
                </a:lnTo>
                <a:close/>
              </a:path>
            </a:pathLst>
          </a:custGeom>
          <a:solidFill>
            <a:srgbClr val="FFF9F3"/>
          </a:solidFill>
        </p:spPr>
      </p:pic>
      <p:sp>
        <p:nvSpPr>
          <p:cNvPr id="16" name="Freeform: Shape 15">
            <a:extLst>
              <a:ext uri="{FF2B5EF4-FFF2-40B4-BE49-F238E27FC236}">
                <a16:creationId xmlns:a16="http://schemas.microsoft.com/office/drawing/2014/main" id="{CA4E89D2-69A0-6660-960F-D838E59661AC}"/>
              </a:ext>
              <a:ext uri="{C183D7F6-B498-43B3-948B-1728B52AA6E4}">
                <adec:decorative xmlns:adec="http://schemas.microsoft.com/office/drawing/2017/decorative" val="1"/>
              </a:ext>
            </a:extLst>
          </p:cNvPr>
          <p:cNvSpPr>
            <a:spLocks/>
          </p:cNvSpPr>
          <p:nvPr/>
        </p:nvSpPr>
        <p:spPr bwMode="auto">
          <a:xfrm>
            <a:off x="-1" y="0"/>
            <a:ext cx="4801611" cy="6858000"/>
          </a:xfrm>
          <a:custGeom>
            <a:avLst/>
            <a:gdLst>
              <a:gd name="connsiteX0" fmla="*/ 0 w 3136902"/>
              <a:gd name="connsiteY0" fmla="*/ 0 h 6858000"/>
              <a:gd name="connsiteX1" fmla="*/ 3136902 w 3136902"/>
              <a:gd name="connsiteY1" fmla="*/ 0 h 6858000"/>
              <a:gd name="connsiteX2" fmla="*/ 3136902 w 3136902"/>
              <a:gd name="connsiteY2" fmla="*/ 6858000 h 6858000"/>
              <a:gd name="connsiteX3" fmla="*/ 0 w 3136902"/>
              <a:gd name="connsiteY3" fmla="*/ 6858000 h 6858000"/>
              <a:gd name="connsiteX4" fmla="*/ 0 w 313690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6902" h="6858000">
                <a:moveTo>
                  <a:pt x="0" y="0"/>
                </a:moveTo>
                <a:lnTo>
                  <a:pt x="3136902" y="0"/>
                </a:lnTo>
                <a:lnTo>
                  <a:pt x="3136902" y="6858000"/>
                </a:lnTo>
                <a:lnTo>
                  <a:pt x="0" y="6858000"/>
                </a:lnTo>
                <a:lnTo>
                  <a:pt x="0" y="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sp>
        <p:nvSpPr>
          <p:cNvPr id="17" name="Rectangle 16">
            <a:extLst>
              <a:ext uri="{FF2B5EF4-FFF2-40B4-BE49-F238E27FC236}">
                <a16:creationId xmlns:a16="http://schemas.microsoft.com/office/drawing/2014/main" id="{FD61923B-F21F-7EFC-88F7-587F349537EF}"/>
              </a:ext>
              <a:ext uri="{C183D7F6-B498-43B3-948B-1728B52AA6E4}">
                <adec:decorative xmlns:adec="http://schemas.microsoft.com/office/drawing/2017/decorative" val="1"/>
              </a:ext>
            </a:extLst>
          </p:cNvPr>
          <p:cNvSpPr>
            <a:spLocks/>
          </p:cNvSpPr>
          <p:nvPr/>
        </p:nvSpPr>
        <p:spPr bwMode="auto">
          <a:xfrm>
            <a:off x="0" y="1771679"/>
            <a:ext cx="4801609" cy="3896300"/>
          </a:xfrm>
          <a:prstGeom prst="rect">
            <a:avLst/>
          </a:prstGeom>
          <a:solidFill>
            <a:schemeClr val="bg1">
              <a:alpha val="40000"/>
            </a:schemeClr>
          </a:solidFill>
          <a:ln w="63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20" name="Picture 19">
            <a:extLst>
              <a:ext uri="{FF2B5EF4-FFF2-40B4-BE49-F238E27FC236}">
                <a16:creationId xmlns:a16="http://schemas.microsoft.com/office/drawing/2014/main" id="{720535E9-5467-4D98-D91F-57FA80F4018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5400000" flipH="1">
            <a:off x="1353561" y="3409949"/>
            <a:ext cx="6857999" cy="38099"/>
          </a:xfrm>
          <a:custGeom>
            <a:avLst/>
            <a:gdLst>
              <a:gd name="connsiteX0" fmla="*/ 6857999 w 6857999"/>
              <a:gd name="connsiteY0" fmla="*/ 38099 h 38099"/>
              <a:gd name="connsiteX1" fmla="*/ 6857999 w 6857999"/>
              <a:gd name="connsiteY1" fmla="*/ 0 h 38099"/>
              <a:gd name="connsiteX2" fmla="*/ 0 w 6857999"/>
              <a:gd name="connsiteY2" fmla="*/ 0 h 38099"/>
              <a:gd name="connsiteX3" fmla="*/ 0 w 6857999"/>
              <a:gd name="connsiteY3" fmla="*/ 38099 h 38099"/>
            </a:gdLst>
            <a:ahLst/>
            <a:cxnLst>
              <a:cxn ang="0">
                <a:pos x="connsiteX0" y="connsiteY0"/>
              </a:cxn>
              <a:cxn ang="0">
                <a:pos x="connsiteX1" y="connsiteY1"/>
              </a:cxn>
              <a:cxn ang="0">
                <a:pos x="connsiteX2" y="connsiteY2"/>
              </a:cxn>
              <a:cxn ang="0">
                <a:pos x="connsiteX3" y="connsiteY3"/>
              </a:cxn>
            </a:cxnLst>
            <a:rect l="l" t="t" r="r" b="b"/>
            <a:pathLst>
              <a:path w="6857999" h="38099">
                <a:moveTo>
                  <a:pt x="6857999" y="38099"/>
                </a:moveTo>
                <a:lnTo>
                  <a:pt x="6857999" y="0"/>
                </a:lnTo>
                <a:lnTo>
                  <a:pt x="0" y="0"/>
                </a:lnTo>
                <a:lnTo>
                  <a:pt x="0" y="38099"/>
                </a:lnTo>
                <a:close/>
              </a:path>
            </a:pathLst>
          </a:custGeom>
        </p:spPr>
      </p:pic>
      <p:sp>
        <p:nvSpPr>
          <p:cNvPr id="23" name="Rectangle: Rounded Corners 22">
            <a:extLst>
              <a:ext uri="{FF2B5EF4-FFF2-40B4-BE49-F238E27FC236}">
                <a16:creationId xmlns:a16="http://schemas.microsoft.com/office/drawing/2014/main" id="{3EFBEA86-81CD-15BE-D890-8E162053D27A}"/>
              </a:ext>
              <a:ext uri="{C183D7F6-B498-43B3-948B-1728B52AA6E4}">
                <adec:decorative xmlns:adec="http://schemas.microsoft.com/office/drawing/2017/decorative" val="1"/>
              </a:ext>
            </a:extLst>
          </p:cNvPr>
          <p:cNvSpPr>
            <a:spLocks/>
          </p:cNvSpPr>
          <p:nvPr/>
        </p:nvSpPr>
        <p:spPr bwMode="auto">
          <a:xfrm>
            <a:off x="4994680" y="1190020"/>
            <a:ext cx="6613725" cy="4477960"/>
          </a:xfrm>
          <a:prstGeom prst="roundRect">
            <a:avLst>
              <a:gd name="adj" fmla="val 2642"/>
            </a:avLst>
          </a:prstGeom>
          <a:solidFill>
            <a:schemeClr val="bg1"/>
          </a:solidFill>
          <a:ln w="6350">
            <a:solidFill>
              <a:schemeClr val="bg1"/>
            </a:solid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3" name="Title 12">
            <a:extLst>
              <a:ext uri="{FF2B5EF4-FFF2-40B4-BE49-F238E27FC236}">
                <a16:creationId xmlns:a16="http://schemas.microsoft.com/office/drawing/2014/main" id="{E01FB0C5-2245-6C69-6470-662DA12B4E9B}"/>
              </a:ext>
            </a:extLst>
          </p:cNvPr>
          <p:cNvSpPr>
            <a:spLocks noGrp="1"/>
          </p:cNvSpPr>
          <p:nvPr>
            <p:ph type="title"/>
          </p:nvPr>
        </p:nvSpPr>
        <p:spPr>
          <a:xfrm>
            <a:off x="588261" y="986995"/>
            <a:ext cx="11011601" cy="492443"/>
          </a:xfrm>
        </p:spPr>
        <p:txBody>
          <a:bodyPr/>
          <a:lstStyle/>
          <a:p>
            <a:pPr>
              <a:defRPr/>
            </a:pPr>
            <a:r>
              <a:rPr lang="en-US" sz="3200" spc="-50" dirty="0">
                <a:gradFill>
                  <a:gsLst>
                    <a:gs pos="2874">
                      <a:schemeClr val="accent1"/>
                    </a:gs>
                    <a:gs pos="71000">
                      <a:schemeClr val="accent4"/>
                    </a:gs>
                    <a:gs pos="100000">
                      <a:schemeClr val="accent2"/>
                    </a:gs>
                  </a:gsLst>
                  <a:lin ang="0" scaled="1"/>
                </a:gradFill>
                <a:ea typeface="+mj-ea"/>
                <a:cs typeface="+mj-cs"/>
              </a:rPr>
              <a:t>Researcher</a:t>
            </a:r>
          </a:p>
        </p:txBody>
      </p:sp>
      <p:sp>
        <p:nvSpPr>
          <p:cNvPr id="4" name="Text Placeholder 12_1">
            <a:extLst>
              <a:ext uri="{FF2B5EF4-FFF2-40B4-BE49-F238E27FC236}">
                <a16:creationId xmlns:a16="http://schemas.microsoft.com/office/drawing/2014/main" id="{0ACBB799-AA3D-77F7-33DD-29BE62C646AD}"/>
              </a:ext>
            </a:extLst>
          </p:cNvPr>
          <p:cNvSpPr txBox="1">
            <a:spLocks/>
          </p:cNvSpPr>
          <p:nvPr/>
        </p:nvSpPr>
        <p:spPr>
          <a:xfrm>
            <a:off x="588261" y="723854"/>
            <a:ext cx="1037528" cy="215444"/>
          </a:xfrm>
          <a:prstGeom prst="rect">
            <a:avLst/>
          </a:prstGeom>
        </p:spPr>
        <p:txBody>
          <a:bodyPr vert="horz" wrap="square" lIns="0" tIns="0" rIns="0" bIns="0" rtlCol="0" anchor="b">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000" kern="1200" cap="all" spc="0" baseline="0">
                <a:solidFill>
                  <a:schemeClr val="tx1"/>
                </a:solidFill>
                <a:latin typeface="+mn-lt"/>
                <a:ea typeface="+mn-ea"/>
                <a:cs typeface="Segoe Sans Display" pitchFamily="2"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61988"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85566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dirty="0">
                <a:ln>
                  <a:noFill/>
                </a:ln>
                <a:solidFill>
                  <a:srgbClr val="091F2C"/>
                </a:solidFill>
                <a:effectLst/>
                <a:uLnTx/>
                <a:uFillTx/>
                <a:latin typeface="Segoe Sans Display Semibold"/>
                <a:ea typeface="+mn-ea"/>
                <a:cs typeface="Segoe Sans Display" pitchFamily="2" charset="0"/>
              </a:rPr>
              <a:t>Copilot Chat</a:t>
            </a:r>
          </a:p>
        </p:txBody>
      </p:sp>
      <p:sp>
        <p:nvSpPr>
          <p:cNvPr id="18" name="TextBox 17">
            <a:extLst>
              <a:ext uri="{FF2B5EF4-FFF2-40B4-BE49-F238E27FC236}">
                <a16:creationId xmlns:a16="http://schemas.microsoft.com/office/drawing/2014/main" id="{790D913D-E90B-2711-00BF-82D9CE9B7B64}"/>
              </a:ext>
            </a:extLst>
          </p:cNvPr>
          <p:cNvSpPr txBox="1">
            <a:spLocks/>
          </p:cNvSpPr>
          <p:nvPr/>
        </p:nvSpPr>
        <p:spPr>
          <a:xfrm>
            <a:off x="588261" y="1894666"/>
            <a:ext cx="3844089" cy="3650326"/>
          </a:xfrm>
          <a:prstGeom prst="rect">
            <a:avLst/>
          </a:prstGeom>
          <a:noFill/>
        </p:spPr>
        <p:txBody>
          <a:bodyPr vert="horz" wrap="square" lIns="0" tIns="0" rIns="0" bIns="0" rtlCol="0">
            <a:noAutofit/>
          </a:bodyPr>
          <a:lstStyle/>
          <a:p>
            <a:pPr marL="209550" marR="0" lvl="0" indent="-20955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C03BC4"/>
                </a:solidFill>
                <a:effectLst/>
                <a:uLnTx/>
                <a:uFillTx/>
                <a:latin typeface="Segoe Sans Display Semibold"/>
                <a:ea typeface="+mn-ea"/>
                <a:cs typeface="+mn-cs"/>
              </a:rPr>
              <a:t>The Researcher agent </a:t>
            </a: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gives organizations the capability they’d expect from a highly paid strategist or researcher</a:t>
            </a:r>
          </a:p>
          <a:p>
            <a:pPr marL="209550" marR="0" lvl="0" indent="-20955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Combines the most advanced deep reasoning models with Copilot Chat’s web- and work-grounding, as well as its agent ecosystem,</a:t>
            </a:r>
          </a:p>
          <a:p>
            <a:pPr marL="209550" marR="0" lvl="0" indent="-20955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C03BC4"/>
                </a:solidFill>
                <a:effectLst/>
                <a:uLnTx/>
                <a:uFillTx/>
                <a:latin typeface="Segoe Sans Display Semibold"/>
                <a:ea typeface="+mn-ea"/>
                <a:cs typeface="+mn-cs"/>
              </a:rPr>
              <a:t>Provides</a:t>
            </a: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 well-reasoned responses to complex prompts with the data that matters most.​</a:t>
            </a:r>
          </a:p>
          <a:p>
            <a:pPr marL="209550" marR="0" lvl="0" indent="-20955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Gives users </a:t>
            </a:r>
            <a:r>
              <a:rPr kumimoji="0" lang="en-US" sz="1400" b="0" i="0" u="none" strike="noStrike" kern="1200" cap="none" spc="0" normalizeH="0" baseline="0" noProof="0" dirty="0">
                <a:ln>
                  <a:noFill/>
                </a:ln>
                <a:solidFill>
                  <a:srgbClr val="C03BC4"/>
                </a:solidFill>
                <a:effectLst/>
                <a:uLnTx/>
                <a:uFillTx/>
                <a:latin typeface="Segoe Sans Display Semibold"/>
                <a:ea typeface="+mn-ea"/>
                <a:cs typeface="+mn-cs"/>
              </a:rPr>
              <a:t>a thought partner </a:t>
            </a: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that can perform advanced reasoning grounded in their unique context</a:t>
            </a:r>
          </a:p>
          <a:p>
            <a:pPr marL="209550" marR="0" lvl="0" indent="-20955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Gives organizations </a:t>
            </a:r>
            <a:r>
              <a:rPr kumimoji="0" lang="en-US" sz="1400" b="0" i="0" u="none" strike="noStrike" kern="1200" cap="none" spc="0" normalizeH="0" baseline="0" noProof="0" dirty="0">
                <a:ln>
                  <a:noFill/>
                </a:ln>
                <a:solidFill>
                  <a:srgbClr val="C03BC4"/>
                </a:solidFill>
                <a:effectLst/>
                <a:uLnTx/>
                <a:uFillTx/>
                <a:latin typeface="Segoe Sans Display Semibold"/>
                <a:ea typeface="+mn-ea"/>
                <a:cs typeface="+mn-cs"/>
              </a:rPr>
              <a:t>on-demand access </a:t>
            </a: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to the types of work they typically expect from highly paid employees</a:t>
            </a:r>
            <a:endParaRPr kumimoji="0" lang="en-US" sz="1400" b="0" i="0" u="none" strike="noStrike" kern="1200" cap="none" spc="0" normalizeH="0" baseline="0" noProof="0" dirty="0">
              <a:ln>
                <a:noFill/>
              </a:ln>
              <a:solidFill>
                <a:srgbClr val="091F2C"/>
              </a:solidFill>
              <a:effectLst/>
              <a:uLnTx/>
              <a:uFillTx/>
              <a:latin typeface="Segoe Sans Display Semibold"/>
              <a:ea typeface="+mn-ea"/>
              <a:cs typeface="+mn-cs"/>
            </a:endParaRPr>
          </a:p>
        </p:txBody>
      </p:sp>
      <p:sp>
        <p:nvSpPr>
          <p:cNvPr id="19" name="Rectangle: Rounded Corners 18">
            <a:extLst>
              <a:ext uri="{FF2B5EF4-FFF2-40B4-BE49-F238E27FC236}">
                <a16:creationId xmlns:a16="http://schemas.microsoft.com/office/drawing/2014/main" id="{673E758E-0B1D-D7F5-622E-D4F0BD71A12E}"/>
              </a:ext>
              <a:ext uri="{C183D7F6-B498-43B3-948B-1728B52AA6E4}">
                <adec:decorative xmlns:adec="http://schemas.microsoft.com/office/drawing/2017/decorative" val="0"/>
              </a:ext>
            </a:extLst>
          </p:cNvPr>
          <p:cNvSpPr>
            <a:spLocks/>
          </p:cNvSpPr>
          <p:nvPr/>
        </p:nvSpPr>
        <p:spPr>
          <a:xfrm>
            <a:off x="571500" y="5850859"/>
            <a:ext cx="2182859" cy="403226"/>
          </a:xfrm>
          <a:prstGeom prst="roundRect">
            <a:avLst>
              <a:gd name="adj" fmla="val 50000"/>
            </a:avLst>
          </a:prstGeom>
          <a:gradFill flip="none" rotWithShape="1">
            <a:gsLst>
              <a:gs pos="0">
                <a:schemeClr val="accent3"/>
              </a:gs>
              <a:gs pos="31000">
                <a:srgbClr val="D361FF"/>
              </a:gs>
              <a:gs pos="100000">
                <a:schemeClr val="accent1"/>
              </a:gs>
              <a:gs pos="67000">
                <a:srgbClr val="2CB1F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Sans Display Semibold"/>
                <a:ea typeface="+mn-ea"/>
                <a:cs typeface="+mn-cs"/>
              </a:rPr>
              <a:t> </a:t>
            </a:r>
            <a:r>
              <a:rPr kumimoji="0" lang="en-US" sz="1200" b="0" i="0" u="none" strike="noStrike" kern="1200" cap="none" spc="0" normalizeH="0" baseline="0" noProof="0">
                <a:ln>
                  <a:noFill/>
                </a:ln>
                <a:solidFill>
                  <a:srgbClr val="FFFFFF"/>
                </a:solidFill>
                <a:effectLst/>
                <a:uLnTx/>
                <a:uFillTx/>
                <a:latin typeface="Segoe Sans Display"/>
                <a:ea typeface="+mn-ea"/>
                <a:cs typeface="+mn-cs"/>
              </a:rPr>
              <a:t>Generally available </a:t>
            </a:r>
          </a:p>
        </p:txBody>
      </p:sp>
      <p:pic>
        <p:nvPicPr>
          <p:cNvPr id="10" name="Picture Placeholder 10" descr="A screen capture displaying a research application interface with a sidebar for navigation and a main section showing the &quot;Researcher&quot; tab with a search bar and prompt suggestions for tasks like preparing for meetings and creating reports.">
            <a:extLst>
              <a:ext uri="{FF2B5EF4-FFF2-40B4-BE49-F238E27FC236}">
                <a16:creationId xmlns:a16="http://schemas.microsoft.com/office/drawing/2014/main" id="{9D59E74E-E5C9-FB2D-21F3-FDCEDB8AFD06}"/>
              </a:ext>
            </a:extLst>
          </p:cNvPr>
          <p:cNvPicPr>
            <a:picLocks/>
          </p:cNvPicPr>
          <p:nvPr/>
        </p:nvPicPr>
        <p:blipFill rotWithShape="1">
          <a:blip r:embed="rId5" cstate="screen">
            <a:extLst>
              <a:ext uri="{28A0092B-C50C-407E-A947-70E740481C1C}">
                <a14:useLocalDpi xmlns:a14="http://schemas.microsoft.com/office/drawing/2010/main"/>
              </a:ext>
            </a:extLst>
          </a:blip>
          <a:srcRect t="-8827" b="-8827"/>
          <a:stretch/>
        </p:blipFill>
        <p:spPr>
          <a:xfrm>
            <a:off x="5145131" y="1343024"/>
            <a:ext cx="6303926" cy="4171954"/>
          </a:xfrm>
          <a:prstGeom prst="roundRect">
            <a:avLst>
              <a:gd name="adj" fmla="val 1881"/>
            </a:avLst>
          </a:prstGeom>
          <a:solidFill>
            <a:srgbClr val="F3F3F3"/>
          </a:solidFill>
          <a:ln w="6350">
            <a:solidFill>
              <a:schemeClr val="accent3">
                <a:lumMod val="40000"/>
                <a:lumOff val="60000"/>
              </a:schemeClr>
            </a:solidFill>
          </a:ln>
          <a:effectLst>
            <a:outerShdw blurRad="127000" dist="38100" dir="2700000" algn="tl" rotWithShape="0">
              <a:prstClr val="black">
                <a:alpha val="5000"/>
              </a:prstClr>
            </a:outerShdw>
          </a:effectLst>
        </p:spPr>
      </p:pic>
    </p:spTree>
    <p:extLst>
      <p:ext uri="{BB962C8B-B14F-4D97-AF65-F5344CB8AC3E}">
        <p14:creationId xmlns:p14="http://schemas.microsoft.com/office/powerpoint/2010/main" val="1965208247"/>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a:extLst>
            <a:ext uri="{FF2B5EF4-FFF2-40B4-BE49-F238E27FC236}">
              <a16:creationId xmlns:a16="http://schemas.microsoft.com/office/drawing/2014/main" id="{89787D14-9D04-DEEC-7801-7243D92B818B}"/>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74D20969-2FE5-6F47-15BA-8722B64FFDA3}"/>
              </a:ext>
              <a:ext uri="{C183D7F6-B498-43B3-948B-1728B52AA6E4}">
                <adec:decorative xmlns:adec="http://schemas.microsoft.com/office/drawing/2017/decorative" val="1"/>
              </a:ext>
            </a:extLst>
          </p:cNvPr>
          <p:cNvGrpSpPr/>
          <p:nvPr/>
        </p:nvGrpSpPr>
        <p:grpSpPr>
          <a:xfrm>
            <a:off x="-8822" y="-2603"/>
            <a:ext cx="12191999" cy="1358900"/>
            <a:chOff x="1" y="0"/>
            <a:chExt cx="12191999" cy="1358900"/>
          </a:xfrm>
        </p:grpSpPr>
        <p:pic>
          <p:nvPicPr>
            <p:cNvPr id="35" name="Picture 34">
              <a:extLst>
                <a:ext uri="{FF2B5EF4-FFF2-40B4-BE49-F238E27FC236}">
                  <a16:creationId xmlns:a16="http://schemas.microsoft.com/office/drawing/2014/main" id="{A1702076-EA2F-D669-16F8-970AF0D08203}"/>
                </a:ext>
                <a:ext uri="{C183D7F6-B498-43B3-948B-1728B52AA6E4}">
                  <adec:decorative xmlns:adec="http://schemas.microsoft.com/office/drawing/2017/decorative" val="1"/>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36" name="Freeform: Shape 35">
              <a:extLst>
                <a:ext uri="{FF2B5EF4-FFF2-40B4-BE49-F238E27FC236}">
                  <a16:creationId xmlns:a16="http://schemas.microsoft.com/office/drawing/2014/main" id="{32762460-E3C0-8D29-34A4-9CB79C8420F6}"/>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38" name="Graphic 34_1">
              <a:extLst>
                <a:ext uri="{FF2B5EF4-FFF2-40B4-BE49-F238E27FC236}">
                  <a16:creationId xmlns:a16="http://schemas.microsoft.com/office/drawing/2014/main" id="{8FE468E4-DC48-DEE4-3B74-BF935679D51B}"/>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sp>
        <p:nvSpPr>
          <p:cNvPr id="99" name="Freeform: Shape 98">
            <a:extLst>
              <a:ext uri="{FF2B5EF4-FFF2-40B4-BE49-F238E27FC236}">
                <a16:creationId xmlns:a16="http://schemas.microsoft.com/office/drawing/2014/main" id="{48275836-39A9-7FCC-DADA-E421B6A55EED}"/>
              </a:ext>
              <a:ext uri="{C183D7F6-B498-43B3-948B-1728B52AA6E4}">
                <adec:decorative xmlns:adec="http://schemas.microsoft.com/office/drawing/2017/decorative" val="1"/>
              </a:ext>
            </a:extLst>
          </p:cNvPr>
          <p:cNvSpPr>
            <a:spLocks/>
          </p:cNvSpPr>
          <p:nvPr/>
        </p:nvSpPr>
        <p:spPr bwMode="auto">
          <a:xfrm>
            <a:off x="3928177" y="2043912"/>
            <a:ext cx="8255000" cy="4082926"/>
          </a:xfrm>
          <a:custGeom>
            <a:avLst/>
            <a:gdLst>
              <a:gd name="connsiteX0" fmla="*/ 166093 w 8041579"/>
              <a:gd name="connsiteY0" fmla="*/ 0 h 4866478"/>
              <a:gd name="connsiteX1" fmla="*/ 8041579 w 8041579"/>
              <a:gd name="connsiteY1" fmla="*/ 0 h 4866478"/>
              <a:gd name="connsiteX2" fmla="*/ 8041579 w 8041579"/>
              <a:gd name="connsiteY2" fmla="*/ 4866478 h 4866478"/>
              <a:gd name="connsiteX3" fmla="*/ 166093 w 8041579"/>
              <a:gd name="connsiteY3" fmla="*/ 4866478 h 4866478"/>
              <a:gd name="connsiteX4" fmla="*/ 0 w 8041579"/>
              <a:gd name="connsiteY4" fmla="*/ 4700385 h 4866478"/>
              <a:gd name="connsiteX5" fmla="*/ 0 w 8041579"/>
              <a:gd name="connsiteY5" fmla="*/ 166093 h 4866478"/>
              <a:gd name="connsiteX6" fmla="*/ 166093 w 8041579"/>
              <a:gd name="connsiteY6" fmla="*/ 0 h 486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41579" h="4866478">
                <a:moveTo>
                  <a:pt x="166093" y="0"/>
                </a:moveTo>
                <a:lnTo>
                  <a:pt x="8041579" y="0"/>
                </a:lnTo>
                <a:lnTo>
                  <a:pt x="8041579" y="4866478"/>
                </a:lnTo>
                <a:lnTo>
                  <a:pt x="166093" y="4866478"/>
                </a:lnTo>
                <a:cubicBezTo>
                  <a:pt x="74362" y="4866478"/>
                  <a:pt x="0" y="4792116"/>
                  <a:pt x="0" y="4700385"/>
                </a:cubicBezTo>
                <a:lnTo>
                  <a:pt x="0" y="166093"/>
                </a:lnTo>
                <a:cubicBezTo>
                  <a:pt x="0" y="74362"/>
                  <a:pt x="74362" y="0"/>
                  <a:pt x="166093" y="0"/>
                </a:cubicBezTo>
                <a:close/>
              </a:path>
            </a:pathLst>
          </a:custGeom>
          <a:solidFill>
            <a:schemeClr val="accent3">
              <a:lumMod val="20000"/>
              <a:lumOff val="80000"/>
              <a:alpha val="50000"/>
            </a:schemeClr>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vert="horz" wrap="square" lIns="91440" tIns="45720" rIns="91440" bIns="45720" rtlCol="0" anchor="ctr" anchorCtr="0">
            <a:noAutofit/>
          </a:bodyPr>
          <a:lstStyle/>
          <a:p>
            <a:pPr marL="228600" marR="0" lvl="0" indent="-228600" algn="ctr" defTabSz="914367" rtl="0" eaLnBrk="1" fontAlgn="auto" latinLnBrk="0" hangingPunct="1">
              <a:lnSpc>
                <a:spcPct val="100000"/>
              </a:lnSpc>
              <a:spcBef>
                <a:spcPts val="0"/>
              </a:spcBef>
              <a:spcAft>
                <a:spcPts val="200"/>
              </a:spcAft>
              <a:buClrTx/>
              <a:buSzTx/>
              <a:buFontTx/>
              <a:buNone/>
              <a:tabLst/>
              <a:defRPr/>
            </a:pPr>
            <a:endParaRPr kumimoji="0" lang="en-US" sz="2800" b="1" i="0" u="none" strike="noStrike" kern="1200" cap="none" spc="0" normalizeH="0" baseline="0" noProof="0">
              <a:ln>
                <a:noFill/>
              </a:ln>
              <a:solidFill>
                <a:srgbClr val="091F2C"/>
              </a:solidFill>
              <a:effectLst/>
              <a:uLnTx/>
              <a:uFillTx/>
              <a:latin typeface="Segoe Sans Display"/>
              <a:ea typeface="+mn-ea"/>
              <a:cs typeface="+mn-cs"/>
            </a:endParaRPr>
          </a:p>
        </p:txBody>
      </p:sp>
      <p:sp>
        <p:nvSpPr>
          <p:cNvPr id="113" name="Freeform: Shape 112">
            <a:extLst>
              <a:ext uri="{FF2B5EF4-FFF2-40B4-BE49-F238E27FC236}">
                <a16:creationId xmlns:a16="http://schemas.microsoft.com/office/drawing/2014/main" id="{1EA0EE2E-C519-49B8-8B4A-A6B389B17219}"/>
              </a:ext>
              <a:ext uri="{C183D7F6-B498-43B3-948B-1728B52AA6E4}">
                <adec:decorative xmlns:adec="http://schemas.microsoft.com/office/drawing/2017/decorative" val="1"/>
              </a:ext>
            </a:extLst>
          </p:cNvPr>
          <p:cNvSpPr>
            <a:spLocks/>
          </p:cNvSpPr>
          <p:nvPr/>
        </p:nvSpPr>
        <p:spPr bwMode="auto">
          <a:xfrm>
            <a:off x="-8823" y="1629678"/>
            <a:ext cx="5439509" cy="4911394"/>
          </a:xfrm>
          <a:custGeom>
            <a:avLst/>
            <a:gdLst>
              <a:gd name="connsiteX0" fmla="*/ 0 w 5439509"/>
              <a:gd name="connsiteY0" fmla="*/ 0 h 4911394"/>
              <a:gd name="connsiteX1" fmla="*/ 5334602 w 5439509"/>
              <a:gd name="connsiteY1" fmla="*/ 0 h 4911394"/>
              <a:gd name="connsiteX2" fmla="*/ 5439509 w 5439509"/>
              <a:gd name="connsiteY2" fmla="*/ 104907 h 4911394"/>
              <a:gd name="connsiteX3" fmla="*/ 5439509 w 5439509"/>
              <a:gd name="connsiteY3" fmla="*/ 4806487 h 4911394"/>
              <a:gd name="connsiteX4" fmla="*/ 5334602 w 5439509"/>
              <a:gd name="connsiteY4" fmla="*/ 4911394 h 4911394"/>
              <a:gd name="connsiteX5" fmla="*/ 0 w 5439509"/>
              <a:gd name="connsiteY5" fmla="*/ 4911394 h 491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9509" h="4911394">
                <a:moveTo>
                  <a:pt x="0" y="0"/>
                </a:moveTo>
                <a:lnTo>
                  <a:pt x="5334602" y="0"/>
                </a:lnTo>
                <a:cubicBezTo>
                  <a:pt x="5392541" y="0"/>
                  <a:pt x="5439509" y="46968"/>
                  <a:pt x="5439509" y="104907"/>
                </a:cubicBezTo>
                <a:lnTo>
                  <a:pt x="5439509" y="4806487"/>
                </a:lnTo>
                <a:cubicBezTo>
                  <a:pt x="5439509" y="4864426"/>
                  <a:pt x="5392541" y="4911394"/>
                  <a:pt x="5334602" y="4911394"/>
                </a:cubicBezTo>
                <a:lnTo>
                  <a:pt x="0" y="4911394"/>
                </a:lnTo>
                <a:close/>
              </a:path>
            </a:pathLst>
          </a:custGeom>
          <a:solidFill>
            <a:schemeClr val="bg1"/>
          </a:solidFill>
          <a:ln w="6350">
            <a:no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cxnSp>
        <p:nvCxnSpPr>
          <p:cNvPr id="109" name="Straight Connector 108">
            <a:extLst>
              <a:ext uri="{FF2B5EF4-FFF2-40B4-BE49-F238E27FC236}">
                <a16:creationId xmlns:a16="http://schemas.microsoft.com/office/drawing/2014/main" id="{5E36370D-89C9-8920-F880-99638820250D}"/>
              </a:ext>
              <a:ext uri="{C183D7F6-B498-43B3-948B-1728B52AA6E4}">
                <adec:decorative xmlns:adec="http://schemas.microsoft.com/office/drawing/2017/decorative" val="1"/>
              </a:ext>
            </a:extLst>
          </p:cNvPr>
          <p:cNvCxnSpPr>
            <a:cxnSpLocks/>
          </p:cNvCxnSpPr>
          <p:nvPr/>
        </p:nvCxnSpPr>
        <p:spPr>
          <a:xfrm>
            <a:off x="562676" y="3992179"/>
            <a:ext cx="4695825" cy="0"/>
          </a:xfrm>
          <a:prstGeom prst="line">
            <a:avLst/>
          </a:prstGeom>
          <a:ln w="3175">
            <a:solidFill>
              <a:schemeClr val="bg1">
                <a:lumMod val="7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17AA3A02-6F1C-14AA-F397-2EB89943934F}"/>
              </a:ext>
              <a:ext uri="{C183D7F6-B498-43B3-948B-1728B52AA6E4}">
                <adec:decorative xmlns:adec="http://schemas.microsoft.com/office/drawing/2017/decorative" val="1"/>
              </a:ext>
            </a:extLst>
          </p:cNvPr>
          <p:cNvCxnSpPr>
            <a:cxnSpLocks/>
          </p:cNvCxnSpPr>
          <p:nvPr/>
        </p:nvCxnSpPr>
        <p:spPr>
          <a:xfrm>
            <a:off x="562677" y="2667767"/>
            <a:ext cx="4695825" cy="0"/>
          </a:xfrm>
          <a:prstGeom prst="line">
            <a:avLst/>
          </a:prstGeom>
          <a:ln w="3175">
            <a:solidFill>
              <a:schemeClr val="bg1">
                <a:lumMod val="7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058846F-6A47-3A38-EFAA-BE69A2458971}"/>
              </a:ext>
              <a:ext uri="{C183D7F6-B498-43B3-948B-1728B52AA6E4}">
                <adec:decorative xmlns:adec="http://schemas.microsoft.com/office/drawing/2017/decorative" val="0"/>
              </a:ext>
            </a:extLst>
          </p:cNvPr>
          <p:cNvSpPr>
            <a:spLocks noGrp="1"/>
          </p:cNvSpPr>
          <p:nvPr>
            <p:ph type="title"/>
          </p:nvPr>
        </p:nvSpPr>
        <p:spPr>
          <a:xfrm>
            <a:off x="579438" y="454597"/>
            <a:ext cx="11011601" cy="492443"/>
          </a:xfrm>
        </p:spPr>
        <p:txBody>
          <a:bodyPr/>
          <a:lstStyle/>
          <a:p>
            <a:r>
              <a:rPr lang="en-US" sz="3200" dirty="0"/>
              <a:t>Researcher Demo</a:t>
            </a:r>
          </a:p>
        </p:txBody>
      </p:sp>
      <p:sp>
        <p:nvSpPr>
          <p:cNvPr id="40" name="Text Placeholder 2">
            <a:extLst>
              <a:ext uri="{FF2B5EF4-FFF2-40B4-BE49-F238E27FC236}">
                <a16:creationId xmlns:a16="http://schemas.microsoft.com/office/drawing/2014/main" id="{72739295-EEBB-E2AA-9C81-E067C937B783}"/>
              </a:ext>
            </a:extLst>
          </p:cNvPr>
          <p:cNvSpPr txBox="1">
            <a:spLocks/>
          </p:cNvSpPr>
          <p:nvPr/>
        </p:nvSpPr>
        <p:spPr>
          <a:xfrm>
            <a:off x="562677" y="1821149"/>
            <a:ext cx="4695825" cy="654025"/>
          </a:xfrm>
          <a:prstGeom prst="rect">
            <a:avLst/>
          </a:prstGeom>
        </p:spPr>
        <p:txBody>
          <a:bodyPr lIns="0" tIns="0" rIns="0" bIns="0">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1400" b="0" i="0" u="none" strike="noStrike" kern="1200" cap="none" spc="0" normalizeH="0" baseline="0" noProof="0">
                <a:ln>
                  <a:noFill/>
                </a:ln>
                <a:solidFill>
                  <a:srgbClr val="C03BC4"/>
                </a:solidFill>
                <a:effectLst/>
                <a:uLnTx/>
                <a:uFillTx/>
                <a:latin typeface="Segoe Sans Display Semibold"/>
                <a:ea typeface="+mn-ea"/>
                <a:cs typeface="+mn-cs"/>
              </a:rPr>
              <a:t>Where can you use Researcher</a:t>
            </a:r>
          </a:p>
          <a:p>
            <a:pPr marL="285750" marR="0" lvl="0" indent="-190500" algn="l" defTabSz="932742" rtl="0" eaLnBrk="1" fontAlgn="auto" latinLnBrk="0" hangingPunct="1">
              <a:lnSpc>
                <a:spcPct val="100000"/>
              </a:lnSpc>
              <a:spcBef>
                <a:spcPts val="0"/>
              </a:spcBef>
              <a:spcAft>
                <a:spcPts val="300"/>
              </a:spcAft>
              <a:buClrTx/>
              <a:buSzPct val="100000"/>
              <a:buFont typeface="Arial" panose="020B0604020202020204" pitchFamily="34" charset="0"/>
              <a:buChar char="•"/>
              <a:tabLst/>
              <a:defRPr/>
            </a:pPr>
            <a:r>
              <a:rPr kumimoji="0" lang="en-US" sz="1300" b="0" i="0" u="none" strike="noStrike" kern="1200" cap="none" spc="0" normalizeH="0" baseline="0" noProof="0">
                <a:ln>
                  <a:noFill/>
                </a:ln>
                <a:solidFill>
                  <a:srgbClr val="091F2C"/>
                </a:solidFill>
                <a:effectLst/>
                <a:uLnTx/>
                <a:uFillTx/>
                <a:latin typeface="Segoe Sans Display"/>
                <a:ea typeface="+mn-ea"/>
                <a:cs typeface="+mn-cs"/>
              </a:rPr>
              <a:t>Researcher is accessible in the Microsoft 365 Copilot app on the on the left rail under ‘agents’.</a:t>
            </a:r>
          </a:p>
        </p:txBody>
      </p:sp>
      <p:sp>
        <p:nvSpPr>
          <p:cNvPr id="52" name="Text Placeholder 2">
            <a:extLst>
              <a:ext uri="{FF2B5EF4-FFF2-40B4-BE49-F238E27FC236}">
                <a16:creationId xmlns:a16="http://schemas.microsoft.com/office/drawing/2014/main" id="{9BE725E8-C2F1-7B90-F642-E34B3689A680}"/>
              </a:ext>
            </a:extLst>
          </p:cNvPr>
          <p:cNvSpPr txBox="1">
            <a:spLocks/>
          </p:cNvSpPr>
          <p:nvPr/>
        </p:nvSpPr>
        <p:spPr>
          <a:xfrm>
            <a:off x="562677" y="2827339"/>
            <a:ext cx="4868009" cy="931024"/>
          </a:xfrm>
          <a:prstGeom prst="rect">
            <a:avLst/>
          </a:prstGeom>
        </p:spPr>
        <p:txBody>
          <a:bodyPr wrap="square" lIns="0" tIns="0" rIns="0" bIns="0">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1400" b="0" i="0" u="none" strike="noStrike" kern="1200" cap="none" spc="0" normalizeH="0" baseline="0" noProof="0">
                <a:ln>
                  <a:noFill/>
                </a:ln>
                <a:solidFill>
                  <a:srgbClr val="C03BC4"/>
                </a:solidFill>
                <a:effectLst/>
                <a:uLnTx/>
                <a:uFillTx/>
                <a:latin typeface="Segoe Sans Display Semibold"/>
                <a:ea typeface="+mn-ea"/>
                <a:cs typeface="+mn-cs"/>
              </a:rPr>
              <a:t>Turning on Researcher</a:t>
            </a:r>
          </a:p>
          <a:p>
            <a:pPr marL="285750" marR="0" lvl="0" indent="-19050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300" b="0" i="0" u="none" strike="noStrike" kern="1200" cap="none" spc="0" normalizeH="0" baseline="0" noProof="0">
                <a:ln>
                  <a:noFill/>
                </a:ln>
                <a:solidFill>
                  <a:srgbClr val="091F2C"/>
                </a:solidFill>
                <a:effectLst/>
                <a:uLnTx/>
                <a:uFillTx/>
                <a:latin typeface="Segoe Sans Display"/>
                <a:ea typeface="+mn-ea"/>
                <a:cs typeface="+mn-cs"/>
              </a:rPr>
              <a:t>Researcher can be accessed via the Microsoft 365 Copilot app.</a:t>
            </a:r>
          </a:p>
          <a:p>
            <a:pPr marL="285750" marR="0" lvl="0" indent="-19050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300" b="0" i="0" u="none" strike="noStrike" kern="1200" cap="none" spc="0" normalizeH="0" baseline="0" noProof="0">
                <a:ln>
                  <a:noFill/>
                </a:ln>
                <a:solidFill>
                  <a:srgbClr val="091F2C"/>
                </a:solidFill>
                <a:effectLst/>
                <a:uLnTx/>
                <a:uFillTx/>
                <a:latin typeface="Segoe Sans Display"/>
                <a:ea typeface="+mn-ea"/>
                <a:cs typeface="+mn-cs"/>
              </a:rPr>
              <a:t>Customers can also access Researcher by @mentioning the agent in Copilot Chat.</a:t>
            </a:r>
          </a:p>
        </p:txBody>
      </p:sp>
      <p:sp>
        <p:nvSpPr>
          <p:cNvPr id="53" name="Text Placeholder 2">
            <a:extLst>
              <a:ext uri="{FF2B5EF4-FFF2-40B4-BE49-F238E27FC236}">
                <a16:creationId xmlns:a16="http://schemas.microsoft.com/office/drawing/2014/main" id="{BE506073-5072-3951-80AB-457335306415}"/>
              </a:ext>
            </a:extLst>
          </p:cNvPr>
          <p:cNvSpPr txBox="1">
            <a:spLocks/>
          </p:cNvSpPr>
          <p:nvPr/>
        </p:nvSpPr>
        <p:spPr>
          <a:xfrm>
            <a:off x="562675" y="4218995"/>
            <a:ext cx="4695826" cy="2008242"/>
          </a:xfrm>
          <a:prstGeom prst="rect">
            <a:avLst/>
          </a:prstGeom>
        </p:spPr>
        <p:txBody>
          <a:bodyPr lIns="0" tIns="0" rIns="0" bIns="0">
            <a:spAutoFit/>
          </a:bodyPr>
          <a:lstStyle>
            <a:lvl1pPr marL="285750" marR="0" indent="-285750" algn="l" defTabSz="914400" rtl="0" eaLnBrk="1" fontAlgn="auto" latinLnBrk="0" hangingPunct="1">
              <a:lnSpc>
                <a:spcPct val="100000"/>
              </a:lnSpc>
              <a:spcBef>
                <a:spcPct val="20000"/>
              </a:spcBef>
              <a:spcAft>
                <a:spcPts val="0"/>
              </a:spcAft>
              <a:buClrTx/>
              <a:buSzPct val="90000"/>
              <a:buFont typeface="Arial" panose="020B0604020202020204" pitchFamily="34" charset="0"/>
              <a:buChar char="•"/>
              <a:tabLst/>
              <a:defRPr kumimoji="0" lang="en-US" sz="1600" b="0" i="0" u="none" strike="noStrike" kern="1200" cap="none" spc="0" normalizeH="0" baseline="0" dirty="0">
                <a:ln>
                  <a:noFill/>
                </a:ln>
                <a:solidFill>
                  <a:schemeClr val="accent2"/>
                </a:solidFill>
                <a:effectLst/>
                <a:uLnTx/>
                <a:uFillTx/>
                <a:latin typeface="Segoe Sans Display Semibold"/>
                <a:ea typeface="+mn-ea"/>
                <a:cs typeface="+mn-cs"/>
              </a:defRPr>
            </a:lvl1pPr>
            <a:lvl2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2pPr>
            <a:lvl3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3pPr>
            <a:lvl4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smtClean="0">
                <a:solidFill>
                  <a:schemeClr val="accent1"/>
                </a:solidFill>
                <a:latin typeface="+mj-lt"/>
                <a:ea typeface="+mn-ea"/>
                <a:cs typeface="+mn-cs"/>
              </a:defRPr>
            </a:lvl4pPr>
            <a:lvl5pPr marL="0" marR="0" indent="0" algn="l" defTabSz="914400"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600" kern="1200" spc="0" baseline="0" dirty="0">
                <a:solidFill>
                  <a:schemeClr val="accent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367" rtl="0" eaLnBrk="1" fontAlgn="base" latinLnBrk="0" hangingPunct="1">
              <a:lnSpc>
                <a:spcPct val="100000"/>
              </a:lnSpc>
              <a:spcBef>
                <a:spcPts val="0"/>
              </a:spcBef>
              <a:spcAft>
                <a:spcPts val="300"/>
              </a:spcAft>
              <a:buClrTx/>
              <a:buSzTx/>
              <a:buFontTx/>
              <a:buNone/>
              <a:tabLst/>
              <a:defRPr/>
            </a:pPr>
            <a:r>
              <a:rPr kumimoji="0" lang="en-US" sz="1400" b="0" i="0" u="none" strike="noStrike" kern="1200" cap="none" spc="0" normalizeH="0" baseline="0" noProof="0">
                <a:ln>
                  <a:noFill/>
                </a:ln>
                <a:solidFill>
                  <a:srgbClr val="C03BC4"/>
                </a:solidFill>
                <a:effectLst/>
                <a:uLnTx/>
                <a:uFillTx/>
                <a:latin typeface="Segoe Sans Display Semibold"/>
                <a:ea typeface="+mn-ea"/>
                <a:cs typeface="+mn-cs"/>
              </a:rPr>
              <a:t>How to use Researcher</a:t>
            </a:r>
          </a:p>
          <a:p>
            <a:pPr marL="285750" marR="0" lvl="0" indent="-19050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300" b="0" i="0" u="none" strike="noStrike" kern="1200" cap="none" spc="0" normalizeH="0" baseline="0" noProof="0">
                <a:ln>
                  <a:noFill/>
                </a:ln>
                <a:solidFill>
                  <a:srgbClr val="091F2C"/>
                </a:solidFill>
                <a:effectLst/>
                <a:uLnTx/>
                <a:uFillTx/>
                <a:latin typeface="Segoe Sans Display"/>
                <a:ea typeface="+mn-ea"/>
                <a:cs typeface="+mn-cs"/>
              </a:rPr>
              <a:t>Once you enter a prompt, Researcher will ask clarifying questions and uses your responses to move forward with</a:t>
            </a:r>
            <a:br>
              <a:rPr kumimoji="0" lang="en-US" sz="1300" b="0" i="0" u="none" strike="noStrike" kern="1200" cap="none" spc="0" normalizeH="0" baseline="0" noProof="0">
                <a:ln>
                  <a:noFill/>
                </a:ln>
                <a:solidFill>
                  <a:srgbClr val="091F2C"/>
                </a:solidFill>
                <a:effectLst/>
                <a:uLnTx/>
                <a:uFillTx/>
                <a:latin typeface="Segoe Sans Display"/>
                <a:ea typeface="+mn-ea"/>
                <a:cs typeface="+mn-cs"/>
              </a:rPr>
            </a:br>
            <a:r>
              <a:rPr kumimoji="0" lang="en-US" sz="1300" b="0" i="0" u="none" strike="noStrike" kern="1200" cap="none" spc="0" normalizeH="0" baseline="0" noProof="0">
                <a:ln>
                  <a:noFill/>
                </a:ln>
                <a:solidFill>
                  <a:srgbClr val="091F2C"/>
                </a:solidFill>
                <a:effectLst/>
                <a:uLnTx/>
                <a:uFillTx/>
                <a:latin typeface="Segoe Sans Display"/>
                <a:ea typeface="+mn-ea"/>
                <a:cs typeface="+mn-cs"/>
              </a:rPr>
              <a:t>the task.</a:t>
            </a:r>
          </a:p>
          <a:p>
            <a:pPr marL="285750" marR="0" lvl="0" indent="-190500" algn="l" defTabSz="932742" rtl="0" eaLnBrk="1" fontAlgn="auto" latinLnBrk="0" hangingPunct="1">
              <a:lnSpc>
                <a:spcPct val="100000"/>
              </a:lnSpc>
              <a:spcBef>
                <a:spcPts val="0"/>
              </a:spcBef>
              <a:spcAft>
                <a:spcPts val="600"/>
              </a:spcAft>
              <a:buClrTx/>
              <a:buSzPct val="100000"/>
              <a:buFont typeface="Arial" panose="020B0604020202020204" pitchFamily="34" charset="0"/>
              <a:buChar char="•"/>
              <a:tabLst/>
              <a:defRPr/>
            </a:pPr>
            <a:r>
              <a:rPr kumimoji="0" lang="en-US" sz="1300" b="0" i="0" u="none" strike="noStrike" kern="1200" cap="none" spc="0" normalizeH="0" baseline="0" noProof="0">
                <a:ln>
                  <a:noFill/>
                </a:ln>
                <a:solidFill>
                  <a:srgbClr val="091F2C"/>
                </a:solidFill>
                <a:effectLst/>
                <a:uLnTx/>
                <a:uFillTx/>
                <a:latin typeface="Segoe Sans Display"/>
                <a:ea typeface="+mn-ea"/>
                <a:cs typeface="+mn-cs"/>
              </a:rPr>
              <a:t>You’ll see Researcher’s chain of thought reasoning</a:t>
            </a:r>
            <a:br>
              <a:rPr kumimoji="0" lang="en-US" sz="1300" b="0" i="0" u="none" strike="noStrike" kern="1200" cap="none" spc="0" normalizeH="0" baseline="0" noProof="0">
                <a:ln>
                  <a:noFill/>
                </a:ln>
                <a:solidFill>
                  <a:srgbClr val="091F2C"/>
                </a:solidFill>
                <a:effectLst/>
                <a:uLnTx/>
                <a:uFillTx/>
                <a:latin typeface="Segoe Sans Display"/>
                <a:ea typeface="+mn-ea"/>
                <a:cs typeface="+mn-cs"/>
              </a:rPr>
            </a:br>
            <a:r>
              <a:rPr kumimoji="0" lang="en-US" sz="1300" b="0" i="0" u="none" strike="noStrike" kern="1200" cap="none" spc="0" normalizeH="0" baseline="0" noProof="0">
                <a:ln>
                  <a:noFill/>
                </a:ln>
                <a:solidFill>
                  <a:srgbClr val="091F2C"/>
                </a:solidFill>
                <a:effectLst/>
                <a:uLnTx/>
                <a:uFillTx/>
                <a:latin typeface="Segoe Sans Display"/>
                <a:ea typeface="+mn-ea"/>
                <a:cs typeface="+mn-cs"/>
              </a:rPr>
              <a:t>and sources.</a:t>
            </a:r>
          </a:p>
          <a:p>
            <a:pPr marL="285750" marR="0" lvl="0" indent="-190500" algn="l" defTabSz="932742" rtl="0" eaLnBrk="1" fontAlgn="auto" latinLnBrk="0" hangingPunct="1">
              <a:lnSpc>
                <a:spcPct val="100000"/>
              </a:lnSpc>
              <a:spcBef>
                <a:spcPts val="0"/>
              </a:spcBef>
              <a:spcAft>
                <a:spcPts val="300"/>
              </a:spcAft>
              <a:buClrTx/>
              <a:buSzPct val="100000"/>
              <a:buFont typeface="Arial" panose="020B0604020202020204" pitchFamily="34" charset="0"/>
              <a:buChar char="•"/>
              <a:tabLst/>
              <a:defRPr/>
            </a:pPr>
            <a:r>
              <a:rPr kumimoji="0" lang="en-US" sz="1300" b="0" i="0" u="none" strike="noStrike" kern="1200" cap="none" spc="0" normalizeH="0" baseline="0" noProof="0">
                <a:ln>
                  <a:noFill/>
                </a:ln>
                <a:solidFill>
                  <a:srgbClr val="091F2C"/>
                </a:solidFill>
                <a:effectLst/>
                <a:uLnTx/>
                <a:uFillTx/>
                <a:latin typeface="Segoe Sans Display"/>
                <a:ea typeface="+mn-ea"/>
                <a:cs typeface="+mn-cs"/>
              </a:rPr>
              <a:t>Researcher will share a thorough response and output based on your prompt that you can edit and collaborate with your team on in Pages.</a:t>
            </a:r>
          </a:p>
        </p:txBody>
      </p:sp>
      <p:pic>
        <p:nvPicPr>
          <p:cNvPr id="8" name="Picture 7" descr="Video about Researcher: A reasoning agent in Microsoft 365 Copilot">
            <a:hlinkClick r:id="" action="ppaction://media"/>
            <a:extLst>
              <a:ext uri="{FF2B5EF4-FFF2-40B4-BE49-F238E27FC236}">
                <a16:creationId xmlns:a16="http://schemas.microsoft.com/office/drawing/2014/main" id="{B29FEA02-ED81-1ED9-96A5-34BB9384A22D}"/>
              </a:ext>
            </a:extLst>
          </p:cNvPr>
          <p:cNvPicPr>
            <a:picLocks noRot="1" noChangeAspect="1"/>
          </p:cNvPicPr>
          <p:nvPr>
            <a:videoFile r:link="rId1"/>
            <p:custDataLst>
              <p:tags r:id="rId2"/>
            </p:custDataLst>
          </p:nvPr>
        </p:nvPicPr>
        <p:blipFill>
          <a:blip r:embed="rId6"/>
          <a:srcRect/>
          <a:stretch>
            <a:fillRect/>
          </a:stretch>
        </p:blipFill>
        <p:spPr>
          <a:xfrm>
            <a:off x="5617277" y="2230502"/>
            <a:ext cx="6565900" cy="3709745"/>
          </a:xfrm>
          <a:custGeom>
            <a:avLst/>
            <a:gdLst>
              <a:gd name="connsiteX0" fmla="*/ 69780 w 6565900"/>
              <a:gd name="connsiteY0" fmla="*/ 0 h 3709745"/>
              <a:gd name="connsiteX1" fmla="*/ 6086929 w 6565900"/>
              <a:gd name="connsiteY1" fmla="*/ 0 h 3709745"/>
              <a:gd name="connsiteX2" fmla="*/ 6496120 w 6565900"/>
              <a:gd name="connsiteY2" fmla="*/ 0 h 3709745"/>
              <a:gd name="connsiteX3" fmla="*/ 6565900 w 6565900"/>
              <a:gd name="connsiteY3" fmla="*/ 0 h 3709745"/>
              <a:gd name="connsiteX4" fmla="*/ 6565900 w 6565900"/>
              <a:gd name="connsiteY4" fmla="*/ 69780 h 3709745"/>
              <a:gd name="connsiteX5" fmla="*/ 6565900 w 6565900"/>
              <a:gd name="connsiteY5" fmla="*/ 630029 h 3709745"/>
              <a:gd name="connsiteX6" fmla="*/ 6565900 w 6565900"/>
              <a:gd name="connsiteY6" fmla="*/ 3079716 h 3709745"/>
              <a:gd name="connsiteX7" fmla="*/ 6565900 w 6565900"/>
              <a:gd name="connsiteY7" fmla="*/ 3639965 h 3709745"/>
              <a:gd name="connsiteX8" fmla="*/ 6565900 w 6565900"/>
              <a:gd name="connsiteY8" fmla="*/ 3709745 h 3709745"/>
              <a:gd name="connsiteX9" fmla="*/ 6496120 w 6565900"/>
              <a:gd name="connsiteY9" fmla="*/ 3709745 h 3709745"/>
              <a:gd name="connsiteX10" fmla="*/ 6086929 w 6565900"/>
              <a:gd name="connsiteY10" fmla="*/ 3709745 h 3709745"/>
              <a:gd name="connsiteX11" fmla="*/ 69780 w 6565900"/>
              <a:gd name="connsiteY11" fmla="*/ 3709745 h 3709745"/>
              <a:gd name="connsiteX12" fmla="*/ 0 w 6565900"/>
              <a:gd name="connsiteY12" fmla="*/ 3639965 h 3709745"/>
              <a:gd name="connsiteX13" fmla="*/ 0 w 6565900"/>
              <a:gd name="connsiteY13" fmla="*/ 69780 h 3709745"/>
              <a:gd name="connsiteX14" fmla="*/ 69780 w 6565900"/>
              <a:gd name="connsiteY14" fmla="*/ 0 h 3709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65900" h="3709745">
                <a:moveTo>
                  <a:pt x="69780" y="0"/>
                </a:moveTo>
                <a:lnTo>
                  <a:pt x="6086929" y="0"/>
                </a:lnTo>
                <a:lnTo>
                  <a:pt x="6496120" y="0"/>
                </a:lnTo>
                <a:lnTo>
                  <a:pt x="6565900" y="0"/>
                </a:lnTo>
                <a:lnTo>
                  <a:pt x="6565900" y="69780"/>
                </a:lnTo>
                <a:lnTo>
                  <a:pt x="6565900" y="630029"/>
                </a:lnTo>
                <a:lnTo>
                  <a:pt x="6565900" y="3079716"/>
                </a:lnTo>
                <a:lnTo>
                  <a:pt x="6565900" y="3639965"/>
                </a:lnTo>
                <a:lnTo>
                  <a:pt x="6565900" y="3709745"/>
                </a:lnTo>
                <a:lnTo>
                  <a:pt x="6496120" y="3709745"/>
                </a:lnTo>
                <a:lnTo>
                  <a:pt x="6086929" y="3709745"/>
                </a:lnTo>
                <a:lnTo>
                  <a:pt x="69780" y="3709745"/>
                </a:lnTo>
                <a:cubicBezTo>
                  <a:pt x="31242" y="3709745"/>
                  <a:pt x="0" y="3678503"/>
                  <a:pt x="0" y="3639965"/>
                </a:cubicBezTo>
                <a:lnTo>
                  <a:pt x="0" y="69780"/>
                </a:lnTo>
                <a:cubicBezTo>
                  <a:pt x="0" y="31242"/>
                  <a:pt x="31242" y="0"/>
                  <a:pt x="69780" y="0"/>
                </a:cubicBezTo>
                <a:close/>
              </a:path>
            </a:pathLst>
          </a:custGeom>
          <a:solidFill>
            <a:srgbClr val="F3F3F3"/>
          </a:solidFill>
          <a:ln w="38100">
            <a:solidFill>
              <a:schemeClr val="tx1"/>
            </a:solidFill>
          </a:ln>
          <a:effectLst>
            <a:outerShdw blurRad="127000" dist="38100" dir="2700000" algn="tl" rotWithShape="0">
              <a:prstClr val="black">
                <a:alpha val="5000"/>
              </a:prstClr>
            </a:outerShdw>
          </a:effectLst>
        </p:spPr>
      </p:pic>
    </p:spTree>
    <p:extLst>
      <p:ext uri="{BB962C8B-B14F-4D97-AF65-F5344CB8AC3E}">
        <p14:creationId xmlns:p14="http://schemas.microsoft.com/office/powerpoint/2010/main" val="21842361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display="0">
                  <p:stCondLst>
                    <p:cond delay="indefinite"/>
                  </p:stCondLst>
                </p:cTn>
                <p:tgtEl>
                  <p:spTgt spid="8"/>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a:extLst>
            <a:ext uri="{FF2B5EF4-FFF2-40B4-BE49-F238E27FC236}">
              <a16:creationId xmlns:a16="http://schemas.microsoft.com/office/drawing/2014/main" id="{A2203EDE-A9BD-253D-FAFE-7E8CC9ECDBFC}"/>
            </a:ext>
          </a:extLst>
        </p:cNvPr>
        <p:cNvGrpSpPr/>
        <p:nvPr/>
      </p:nvGrpSpPr>
      <p:grpSpPr>
        <a:xfrm>
          <a:off x="0" y="0"/>
          <a:ext cx="0" cy="0"/>
          <a:chOff x="0" y="0"/>
          <a:chExt cx="0" cy="0"/>
        </a:xfrm>
      </p:grpSpPr>
      <p:grpSp>
        <p:nvGrpSpPr>
          <p:cNvPr id="16" name="Group 15">
            <a:extLst>
              <a:ext uri="{FF2B5EF4-FFF2-40B4-BE49-F238E27FC236}">
                <a16:creationId xmlns:a16="http://schemas.microsoft.com/office/drawing/2014/main" id="{9C60909A-2C4B-246E-5890-4CAC7B748156}"/>
              </a:ext>
              <a:ext uri="{C183D7F6-B498-43B3-948B-1728B52AA6E4}">
                <adec:decorative xmlns:adec="http://schemas.microsoft.com/office/drawing/2017/decorative" val="1"/>
              </a:ext>
            </a:extLst>
          </p:cNvPr>
          <p:cNvGrpSpPr/>
          <p:nvPr/>
        </p:nvGrpSpPr>
        <p:grpSpPr>
          <a:xfrm>
            <a:off x="1" y="0"/>
            <a:ext cx="12191999" cy="1358900"/>
            <a:chOff x="1" y="0"/>
            <a:chExt cx="12191999" cy="1358900"/>
          </a:xfrm>
        </p:grpSpPr>
        <p:pic>
          <p:nvPicPr>
            <p:cNvPr id="17" name="Picture 16">
              <a:extLst>
                <a:ext uri="{FF2B5EF4-FFF2-40B4-BE49-F238E27FC236}">
                  <a16:creationId xmlns:a16="http://schemas.microsoft.com/office/drawing/2014/main" id="{924C0D60-8680-0B26-F998-E14913C17EE5}"/>
                </a:ext>
                <a:ext uri="{C183D7F6-B498-43B3-948B-1728B52AA6E4}">
                  <adec:decorative xmlns:adec="http://schemas.microsoft.com/office/drawing/2017/decorative" val="1"/>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18" name="Freeform: Shape 17">
              <a:extLst>
                <a:ext uri="{FF2B5EF4-FFF2-40B4-BE49-F238E27FC236}">
                  <a16:creationId xmlns:a16="http://schemas.microsoft.com/office/drawing/2014/main" id="{7686A178-7503-78A8-4CFD-BEC75AD739B7}"/>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19" name="Graphic 34_1">
              <a:extLst>
                <a:ext uri="{FF2B5EF4-FFF2-40B4-BE49-F238E27FC236}">
                  <a16:creationId xmlns:a16="http://schemas.microsoft.com/office/drawing/2014/main" id="{9675793A-3E73-5329-288D-162D8D108600}"/>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sp>
        <p:nvSpPr>
          <p:cNvPr id="23" name="TextBox 22">
            <a:extLst>
              <a:ext uri="{FF2B5EF4-FFF2-40B4-BE49-F238E27FC236}">
                <a16:creationId xmlns:a16="http://schemas.microsoft.com/office/drawing/2014/main" id="{017FF0FF-0B3C-61D7-9C9C-0906CA5A3DF8}"/>
              </a:ext>
              <a:ext uri="{C183D7F6-B498-43B3-948B-1728B52AA6E4}">
                <adec:decorative xmlns:adec="http://schemas.microsoft.com/office/drawing/2017/decorative" val="1"/>
              </a:ext>
            </a:extLst>
          </p:cNvPr>
          <p:cNvSpPr txBox="1"/>
          <p:nvPr/>
        </p:nvSpPr>
        <p:spPr>
          <a:xfrm>
            <a:off x="2862692" y="1846207"/>
            <a:ext cx="4302684" cy="4521282"/>
          </a:xfrm>
          <a:prstGeom prst="roundRect">
            <a:avLst>
              <a:gd name="adj" fmla="val 3215"/>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algn="ctr">
              <a:defRPr sz="1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69" name="TextBox 68">
            <a:extLst>
              <a:ext uri="{FF2B5EF4-FFF2-40B4-BE49-F238E27FC236}">
                <a16:creationId xmlns:a16="http://schemas.microsoft.com/office/drawing/2014/main" id="{B99A0060-10B2-8FD2-AD79-4819FA6E17A1}"/>
              </a:ext>
              <a:ext uri="{C183D7F6-B498-43B3-948B-1728B52AA6E4}">
                <adec:decorative xmlns:adec="http://schemas.microsoft.com/office/drawing/2017/decorative" val="1"/>
              </a:ext>
            </a:extLst>
          </p:cNvPr>
          <p:cNvSpPr txBox="1"/>
          <p:nvPr/>
        </p:nvSpPr>
        <p:spPr>
          <a:xfrm>
            <a:off x="7317817" y="1846207"/>
            <a:ext cx="4302684" cy="4521282"/>
          </a:xfrm>
          <a:prstGeom prst="roundRect">
            <a:avLst>
              <a:gd name="adj" fmla="val 3215"/>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algn="ctr">
              <a:defRPr sz="1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0" name="Title 19">
            <a:extLst>
              <a:ext uri="{FF2B5EF4-FFF2-40B4-BE49-F238E27FC236}">
                <a16:creationId xmlns:a16="http://schemas.microsoft.com/office/drawing/2014/main" id="{D523D31A-1657-2549-D337-8390EB36425C}"/>
              </a:ext>
            </a:extLst>
          </p:cNvPr>
          <p:cNvSpPr>
            <a:spLocks noGrp="1"/>
          </p:cNvSpPr>
          <p:nvPr>
            <p:ph type="title"/>
          </p:nvPr>
        </p:nvSpPr>
        <p:spPr>
          <a:xfrm>
            <a:off x="588261" y="454597"/>
            <a:ext cx="11011601" cy="492443"/>
          </a:xfrm>
        </p:spPr>
        <p:txBody>
          <a:bodyPr/>
          <a:lstStyle/>
          <a:p>
            <a:r>
              <a:rPr lang="en-IN" sz="3200" dirty="0"/>
              <a:t>Try it! Researcher Agent</a:t>
            </a:r>
          </a:p>
        </p:txBody>
      </p:sp>
      <p:sp>
        <p:nvSpPr>
          <p:cNvPr id="3" name="Rectangle: Rounded Corners 5">
            <a:extLst>
              <a:ext uri="{FF2B5EF4-FFF2-40B4-BE49-F238E27FC236}">
                <a16:creationId xmlns:a16="http://schemas.microsoft.com/office/drawing/2014/main" id="{CA76A85F-9CFC-2CA7-F854-4C3DE463145A}"/>
              </a:ext>
              <a:ext uri="{C183D7F6-B498-43B3-948B-1728B52AA6E4}">
                <adec:decorative xmlns:adec="http://schemas.microsoft.com/office/drawing/2017/decorative" val="0"/>
              </a:ext>
            </a:extLst>
          </p:cNvPr>
          <p:cNvSpPr/>
          <p:nvPr/>
        </p:nvSpPr>
        <p:spPr>
          <a:xfrm>
            <a:off x="588264" y="1846207"/>
            <a:ext cx="2145916" cy="796897"/>
          </a:xfrm>
          <a:prstGeom prst="roundRect">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7315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gradFill>
                  <a:gsLst>
                    <a:gs pos="100000">
                      <a:srgbClr val="C03BC4"/>
                    </a:gs>
                    <a:gs pos="43000">
                      <a:srgbClr val="0078D4"/>
                    </a:gs>
                  </a:gsLst>
                  <a:lin ang="0" scaled="0"/>
                </a:gradFill>
                <a:effectLst/>
                <a:uLnTx/>
                <a:uFillTx/>
                <a:latin typeface="Segoe Sans Display Semibold"/>
                <a:ea typeface="+mn-ea"/>
                <a:cs typeface="+mn-cs"/>
              </a:rPr>
              <a:t>Project </a:t>
            </a:r>
            <a:br>
              <a:rPr kumimoji="0" lang="en-US" sz="1400" b="0" i="0" u="none" strike="noStrike" kern="1200" cap="none" spc="0" normalizeH="0" baseline="0" noProof="0" dirty="0">
                <a:ln>
                  <a:noFill/>
                </a:ln>
                <a:gradFill>
                  <a:gsLst>
                    <a:gs pos="100000">
                      <a:srgbClr val="C03BC4"/>
                    </a:gs>
                    <a:gs pos="43000">
                      <a:srgbClr val="0078D4"/>
                    </a:gs>
                  </a:gsLst>
                  <a:lin ang="0" scaled="0"/>
                </a:gradFill>
                <a:effectLst/>
                <a:uLnTx/>
                <a:uFillTx/>
                <a:latin typeface="Segoe Sans Display Semibold"/>
                <a:ea typeface="+mn-ea"/>
                <a:cs typeface="+mn-cs"/>
              </a:rPr>
            </a:br>
            <a:r>
              <a:rPr kumimoji="0" lang="en-US" sz="1400" b="0" i="0" u="none" strike="noStrike" kern="1200" cap="none" spc="0" normalizeH="0" baseline="0" noProof="0" dirty="0">
                <a:ln>
                  <a:noFill/>
                </a:ln>
                <a:gradFill>
                  <a:gsLst>
                    <a:gs pos="100000">
                      <a:srgbClr val="C03BC4"/>
                    </a:gs>
                    <a:gs pos="43000">
                      <a:srgbClr val="0078D4"/>
                    </a:gs>
                  </a:gsLst>
                  <a:lin ang="0" scaled="0"/>
                </a:gradFill>
                <a:effectLst/>
                <a:uLnTx/>
                <a:uFillTx/>
                <a:latin typeface="Segoe Sans Display Semibold"/>
                <a:ea typeface="+mn-ea"/>
                <a:cs typeface="+mn-cs"/>
              </a:rPr>
              <a:t>Status</a:t>
            </a:r>
          </a:p>
        </p:txBody>
      </p:sp>
      <p:pic>
        <p:nvPicPr>
          <p:cNvPr id="71" name="Graphic 70">
            <a:extLst>
              <a:ext uri="{FF2B5EF4-FFF2-40B4-BE49-F238E27FC236}">
                <a16:creationId xmlns:a16="http://schemas.microsoft.com/office/drawing/2014/main" id="{FB0EF63D-87EA-1519-7D66-6775E40DFA04}"/>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5540" y="2011799"/>
            <a:ext cx="465713" cy="465713"/>
          </a:xfrm>
          <a:prstGeom prst="rect">
            <a:avLst/>
          </a:prstGeom>
        </p:spPr>
      </p:pic>
      <p:sp>
        <p:nvSpPr>
          <p:cNvPr id="81" name="TextBox 80">
            <a:extLst>
              <a:ext uri="{FF2B5EF4-FFF2-40B4-BE49-F238E27FC236}">
                <a16:creationId xmlns:a16="http://schemas.microsoft.com/office/drawing/2014/main" id="{F0D53D1A-0455-6C82-200E-766EEE56C1AB}"/>
              </a:ext>
            </a:extLst>
          </p:cNvPr>
          <p:cNvSpPr txBox="1"/>
          <p:nvPr/>
        </p:nvSpPr>
        <p:spPr>
          <a:xfrm>
            <a:off x="3000692" y="1502882"/>
            <a:ext cx="4026683" cy="343324"/>
          </a:xfrm>
          <a:prstGeom prst="round2SameRect">
            <a:avLst>
              <a:gd name="adj1" fmla="val 16667"/>
              <a:gd name="adj2" fmla="val 12953"/>
            </a:avLst>
          </a:prstGeom>
          <a:solidFill>
            <a:srgbClr val="F0ECF8"/>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91440" rtlCol="0" anchor="ctr"/>
          <a:lstStyle>
            <a:defPPr>
              <a:defRPr lang="en-US"/>
            </a:defPPr>
            <a:lvl1pPr>
              <a:defRPr sz="1400">
                <a:latin typeface="+mj-l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accent1">
                    <a:lumMod val="75000"/>
                  </a:schemeClr>
                </a:solidFill>
                <a:effectLst/>
                <a:uLnTx/>
                <a:uFillTx/>
                <a:latin typeface="Segoe Sans Display Semibold"/>
                <a:ea typeface="+mn-ea"/>
                <a:cs typeface="+mn-cs"/>
              </a:rPr>
              <a:t>Sample Query</a:t>
            </a:r>
          </a:p>
        </p:txBody>
      </p:sp>
      <p:sp>
        <p:nvSpPr>
          <p:cNvPr id="29" name="TextBox 28">
            <a:extLst>
              <a:ext uri="{FF2B5EF4-FFF2-40B4-BE49-F238E27FC236}">
                <a16:creationId xmlns:a16="http://schemas.microsoft.com/office/drawing/2014/main" id="{B17302BE-C968-2D1B-C964-CA05DF7F8C56}"/>
              </a:ext>
            </a:extLst>
          </p:cNvPr>
          <p:cNvSpPr txBox="1"/>
          <p:nvPr/>
        </p:nvSpPr>
        <p:spPr>
          <a:xfrm>
            <a:off x="2862692" y="1846207"/>
            <a:ext cx="4302684" cy="796897"/>
          </a:xfrm>
          <a:prstGeom prst="rect">
            <a:avLst/>
          </a:prstGeom>
          <a:no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algn="ctr">
              <a:defRPr sz="1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defRPr/>
            </a:pPr>
            <a:r>
              <a:rPr kumimoji="0" lang="en-US" sz="1200" b="0" u="none" strike="noStrike" kern="1200" cap="none" spc="0" normalizeH="0" baseline="0" noProof="0">
                <a:ln>
                  <a:noFill/>
                </a:ln>
                <a:solidFill>
                  <a:srgbClr val="091F2C"/>
                </a:solidFill>
                <a:effectLst/>
                <a:uLnTx/>
                <a:uFillTx/>
                <a:latin typeface="Segoe Sans Display"/>
                <a:ea typeface="+mn-ea"/>
                <a:cs typeface="+mn-cs"/>
              </a:rPr>
              <a:t>“</a:t>
            </a:r>
            <a:r>
              <a:rPr lang="en-US" sz="1200">
                <a:solidFill>
                  <a:srgbClr val="091F2C"/>
                </a:solidFill>
                <a:cs typeface="Segoe Sans Display" pitchFamily="2" charset="0"/>
              </a:rPr>
              <a:t>Give me a detailed history and current status update on Project Alpine and identify all key decisions and open questions. Focus on [meetings / files /etc.]” </a:t>
            </a:r>
            <a:endParaRPr kumimoji="0" lang="en-US" sz="1200" b="0" u="none" strike="noStrike" kern="1200" cap="none" spc="0" normalizeH="0" baseline="0" noProof="0">
              <a:ln>
                <a:noFill/>
              </a:ln>
              <a:solidFill>
                <a:srgbClr val="091F2C"/>
              </a:solidFill>
              <a:effectLst/>
              <a:uLnTx/>
              <a:uFillTx/>
              <a:latin typeface="Segoe Sans Display"/>
              <a:ea typeface="+mn-ea"/>
              <a:cs typeface="+mn-cs"/>
            </a:endParaRPr>
          </a:p>
        </p:txBody>
      </p:sp>
      <p:sp>
        <p:nvSpPr>
          <p:cNvPr id="46" name="TextBox 45">
            <a:extLst>
              <a:ext uri="{FF2B5EF4-FFF2-40B4-BE49-F238E27FC236}">
                <a16:creationId xmlns:a16="http://schemas.microsoft.com/office/drawing/2014/main" id="{B737543C-169B-F368-CE8A-358592AEB397}"/>
              </a:ext>
            </a:extLst>
          </p:cNvPr>
          <p:cNvSpPr txBox="1"/>
          <p:nvPr/>
        </p:nvSpPr>
        <p:spPr>
          <a:xfrm>
            <a:off x="7455817" y="1502882"/>
            <a:ext cx="4026683" cy="343324"/>
          </a:xfrm>
          <a:prstGeom prst="round2SameRect">
            <a:avLst>
              <a:gd name="adj1" fmla="val 16667"/>
              <a:gd name="adj2" fmla="val 12953"/>
            </a:avLst>
          </a:prstGeom>
          <a:solidFill>
            <a:srgbClr val="F0ECF8"/>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91440" rtlCol="0" anchor="ctr"/>
          <a:lstStyle>
            <a:defPPr>
              <a:defRPr lang="en-US"/>
            </a:defPPr>
            <a:lvl1pPr>
              <a:defRPr sz="1400">
                <a:latin typeface="+mj-l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accent1">
                    <a:lumMod val="75000"/>
                  </a:schemeClr>
                </a:solidFill>
                <a:effectLst/>
                <a:uLnTx/>
                <a:uFillTx/>
                <a:latin typeface="Segoe Sans Display Semibold"/>
                <a:ea typeface="+mn-ea"/>
                <a:cs typeface="+mn-cs"/>
              </a:rPr>
              <a:t>Sample Output</a:t>
            </a:r>
          </a:p>
        </p:txBody>
      </p:sp>
      <p:sp>
        <p:nvSpPr>
          <p:cNvPr id="34" name="TextBox 33">
            <a:extLst>
              <a:ext uri="{FF2B5EF4-FFF2-40B4-BE49-F238E27FC236}">
                <a16:creationId xmlns:a16="http://schemas.microsoft.com/office/drawing/2014/main" id="{5C6D464C-90D1-3518-91DD-0D593732B1A5}"/>
              </a:ext>
            </a:extLst>
          </p:cNvPr>
          <p:cNvSpPr txBox="1"/>
          <p:nvPr/>
        </p:nvSpPr>
        <p:spPr>
          <a:xfrm>
            <a:off x="7317817" y="1846207"/>
            <a:ext cx="4302684" cy="796897"/>
          </a:xfrm>
          <a:prstGeom prst="rect">
            <a:avLst/>
          </a:prstGeom>
          <a:no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algn="ctr">
              <a:defRPr sz="1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Researcher will gather emails, meeting notes, documents, and any SharePoint pages about that project and summarize the timeline and current state.</a:t>
            </a:r>
          </a:p>
        </p:txBody>
      </p:sp>
      <p:sp>
        <p:nvSpPr>
          <p:cNvPr id="4" name="Rectangle: Rounded Corners 5">
            <a:extLst>
              <a:ext uri="{FF2B5EF4-FFF2-40B4-BE49-F238E27FC236}">
                <a16:creationId xmlns:a16="http://schemas.microsoft.com/office/drawing/2014/main" id="{FEAC0CCF-BD97-A2F6-5409-5391506C46C8}"/>
              </a:ext>
              <a:ext uri="{C183D7F6-B498-43B3-948B-1728B52AA6E4}">
                <adec:decorative xmlns:adec="http://schemas.microsoft.com/office/drawing/2017/decorative" val="0"/>
              </a:ext>
            </a:extLst>
          </p:cNvPr>
          <p:cNvSpPr/>
          <p:nvPr/>
        </p:nvSpPr>
        <p:spPr>
          <a:xfrm>
            <a:off x="588264" y="2777304"/>
            <a:ext cx="2145916" cy="796897"/>
          </a:xfrm>
          <a:prstGeom prst="roundRect">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7315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gradFill>
                  <a:gsLst>
                    <a:gs pos="100000">
                      <a:srgbClr val="C03BC4"/>
                    </a:gs>
                    <a:gs pos="43000">
                      <a:srgbClr val="0078D4"/>
                    </a:gs>
                  </a:gsLst>
                  <a:lin ang="0" scaled="0"/>
                </a:gradFill>
                <a:effectLst/>
                <a:uLnTx/>
                <a:uFillTx/>
                <a:latin typeface="Segoe Sans Display Semibold"/>
                <a:ea typeface="+mn-ea"/>
                <a:cs typeface="+mn-cs"/>
              </a:rPr>
              <a:t>Client </a:t>
            </a:r>
            <a:br>
              <a:rPr kumimoji="0" lang="en-US" sz="1400" b="0" i="0" u="none" strike="noStrike" kern="1200" cap="none" spc="0" normalizeH="0" baseline="0" noProof="0">
                <a:ln>
                  <a:noFill/>
                </a:ln>
                <a:gradFill>
                  <a:gsLst>
                    <a:gs pos="100000">
                      <a:srgbClr val="C03BC4"/>
                    </a:gs>
                    <a:gs pos="43000">
                      <a:srgbClr val="0078D4"/>
                    </a:gs>
                  </a:gsLst>
                  <a:lin ang="0" scaled="0"/>
                </a:gradFill>
                <a:effectLst/>
                <a:uLnTx/>
                <a:uFillTx/>
                <a:latin typeface="Segoe Sans Display Semibold"/>
                <a:ea typeface="+mn-ea"/>
                <a:cs typeface="+mn-cs"/>
              </a:rPr>
            </a:br>
            <a:r>
              <a:rPr kumimoji="0" lang="en-US" sz="1400" b="0" i="0" u="none" strike="noStrike" kern="1200" cap="none" spc="0" normalizeH="0" baseline="0" noProof="0">
                <a:ln>
                  <a:noFill/>
                </a:ln>
                <a:gradFill>
                  <a:gsLst>
                    <a:gs pos="100000">
                      <a:srgbClr val="C03BC4"/>
                    </a:gs>
                    <a:gs pos="43000">
                      <a:srgbClr val="0078D4"/>
                    </a:gs>
                  </a:gsLst>
                  <a:lin ang="0" scaled="0"/>
                </a:gradFill>
                <a:effectLst/>
                <a:uLnTx/>
                <a:uFillTx/>
                <a:latin typeface="Segoe Sans Display Semibold"/>
                <a:ea typeface="+mn-ea"/>
                <a:cs typeface="+mn-cs"/>
              </a:rPr>
              <a:t>Prep</a:t>
            </a:r>
          </a:p>
        </p:txBody>
      </p:sp>
      <p:pic>
        <p:nvPicPr>
          <p:cNvPr id="73" name="Graphic 72">
            <a:extLst>
              <a:ext uri="{FF2B5EF4-FFF2-40B4-BE49-F238E27FC236}">
                <a16:creationId xmlns:a16="http://schemas.microsoft.com/office/drawing/2014/main" id="{7400FB7E-C84F-079E-F5E2-E6A8307DEEDF}"/>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53187" y="2980542"/>
            <a:ext cx="390419" cy="390419"/>
          </a:xfrm>
          <a:prstGeom prst="rect">
            <a:avLst/>
          </a:prstGeom>
        </p:spPr>
      </p:pic>
      <p:cxnSp>
        <p:nvCxnSpPr>
          <p:cNvPr id="58" name="Straight Connector 57" descr="Sample Query&#10;">
            <a:extLst>
              <a:ext uri="{FF2B5EF4-FFF2-40B4-BE49-F238E27FC236}">
                <a16:creationId xmlns:a16="http://schemas.microsoft.com/office/drawing/2014/main" id="{ECF3B464-1F7C-D3EC-6610-D0A46C7DB248}"/>
              </a:ext>
              <a:ext uri="{C183D7F6-B498-43B3-948B-1728B52AA6E4}">
                <adec:decorative xmlns:adec="http://schemas.microsoft.com/office/drawing/2017/decorative" val="0"/>
              </a:ext>
            </a:extLst>
          </p:cNvPr>
          <p:cNvCxnSpPr>
            <a:cxnSpLocks/>
          </p:cNvCxnSpPr>
          <p:nvPr/>
        </p:nvCxnSpPr>
        <p:spPr>
          <a:xfrm>
            <a:off x="2862692" y="2710204"/>
            <a:ext cx="4302684"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06E47CC7-C30C-665F-147D-681AA32465DF}"/>
              </a:ext>
            </a:extLst>
          </p:cNvPr>
          <p:cNvSpPr txBox="1"/>
          <p:nvPr/>
        </p:nvSpPr>
        <p:spPr>
          <a:xfrm>
            <a:off x="2862692" y="2777303"/>
            <a:ext cx="4302684" cy="796897"/>
          </a:xfrm>
          <a:prstGeom prst="rect">
            <a:avLst/>
          </a:prstGeom>
          <a:no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algn="ctr">
              <a:defRPr sz="1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“Prepare a report for my upcoming meeting with </a:t>
            </a:r>
            <a:r>
              <a:rPr kumimoji="0" lang="en-US" sz="1200" b="0" i="0" u="none" strike="noStrike" kern="1200" cap="none" spc="0" normalizeH="0" baseline="0" noProof="0" err="1">
                <a:ln>
                  <a:noFill/>
                </a:ln>
                <a:solidFill>
                  <a:srgbClr val="091F2C"/>
                </a:solidFill>
                <a:effectLst/>
                <a:uLnTx/>
                <a:uFillTx/>
                <a:latin typeface="Segoe Sans Display"/>
                <a:ea typeface="+mn-ea"/>
                <a:cs typeface="+mn-cs"/>
              </a:rPr>
              <a:t>Fabrikam</a:t>
            </a:r>
            <a:r>
              <a:rPr kumimoji="0" lang="en-US" sz="1200" b="0" i="0" u="none" strike="noStrike" kern="1200" cap="none" spc="0" normalizeH="0" baseline="0" noProof="0">
                <a:ln>
                  <a:noFill/>
                </a:ln>
                <a:solidFill>
                  <a:srgbClr val="091F2C"/>
                </a:solidFill>
                <a:effectLst/>
                <a:uLnTx/>
                <a:uFillTx/>
                <a:latin typeface="Segoe Sans Display"/>
                <a:ea typeface="+mn-ea"/>
                <a:cs typeface="+mn-cs"/>
              </a:rPr>
              <a:t> Co. My goals for this meeting are…”</a:t>
            </a:r>
          </a:p>
        </p:txBody>
      </p:sp>
      <p:cxnSp>
        <p:nvCxnSpPr>
          <p:cNvPr id="64" name="Straight Connector 63" descr="Sample Output&#10;">
            <a:extLst>
              <a:ext uri="{FF2B5EF4-FFF2-40B4-BE49-F238E27FC236}">
                <a16:creationId xmlns:a16="http://schemas.microsoft.com/office/drawing/2014/main" id="{87DF5346-E2CF-31E2-A9B1-A4D14DFD6133}"/>
              </a:ext>
              <a:ext uri="{C183D7F6-B498-43B3-948B-1728B52AA6E4}">
                <adec:decorative xmlns:adec="http://schemas.microsoft.com/office/drawing/2017/decorative" val="0"/>
              </a:ext>
            </a:extLst>
          </p:cNvPr>
          <p:cNvCxnSpPr>
            <a:cxnSpLocks/>
          </p:cNvCxnSpPr>
          <p:nvPr/>
        </p:nvCxnSpPr>
        <p:spPr>
          <a:xfrm>
            <a:off x="7317817" y="2710204"/>
            <a:ext cx="4302684"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97AB64B-2C0B-0523-1D0B-0F52BECEF7F3}"/>
              </a:ext>
            </a:extLst>
          </p:cNvPr>
          <p:cNvSpPr txBox="1"/>
          <p:nvPr/>
        </p:nvSpPr>
        <p:spPr>
          <a:xfrm>
            <a:off x="7317817" y="2777303"/>
            <a:ext cx="4302684" cy="796897"/>
          </a:xfrm>
          <a:prstGeom prst="rect">
            <a:avLst/>
          </a:prstGeom>
          <a:no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algn="ctr">
              <a:defRPr sz="1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Researcher will pull the last interactions with </a:t>
            </a:r>
            <a:r>
              <a:rPr kumimoji="0" lang="en-US" sz="1200" b="0" i="0" u="none" strike="noStrike" kern="1200" cap="none" spc="0" normalizeH="0" baseline="0" noProof="0" err="1">
                <a:ln>
                  <a:noFill/>
                </a:ln>
                <a:solidFill>
                  <a:srgbClr val="091F2C"/>
                </a:solidFill>
                <a:effectLst/>
                <a:uLnTx/>
                <a:uFillTx/>
                <a:latin typeface="Segoe Sans Display"/>
                <a:ea typeface="+mn-ea"/>
                <a:cs typeface="+mn-cs"/>
              </a:rPr>
              <a:t>Fabrikam</a:t>
            </a:r>
            <a:r>
              <a:rPr kumimoji="0" lang="en-US" sz="1200" b="0" i="0" u="none" strike="noStrike" kern="1200" cap="none" spc="0" normalizeH="0" baseline="0" noProof="0">
                <a:ln>
                  <a:noFill/>
                </a:ln>
                <a:solidFill>
                  <a:srgbClr val="091F2C"/>
                </a:solidFill>
                <a:effectLst/>
                <a:uLnTx/>
                <a:uFillTx/>
                <a:latin typeface="Segoe Sans Display"/>
                <a:ea typeface="+mn-ea"/>
                <a:cs typeface="+mn-cs"/>
              </a:rPr>
              <a:t>, recent news about them, and relevant product info</a:t>
            </a:r>
          </a:p>
        </p:txBody>
      </p:sp>
      <p:sp>
        <p:nvSpPr>
          <p:cNvPr id="5" name="Rectangle: Rounded Corners 5">
            <a:extLst>
              <a:ext uri="{FF2B5EF4-FFF2-40B4-BE49-F238E27FC236}">
                <a16:creationId xmlns:a16="http://schemas.microsoft.com/office/drawing/2014/main" id="{189953D4-D9A5-01E7-C4C4-54B5A944F55D}"/>
              </a:ext>
              <a:ext uri="{C183D7F6-B498-43B3-948B-1728B52AA6E4}">
                <adec:decorative xmlns:adec="http://schemas.microsoft.com/office/drawing/2017/decorative" val="0"/>
              </a:ext>
            </a:extLst>
          </p:cNvPr>
          <p:cNvSpPr/>
          <p:nvPr/>
        </p:nvSpPr>
        <p:spPr>
          <a:xfrm>
            <a:off x="588264" y="3708401"/>
            <a:ext cx="2145916" cy="796897"/>
          </a:xfrm>
          <a:prstGeom prst="roundRect">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7315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gradFill>
                  <a:gsLst>
                    <a:gs pos="100000">
                      <a:srgbClr val="C03BC4"/>
                    </a:gs>
                    <a:gs pos="43000">
                      <a:srgbClr val="0078D4"/>
                    </a:gs>
                  </a:gsLst>
                  <a:lin ang="0" scaled="0"/>
                </a:gradFill>
                <a:effectLst/>
                <a:uLnTx/>
                <a:uFillTx/>
                <a:latin typeface="Segoe Sans Display Semibold"/>
                <a:ea typeface="+mn-ea"/>
                <a:cs typeface="+mn-cs"/>
              </a:rPr>
              <a:t>Industry </a:t>
            </a:r>
            <a:br>
              <a:rPr kumimoji="0" lang="en-US" sz="1400" b="0" i="0" u="none" strike="noStrike" kern="1200" cap="none" spc="0" normalizeH="0" baseline="0" noProof="0">
                <a:ln>
                  <a:noFill/>
                </a:ln>
                <a:gradFill>
                  <a:gsLst>
                    <a:gs pos="100000">
                      <a:srgbClr val="C03BC4"/>
                    </a:gs>
                    <a:gs pos="43000">
                      <a:srgbClr val="0078D4"/>
                    </a:gs>
                  </a:gsLst>
                  <a:lin ang="0" scaled="0"/>
                </a:gradFill>
                <a:effectLst/>
                <a:uLnTx/>
                <a:uFillTx/>
                <a:latin typeface="Segoe Sans Display Semibold"/>
                <a:ea typeface="+mn-ea"/>
                <a:cs typeface="+mn-cs"/>
              </a:rPr>
            </a:br>
            <a:r>
              <a:rPr kumimoji="0" lang="en-US" sz="1400" b="0" i="0" u="none" strike="noStrike" kern="1200" cap="none" spc="0" normalizeH="0" baseline="0" noProof="0">
                <a:ln>
                  <a:noFill/>
                </a:ln>
                <a:gradFill>
                  <a:gsLst>
                    <a:gs pos="100000">
                      <a:srgbClr val="C03BC4"/>
                    </a:gs>
                    <a:gs pos="43000">
                      <a:srgbClr val="0078D4"/>
                    </a:gs>
                  </a:gsLst>
                  <a:lin ang="0" scaled="0"/>
                </a:gradFill>
                <a:effectLst/>
                <a:uLnTx/>
                <a:uFillTx/>
                <a:latin typeface="Segoe Sans Display Semibold"/>
                <a:ea typeface="+mn-ea"/>
                <a:cs typeface="+mn-cs"/>
              </a:rPr>
              <a:t>Research</a:t>
            </a:r>
          </a:p>
        </p:txBody>
      </p:sp>
      <p:pic>
        <p:nvPicPr>
          <p:cNvPr id="75" name="Graphic 74">
            <a:extLst>
              <a:ext uri="{FF2B5EF4-FFF2-40B4-BE49-F238E27FC236}">
                <a16:creationId xmlns:a16="http://schemas.microsoft.com/office/drawing/2014/main" id="{94ED7C4D-052B-6657-AE33-B80EBCF071C1}"/>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3187" y="3911638"/>
            <a:ext cx="390419" cy="390419"/>
          </a:xfrm>
          <a:prstGeom prst="rect">
            <a:avLst/>
          </a:prstGeom>
        </p:spPr>
      </p:pic>
      <p:cxnSp>
        <p:nvCxnSpPr>
          <p:cNvPr id="59" name="Straight Connector 58" descr="Sample Query&#10;">
            <a:extLst>
              <a:ext uri="{FF2B5EF4-FFF2-40B4-BE49-F238E27FC236}">
                <a16:creationId xmlns:a16="http://schemas.microsoft.com/office/drawing/2014/main" id="{CE9FB069-70B7-85E7-915F-7AB661C4C969}"/>
              </a:ext>
              <a:ext uri="{C183D7F6-B498-43B3-948B-1728B52AA6E4}">
                <adec:decorative xmlns:adec="http://schemas.microsoft.com/office/drawing/2017/decorative" val="0"/>
              </a:ext>
            </a:extLst>
          </p:cNvPr>
          <p:cNvCxnSpPr>
            <a:cxnSpLocks/>
          </p:cNvCxnSpPr>
          <p:nvPr/>
        </p:nvCxnSpPr>
        <p:spPr>
          <a:xfrm>
            <a:off x="2862692" y="3641301"/>
            <a:ext cx="4302684"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E393C6DA-9AE3-5DD9-0CFD-4EE41D83C7B6}"/>
              </a:ext>
            </a:extLst>
          </p:cNvPr>
          <p:cNvSpPr txBox="1"/>
          <p:nvPr/>
        </p:nvSpPr>
        <p:spPr>
          <a:xfrm>
            <a:off x="2862692" y="3708399"/>
            <a:ext cx="4302684" cy="796897"/>
          </a:xfrm>
          <a:prstGeom prst="rect">
            <a:avLst/>
          </a:prstGeom>
          <a:no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algn="ctr">
              <a:defRPr sz="1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“What are the latest trends in cybersecurity and how might they impact our business? Focus on [product / project / etc.]”</a:t>
            </a:r>
          </a:p>
        </p:txBody>
      </p:sp>
      <p:cxnSp>
        <p:nvCxnSpPr>
          <p:cNvPr id="65" name="Straight Connector 64" descr="Sample Output&#10;">
            <a:extLst>
              <a:ext uri="{FF2B5EF4-FFF2-40B4-BE49-F238E27FC236}">
                <a16:creationId xmlns:a16="http://schemas.microsoft.com/office/drawing/2014/main" id="{98AF733B-52FA-EC11-1E78-393B2F10B4C1}"/>
              </a:ext>
              <a:ext uri="{C183D7F6-B498-43B3-948B-1728B52AA6E4}">
                <adec:decorative xmlns:adec="http://schemas.microsoft.com/office/drawing/2017/decorative" val="0"/>
              </a:ext>
            </a:extLst>
          </p:cNvPr>
          <p:cNvCxnSpPr>
            <a:cxnSpLocks/>
          </p:cNvCxnSpPr>
          <p:nvPr/>
        </p:nvCxnSpPr>
        <p:spPr>
          <a:xfrm>
            <a:off x="7317817" y="3641299"/>
            <a:ext cx="4302684"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4B6F7470-5B37-E90B-C975-FF3C0795BBAA}"/>
              </a:ext>
            </a:extLst>
          </p:cNvPr>
          <p:cNvSpPr txBox="1"/>
          <p:nvPr/>
        </p:nvSpPr>
        <p:spPr>
          <a:xfrm>
            <a:off x="7317817" y="3708399"/>
            <a:ext cx="4302684" cy="796897"/>
          </a:xfrm>
          <a:prstGeom prst="rect">
            <a:avLst/>
          </a:prstGeom>
          <a:no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algn="ctr">
              <a:defRPr sz="1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It will consult internal reports in your organization’s knowledge base as well as external articles</a:t>
            </a:r>
            <a:br>
              <a:rPr kumimoji="0" lang="en-US" sz="1200" b="0" i="0" u="none" strike="noStrike" kern="1200" cap="none" spc="0" normalizeH="0" baseline="0" noProof="0">
                <a:ln>
                  <a:noFill/>
                </a:ln>
                <a:solidFill>
                  <a:srgbClr val="091F2C"/>
                </a:solidFill>
                <a:effectLst/>
                <a:uLnTx/>
                <a:uFillTx/>
                <a:latin typeface="Segoe Sans Display"/>
                <a:ea typeface="+mn-ea"/>
                <a:cs typeface="+mn-cs"/>
              </a:rPr>
            </a:br>
            <a:r>
              <a:rPr kumimoji="0" lang="en-US" sz="1200" b="0" i="0" u="none" strike="noStrike" kern="1200" cap="none" spc="0" normalizeH="0" baseline="0" noProof="0">
                <a:ln>
                  <a:noFill/>
                </a:ln>
                <a:solidFill>
                  <a:srgbClr val="091F2C"/>
                </a:solidFill>
                <a:effectLst/>
                <a:uLnTx/>
                <a:uFillTx/>
                <a:latin typeface="Segoe Sans Display"/>
                <a:ea typeface="+mn-ea"/>
                <a:cs typeface="+mn-cs"/>
              </a:rPr>
              <a:t>to produce a trend report.</a:t>
            </a:r>
          </a:p>
        </p:txBody>
      </p:sp>
      <p:sp>
        <p:nvSpPr>
          <p:cNvPr id="6" name="Rectangle: Rounded Corners 5">
            <a:extLst>
              <a:ext uri="{FF2B5EF4-FFF2-40B4-BE49-F238E27FC236}">
                <a16:creationId xmlns:a16="http://schemas.microsoft.com/office/drawing/2014/main" id="{13AE5709-B350-5E71-5921-5B241C1DC0B9}"/>
              </a:ext>
              <a:ext uri="{C183D7F6-B498-43B3-948B-1728B52AA6E4}">
                <adec:decorative xmlns:adec="http://schemas.microsoft.com/office/drawing/2017/decorative" val="0"/>
              </a:ext>
            </a:extLst>
          </p:cNvPr>
          <p:cNvSpPr/>
          <p:nvPr/>
        </p:nvSpPr>
        <p:spPr>
          <a:xfrm>
            <a:off x="588264" y="4639498"/>
            <a:ext cx="2145916" cy="796897"/>
          </a:xfrm>
          <a:prstGeom prst="roundRect">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7315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gradFill>
                  <a:gsLst>
                    <a:gs pos="100000">
                      <a:srgbClr val="C03BC4"/>
                    </a:gs>
                    <a:gs pos="43000">
                      <a:srgbClr val="0078D4"/>
                    </a:gs>
                  </a:gsLst>
                  <a:lin ang="0" scaled="0"/>
                </a:gradFill>
                <a:effectLst/>
                <a:uLnTx/>
                <a:uFillTx/>
                <a:latin typeface="Segoe Sans Display Semibold"/>
                <a:ea typeface="+mn-ea"/>
                <a:cs typeface="+mn-cs"/>
              </a:rPr>
              <a:t>Competition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gradFill>
                  <a:gsLst>
                    <a:gs pos="100000">
                      <a:srgbClr val="C03BC4"/>
                    </a:gs>
                    <a:gs pos="43000">
                      <a:srgbClr val="0078D4"/>
                    </a:gs>
                  </a:gsLst>
                  <a:lin ang="0" scaled="0"/>
                </a:gradFill>
                <a:effectLst/>
                <a:uLnTx/>
                <a:uFillTx/>
                <a:latin typeface="Segoe Sans Display Semibold"/>
                <a:ea typeface="+mn-ea"/>
                <a:cs typeface="+mn-cs"/>
              </a:rPr>
              <a:t>Analysis</a:t>
            </a:r>
          </a:p>
        </p:txBody>
      </p:sp>
      <p:pic>
        <p:nvPicPr>
          <p:cNvPr id="79" name="Graphic 78">
            <a:extLst>
              <a:ext uri="{FF2B5EF4-FFF2-40B4-BE49-F238E27FC236}">
                <a16:creationId xmlns:a16="http://schemas.microsoft.com/office/drawing/2014/main" id="{55B4100D-3FC9-DA51-52EF-012E7C96AF44}"/>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53187" y="4842734"/>
            <a:ext cx="390419" cy="390419"/>
          </a:xfrm>
          <a:prstGeom prst="rect">
            <a:avLst/>
          </a:prstGeom>
        </p:spPr>
      </p:pic>
      <p:cxnSp>
        <p:nvCxnSpPr>
          <p:cNvPr id="60" name="Straight Connector 59" descr="Sample Query&#10;">
            <a:extLst>
              <a:ext uri="{FF2B5EF4-FFF2-40B4-BE49-F238E27FC236}">
                <a16:creationId xmlns:a16="http://schemas.microsoft.com/office/drawing/2014/main" id="{314CF5A5-AC48-CA69-6914-EC206BF47A9A}"/>
              </a:ext>
              <a:ext uri="{C183D7F6-B498-43B3-948B-1728B52AA6E4}">
                <adec:decorative xmlns:adec="http://schemas.microsoft.com/office/drawing/2017/decorative" val="0"/>
              </a:ext>
            </a:extLst>
          </p:cNvPr>
          <p:cNvCxnSpPr>
            <a:cxnSpLocks/>
          </p:cNvCxnSpPr>
          <p:nvPr/>
        </p:nvCxnSpPr>
        <p:spPr>
          <a:xfrm>
            <a:off x="2862692" y="4572398"/>
            <a:ext cx="4302684"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38C2D761-FC95-6A85-B720-DCF63AC00CA8}"/>
              </a:ext>
            </a:extLst>
          </p:cNvPr>
          <p:cNvSpPr txBox="1"/>
          <p:nvPr/>
        </p:nvSpPr>
        <p:spPr>
          <a:xfrm>
            <a:off x="2862692" y="4639495"/>
            <a:ext cx="4302684" cy="796897"/>
          </a:xfrm>
          <a:prstGeom prst="rect">
            <a:avLst/>
          </a:prstGeom>
          <a:no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algn="ctr">
              <a:defRPr sz="1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“Brief me on Company X’s recent announcements</a:t>
            </a:r>
            <a:br>
              <a:rPr kumimoji="0" lang="en-US" sz="1200" b="0" i="0" u="none" strike="noStrike" kern="1200" cap="none" spc="0" normalizeH="0" baseline="0" noProof="0">
                <a:ln>
                  <a:noFill/>
                </a:ln>
                <a:solidFill>
                  <a:srgbClr val="091F2C"/>
                </a:solidFill>
                <a:effectLst/>
                <a:uLnTx/>
                <a:uFillTx/>
                <a:latin typeface="Segoe Sans Display"/>
                <a:ea typeface="+mn-ea"/>
                <a:cs typeface="+mn-cs"/>
              </a:rPr>
            </a:br>
            <a:r>
              <a:rPr kumimoji="0" lang="en-US" sz="1200" b="0" i="0" u="none" strike="noStrike" kern="1200" cap="none" spc="0" normalizeH="0" baseline="0" noProof="0">
                <a:ln>
                  <a:noFill/>
                </a:ln>
                <a:solidFill>
                  <a:srgbClr val="091F2C"/>
                </a:solidFill>
                <a:effectLst/>
                <a:uLnTx/>
                <a:uFillTx/>
                <a:latin typeface="Segoe Sans Display"/>
                <a:ea typeface="+mn-ea"/>
                <a:cs typeface="+mn-cs"/>
              </a:rPr>
              <a:t>and our internal insights on them.”</a:t>
            </a:r>
          </a:p>
        </p:txBody>
      </p:sp>
      <p:cxnSp>
        <p:nvCxnSpPr>
          <p:cNvPr id="66" name="Straight Connector 65" descr="Sample Output&#10;">
            <a:extLst>
              <a:ext uri="{FF2B5EF4-FFF2-40B4-BE49-F238E27FC236}">
                <a16:creationId xmlns:a16="http://schemas.microsoft.com/office/drawing/2014/main" id="{45A7722F-FDC9-6775-D795-9B532BB126EA}"/>
              </a:ext>
              <a:ext uri="{C183D7F6-B498-43B3-948B-1728B52AA6E4}">
                <adec:decorative xmlns:adec="http://schemas.microsoft.com/office/drawing/2017/decorative" val="0"/>
              </a:ext>
            </a:extLst>
          </p:cNvPr>
          <p:cNvCxnSpPr>
            <a:cxnSpLocks/>
          </p:cNvCxnSpPr>
          <p:nvPr/>
        </p:nvCxnSpPr>
        <p:spPr>
          <a:xfrm>
            <a:off x="7317817" y="4572395"/>
            <a:ext cx="4302684"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45BB7C2C-DFCA-A3B1-1C29-E073794E4761}"/>
              </a:ext>
            </a:extLst>
          </p:cNvPr>
          <p:cNvSpPr txBox="1"/>
          <p:nvPr/>
        </p:nvSpPr>
        <p:spPr>
          <a:xfrm>
            <a:off x="7317817" y="4639495"/>
            <a:ext cx="4302684" cy="796897"/>
          </a:xfrm>
          <a:prstGeom prst="rect">
            <a:avLst/>
          </a:prstGeom>
          <a:no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algn="ctr">
              <a:defRPr sz="1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Combining web/news data about Company X with any internal analysis or emails that discuss Company X</a:t>
            </a:r>
          </a:p>
        </p:txBody>
      </p:sp>
      <p:sp>
        <p:nvSpPr>
          <p:cNvPr id="7" name="Rectangle: Rounded Corners 5">
            <a:extLst>
              <a:ext uri="{FF2B5EF4-FFF2-40B4-BE49-F238E27FC236}">
                <a16:creationId xmlns:a16="http://schemas.microsoft.com/office/drawing/2014/main" id="{C2DEFD91-1676-7D66-15A1-2A8BC0DAFB04}"/>
              </a:ext>
              <a:ext uri="{C183D7F6-B498-43B3-948B-1728B52AA6E4}">
                <adec:decorative xmlns:adec="http://schemas.microsoft.com/office/drawing/2017/decorative" val="0"/>
              </a:ext>
            </a:extLst>
          </p:cNvPr>
          <p:cNvSpPr/>
          <p:nvPr/>
        </p:nvSpPr>
        <p:spPr>
          <a:xfrm>
            <a:off x="588264" y="5570592"/>
            <a:ext cx="2145916" cy="796897"/>
          </a:xfrm>
          <a:prstGeom prst="roundRect">
            <a:avLst/>
          </a:prstGeom>
          <a:solidFill>
            <a:srgbClr val="FFFCFC"/>
          </a:solidFill>
          <a:ln w="12700">
            <a:noFill/>
          </a:ln>
          <a:effectLst>
            <a:outerShdw blurRad="177800" dist="254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7315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gradFill>
                  <a:gsLst>
                    <a:gs pos="100000">
                      <a:srgbClr val="C03BC4"/>
                    </a:gs>
                    <a:gs pos="43000">
                      <a:srgbClr val="0078D4"/>
                    </a:gs>
                  </a:gsLst>
                  <a:lin ang="0" scaled="0"/>
                </a:gradFill>
                <a:effectLst/>
                <a:uLnTx/>
                <a:uFillTx/>
                <a:latin typeface="Segoe Sans Display Semibold"/>
                <a:ea typeface="+mn-ea"/>
                <a:cs typeface="+mn-cs"/>
              </a:rPr>
              <a:t>Personal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gradFill>
                  <a:gsLst>
                    <a:gs pos="100000">
                      <a:srgbClr val="C03BC4"/>
                    </a:gs>
                    <a:gs pos="43000">
                      <a:srgbClr val="0078D4"/>
                    </a:gs>
                  </a:gsLst>
                  <a:lin ang="0" scaled="0"/>
                </a:gradFill>
                <a:effectLst/>
                <a:uLnTx/>
                <a:uFillTx/>
                <a:latin typeface="Segoe Sans Display Semibold"/>
                <a:ea typeface="+mn-ea"/>
                <a:cs typeface="+mn-cs"/>
              </a:rPr>
              <a:t>Productivity</a:t>
            </a:r>
          </a:p>
        </p:txBody>
      </p:sp>
      <p:pic>
        <p:nvPicPr>
          <p:cNvPr id="77" name="Graphic 76">
            <a:extLst>
              <a:ext uri="{FF2B5EF4-FFF2-40B4-BE49-F238E27FC236}">
                <a16:creationId xmlns:a16="http://schemas.microsoft.com/office/drawing/2014/main" id="{5FD12F66-EDC0-D594-FC2C-08D37094CA9B}"/>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53187" y="5773831"/>
            <a:ext cx="390419" cy="390419"/>
          </a:xfrm>
          <a:prstGeom prst="rect">
            <a:avLst/>
          </a:prstGeom>
        </p:spPr>
      </p:pic>
      <p:cxnSp>
        <p:nvCxnSpPr>
          <p:cNvPr id="61" name="Straight Connector 60" descr="Sample Query&#10;">
            <a:extLst>
              <a:ext uri="{FF2B5EF4-FFF2-40B4-BE49-F238E27FC236}">
                <a16:creationId xmlns:a16="http://schemas.microsoft.com/office/drawing/2014/main" id="{D3248931-3F75-FDF6-4FF5-25B462F6C726}"/>
              </a:ext>
              <a:ext uri="{C183D7F6-B498-43B3-948B-1728B52AA6E4}">
                <adec:decorative xmlns:adec="http://schemas.microsoft.com/office/drawing/2017/decorative" val="0"/>
              </a:ext>
            </a:extLst>
          </p:cNvPr>
          <p:cNvCxnSpPr>
            <a:cxnSpLocks/>
          </p:cNvCxnSpPr>
          <p:nvPr/>
        </p:nvCxnSpPr>
        <p:spPr>
          <a:xfrm>
            <a:off x="2862692" y="5503495"/>
            <a:ext cx="4302684"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EB3F4084-8A9B-5325-9DBE-33F7F27076EC}"/>
              </a:ext>
            </a:extLst>
          </p:cNvPr>
          <p:cNvSpPr txBox="1"/>
          <p:nvPr/>
        </p:nvSpPr>
        <p:spPr>
          <a:xfrm>
            <a:off x="2862692" y="5570592"/>
            <a:ext cx="4302684" cy="796897"/>
          </a:xfrm>
          <a:prstGeom prst="rect">
            <a:avLst/>
          </a:prstGeom>
          <a:no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algn="ctr">
              <a:defRPr sz="1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““Help me prepare for my week. I want to…”</a:t>
            </a:r>
          </a:p>
        </p:txBody>
      </p:sp>
      <p:cxnSp>
        <p:nvCxnSpPr>
          <p:cNvPr id="67" name="Straight Connector 66" descr="Sample Output&#10;">
            <a:extLst>
              <a:ext uri="{FF2B5EF4-FFF2-40B4-BE49-F238E27FC236}">
                <a16:creationId xmlns:a16="http://schemas.microsoft.com/office/drawing/2014/main" id="{5971A23F-46A0-40D5-178D-B4CE56B7651D}"/>
              </a:ext>
              <a:ext uri="{C183D7F6-B498-43B3-948B-1728B52AA6E4}">
                <adec:decorative xmlns:adec="http://schemas.microsoft.com/office/drawing/2017/decorative" val="0"/>
              </a:ext>
            </a:extLst>
          </p:cNvPr>
          <p:cNvCxnSpPr>
            <a:cxnSpLocks/>
          </p:cNvCxnSpPr>
          <p:nvPr/>
        </p:nvCxnSpPr>
        <p:spPr>
          <a:xfrm>
            <a:off x="7317817" y="5503491"/>
            <a:ext cx="4302684" cy="0"/>
          </a:xfrm>
          <a:prstGeom prst="line">
            <a:avLst/>
          </a:prstGeom>
          <a:ln w="6350">
            <a:solidFill>
              <a:schemeClr val="bg1">
                <a:lumMod val="8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1CA7E292-EA7F-3671-29B2-E476A20C8F3F}"/>
              </a:ext>
            </a:extLst>
          </p:cNvPr>
          <p:cNvSpPr txBox="1"/>
          <p:nvPr/>
        </p:nvSpPr>
        <p:spPr>
          <a:xfrm>
            <a:off x="7317817" y="5570592"/>
            <a:ext cx="4302684" cy="796897"/>
          </a:xfrm>
          <a:prstGeom prst="rect">
            <a:avLst/>
          </a:prstGeom>
          <a:no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algn="ctr">
              <a:defRPr sz="1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Sans Display"/>
                <a:ea typeface="+mn-ea"/>
                <a:cs typeface="+mn-cs"/>
              </a:rPr>
              <a:t>A report that outlines your upcoming meetings, deadlines, and pulls in any materials you should review for each, essentially a personalized weekly game plan.</a:t>
            </a:r>
          </a:p>
        </p:txBody>
      </p:sp>
    </p:spTree>
    <p:extLst>
      <p:ext uri="{BB962C8B-B14F-4D97-AF65-F5344CB8AC3E}">
        <p14:creationId xmlns:p14="http://schemas.microsoft.com/office/powerpoint/2010/main" val="3084151848"/>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a:extLst>
            <a:ext uri="{FF2B5EF4-FFF2-40B4-BE49-F238E27FC236}">
              <a16:creationId xmlns:a16="http://schemas.microsoft.com/office/drawing/2014/main" id="{D2E99071-97FC-F7B7-2EDF-793E0072CF1E}"/>
            </a:ext>
          </a:extLst>
        </p:cNvPr>
        <p:cNvGrpSpPr/>
        <p:nvPr/>
      </p:nvGrpSpPr>
      <p:grpSpPr>
        <a:xfrm>
          <a:off x="0" y="0"/>
          <a:ext cx="0" cy="0"/>
          <a:chOff x="0" y="0"/>
          <a:chExt cx="0" cy="0"/>
        </a:xfrm>
      </p:grpSpPr>
      <p:grpSp>
        <p:nvGrpSpPr>
          <p:cNvPr id="13" name="Group 12">
            <a:extLst>
              <a:ext uri="{FF2B5EF4-FFF2-40B4-BE49-F238E27FC236}">
                <a16:creationId xmlns:a16="http://schemas.microsoft.com/office/drawing/2014/main" id="{7072A09A-63C7-6FD9-A455-463902F70D1F}"/>
              </a:ext>
              <a:ext uri="{C183D7F6-B498-43B3-948B-1728B52AA6E4}">
                <adec:decorative xmlns:adec="http://schemas.microsoft.com/office/drawing/2017/decorative" val="1"/>
              </a:ext>
            </a:extLst>
          </p:cNvPr>
          <p:cNvGrpSpPr/>
          <p:nvPr/>
        </p:nvGrpSpPr>
        <p:grpSpPr>
          <a:xfrm>
            <a:off x="1" y="0"/>
            <a:ext cx="12191999" cy="1358900"/>
            <a:chOff x="1" y="0"/>
            <a:chExt cx="12191999" cy="1358900"/>
          </a:xfrm>
        </p:grpSpPr>
        <p:pic>
          <p:nvPicPr>
            <p:cNvPr id="14" name="Picture 13">
              <a:extLst>
                <a:ext uri="{FF2B5EF4-FFF2-40B4-BE49-F238E27FC236}">
                  <a16:creationId xmlns:a16="http://schemas.microsoft.com/office/drawing/2014/main" id="{D89B85DA-7053-B6ED-D79A-73EACC2C2EAB}"/>
                </a:ext>
                <a:ext uri="{C183D7F6-B498-43B3-948B-1728B52AA6E4}">
                  <adec:decorative xmlns:adec="http://schemas.microsoft.com/office/drawing/2017/decorative" val="1"/>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1"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p:spPr>
        </p:pic>
        <p:sp>
          <p:nvSpPr>
            <p:cNvPr id="15" name="Freeform: Shape 14">
              <a:extLst>
                <a:ext uri="{FF2B5EF4-FFF2-40B4-BE49-F238E27FC236}">
                  <a16:creationId xmlns:a16="http://schemas.microsoft.com/office/drawing/2014/main" id="{AF76A482-1323-70F2-6DD9-615ED008D91A}"/>
                </a:ext>
                <a:ext uri="{C183D7F6-B498-43B3-948B-1728B52AA6E4}">
                  <adec:decorative xmlns:adec="http://schemas.microsoft.com/office/drawing/2017/decorative" val="1"/>
                </a:ext>
              </a:extLst>
            </p:cNvPr>
            <p:cNvSpPr>
              <a:spLocks/>
            </p:cNvSpPr>
            <p:nvPr/>
          </p:nvSpPr>
          <p:spPr>
            <a:xfrm>
              <a:off x="2" y="0"/>
              <a:ext cx="12191998" cy="1358900"/>
            </a:xfrm>
            <a:custGeom>
              <a:avLst/>
              <a:gdLst>
                <a:gd name="connsiteX0" fmla="*/ 0 w 12191998"/>
                <a:gd name="connsiteY0" fmla="*/ 0 h 1358900"/>
                <a:gd name="connsiteX1" fmla="*/ 12191998 w 12191998"/>
                <a:gd name="connsiteY1" fmla="*/ 0 h 1358900"/>
                <a:gd name="connsiteX2" fmla="*/ 12191998 w 12191998"/>
                <a:gd name="connsiteY2" fmla="*/ 1358900 h 1358900"/>
                <a:gd name="connsiteX3" fmla="*/ 0 w 12191998"/>
                <a:gd name="connsiteY3" fmla="*/ 1358900 h 1358900"/>
              </a:gdLst>
              <a:ahLst/>
              <a:cxnLst>
                <a:cxn ang="0">
                  <a:pos x="connsiteX0" y="connsiteY0"/>
                </a:cxn>
                <a:cxn ang="0">
                  <a:pos x="connsiteX1" y="connsiteY1"/>
                </a:cxn>
                <a:cxn ang="0">
                  <a:pos x="connsiteX2" y="connsiteY2"/>
                </a:cxn>
                <a:cxn ang="0">
                  <a:pos x="connsiteX3" y="connsiteY3"/>
                </a:cxn>
              </a:cxnLst>
              <a:rect l="l" t="t" r="r" b="b"/>
              <a:pathLst>
                <a:path w="12191998" h="1358900">
                  <a:moveTo>
                    <a:pt x="0" y="0"/>
                  </a:moveTo>
                  <a:lnTo>
                    <a:pt x="12191998" y="0"/>
                  </a:lnTo>
                  <a:lnTo>
                    <a:pt x="12191998" y="1358900"/>
                  </a:lnTo>
                  <a:lnTo>
                    <a:pt x="0" y="135890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16" name="Graphic 34_1">
              <a:extLst>
                <a:ext uri="{FF2B5EF4-FFF2-40B4-BE49-F238E27FC236}">
                  <a16:creationId xmlns:a16="http://schemas.microsoft.com/office/drawing/2014/main" id="{13CC56FF-6B6E-847A-09A7-E56F6075896B}"/>
                </a:ext>
                <a:ext uri="{C183D7F6-B498-43B3-948B-1728B52AA6E4}">
                  <adec:decorative xmlns:adec="http://schemas.microsoft.com/office/drawing/2017/decorative" val="1"/>
                </a:ext>
              </a:extLst>
            </p:cNvPr>
            <p:cNvSpPr>
              <a:spLocks/>
            </p:cNvSpPr>
            <p:nvPr/>
          </p:nvSpPr>
          <p:spPr>
            <a:xfrm>
              <a:off x="1" y="1358900"/>
              <a:ext cx="12191998" cy="0"/>
            </a:xfrm>
            <a:custGeom>
              <a:avLst/>
              <a:gdLst>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0 w 12191998"/>
                <a:gd name="connsiteY4" fmla="*/ 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4" fmla="*/ 91440 w 12191998"/>
                <a:gd name="connsiteY4" fmla="*/ 91440 h 863854"/>
                <a:gd name="connsiteX0" fmla="*/ 0 w 12191998"/>
                <a:gd name="connsiteY0" fmla="*/ 0 h 863854"/>
                <a:gd name="connsiteX1" fmla="*/ 12191998 w 12191998"/>
                <a:gd name="connsiteY1" fmla="*/ 0 h 863854"/>
                <a:gd name="connsiteX2" fmla="*/ 12191998 w 12191998"/>
                <a:gd name="connsiteY2" fmla="*/ 863854 h 863854"/>
                <a:gd name="connsiteX3" fmla="*/ 0 w 12191998"/>
                <a:gd name="connsiteY3" fmla="*/ 863854 h 863854"/>
                <a:gd name="connsiteX0" fmla="*/ 12191998 w 12191998"/>
                <a:gd name="connsiteY0" fmla="*/ 0 h 863854"/>
                <a:gd name="connsiteX1" fmla="*/ 12191998 w 12191998"/>
                <a:gd name="connsiteY1" fmla="*/ 863854 h 863854"/>
                <a:gd name="connsiteX2" fmla="*/ 0 w 12191998"/>
                <a:gd name="connsiteY2" fmla="*/ 863854 h 863854"/>
                <a:gd name="connsiteX0" fmla="*/ 12191998 w 12191998"/>
                <a:gd name="connsiteY0" fmla="*/ 0 h 0"/>
                <a:gd name="connsiteX1" fmla="*/ 0 w 12191998"/>
                <a:gd name="connsiteY1" fmla="*/ 0 h 0"/>
              </a:gdLst>
              <a:ahLst/>
              <a:cxnLst>
                <a:cxn ang="0">
                  <a:pos x="connsiteX0" y="connsiteY0"/>
                </a:cxn>
                <a:cxn ang="0">
                  <a:pos x="connsiteX1" y="connsiteY1"/>
                </a:cxn>
              </a:cxnLst>
              <a:rect l="l" t="t" r="r" b="b"/>
              <a:pathLst>
                <a:path w="12191998">
                  <a:moveTo>
                    <a:pt x="12191998" y="0"/>
                  </a:moveTo>
                  <a:lnTo>
                    <a:pt x="0" y="0"/>
                  </a:lnTo>
                </a:path>
              </a:pathLst>
            </a:custGeom>
            <a:noFill/>
            <a:ln w="50800">
              <a:gradFill flip="none" rotWithShape="1">
                <a:gsLst>
                  <a:gs pos="0">
                    <a:srgbClr val="FFA38B">
                      <a:lumMod val="98000"/>
                    </a:srgbClr>
                  </a:gs>
                  <a:gs pos="35000">
                    <a:srgbClr val="D361FF"/>
                  </a:gs>
                  <a:gs pos="70000">
                    <a:srgbClr val="2CB1FE"/>
                  </a:gs>
                  <a:gs pos="100000">
                    <a:schemeClr val="accent1"/>
                  </a:gs>
                </a:gsLst>
                <a:lin ang="108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grpSp>
      <p:sp>
        <p:nvSpPr>
          <p:cNvPr id="20" name="Title 19">
            <a:extLst>
              <a:ext uri="{FF2B5EF4-FFF2-40B4-BE49-F238E27FC236}">
                <a16:creationId xmlns:a16="http://schemas.microsoft.com/office/drawing/2014/main" id="{470CCEC6-30C5-39D8-CCEA-3AE9ADE6D7DE}"/>
              </a:ext>
            </a:extLst>
          </p:cNvPr>
          <p:cNvSpPr>
            <a:spLocks noGrp="1"/>
          </p:cNvSpPr>
          <p:nvPr>
            <p:ph type="title"/>
          </p:nvPr>
        </p:nvSpPr>
        <p:spPr>
          <a:xfrm>
            <a:off x="588261" y="454597"/>
            <a:ext cx="11011601" cy="492443"/>
          </a:xfrm>
        </p:spPr>
        <p:txBody>
          <a:bodyPr/>
          <a:lstStyle/>
          <a:p>
            <a:pPr>
              <a:tabLst>
                <a:tab pos="4178300" algn="l"/>
              </a:tabLst>
            </a:pPr>
            <a:r>
              <a:rPr lang="en-IN" sz="3200" dirty="0"/>
              <a:t>Scenario Library</a:t>
            </a:r>
          </a:p>
        </p:txBody>
      </p:sp>
      <p:sp>
        <p:nvSpPr>
          <p:cNvPr id="8" name="TextBox 7">
            <a:extLst>
              <a:ext uri="{FF2B5EF4-FFF2-40B4-BE49-F238E27FC236}">
                <a16:creationId xmlns:a16="http://schemas.microsoft.com/office/drawing/2014/main" id="{8A48F007-3742-988C-6C49-9CE21530F534}"/>
              </a:ext>
            </a:extLst>
          </p:cNvPr>
          <p:cNvSpPr txBox="1"/>
          <p:nvPr/>
        </p:nvSpPr>
        <p:spPr>
          <a:xfrm>
            <a:off x="588261" y="986965"/>
            <a:ext cx="8697951" cy="276999"/>
          </a:xfrm>
          <a:prstGeom prst="rect">
            <a:avLst/>
          </a:prstGeom>
          <a:noFill/>
        </p:spPr>
        <p:txBody>
          <a:bodyPr wrap="square" lIns="0" tIns="0" rIns="0" bIns="0" rtlCol="0">
            <a:spAutoFit/>
          </a:bodyPr>
          <a:lstStyle/>
          <a:p>
            <a:pPr marR="0" lvl="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ea typeface="+mn-ea"/>
                <a:cs typeface="+mn-cs"/>
              </a:rPr>
              <a:t>Get ideas on how to integrate Researcher into your business processes.</a:t>
            </a:r>
          </a:p>
        </p:txBody>
      </p:sp>
      <p:sp>
        <p:nvSpPr>
          <p:cNvPr id="2" name="TextBox 1">
            <a:extLst>
              <a:ext uri="{FF2B5EF4-FFF2-40B4-BE49-F238E27FC236}">
                <a16:creationId xmlns:a16="http://schemas.microsoft.com/office/drawing/2014/main" id="{A46D6DAB-52B8-9B82-E575-79C53A030022}"/>
              </a:ext>
            </a:extLst>
          </p:cNvPr>
          <p:cNvSpPr txBox="1"/>
          <p:nvPr/>
        </p:nvSpPr>
        <p:spPr>
          <a:xfrm>
            <a:off x="588261" y="1674673"/>
            <a:ext cx="5672839" cy="861774"/>
          </a:xfrm>
          <a:prstGeom prst="rect">
            <a:avLst/>
          </a:prstGeom>
          <a:noFill/>
        </p:spPr>
        <p:txBody>
          <a:bodyPr wrap="square" lIns="0" tIns="0" rIns="0" bIns="0" rtlCol="0">
            <a:spAutoFit/>
          </a:bodyPr>
          <a:lstStyle/>
          <a:p>
            <a:pPr marR="0" lvl="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91F2C"/>
                </a:solidFill>
                <a:effectLst/>
                <a:uLnTx/>
                <a:uFillTx/>
                <a:latin typeface="Segoe Sans Display"/>
                <a:ea typeface="+mn-ea"/>
                <a:cs typeface="+mn-cs"/>
                <a:hlinkClick r:id="rId4"/>
              </a:rPr>
              <a:t>New product ideation and research</a:t>
            </a: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 – use Researcher to create a report on market trends, competitor products, and consumer sentiment. Then combine market research, project information, and meeting notes into a report on new product ideas.</a:t>
            </a:r>
          </a:p>
        </p:txBody>
      </p:sp>
      <p:sp>
        <p:nvSpPr>
          <p:cNvPr id="9" name="TextBox 8">
            <a:extLst>
              <a:ext uri="{FF2B5EF4-FFF2-40B4-BE49-F238E27FC236}">
                <a16:creationId xmlns:a16="http://schemas.microsoft.com/office/drawing/2014/main" id="{C09BA4E4-9DF3-F881-44C1-E98C770ABD6C}"/>
              </a:ext>
            </a:extLst>
          </p:cNvPr>
          <p:cNvSpPr txBox="1"/>
          <p:nvPr/>
        </p:nvSpPr>
        <p:spPr>
          <a:xfrm>
            <a:off x="588261" y="2878882"/>
            <a:ext cx="5672839" cy="430887"/>
          </a:xfrm>
          <a:prstGeom prst="rect">
            <a:avLst/>
          </a:prstGeom>
          <a:noFill/>
        </p:spPr>
        <p:txBody>
          <a:bodyPr wrap="square" lIns="0" tIns="0" rIns="0" bIns="0" rtlCol="0">
            <a:spAutoFit/>
          </a:bodyPr>
          <a:lstStyle/>
          <a:p>
            <a:pPr marR="0" lvl="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91F2C"/>
                </a:solidFill>
                <a:effectLst/>
                <a:uLnTx/>
                <a:uFillTx/>
                <a:latin typeface="Segoe Sans Display"/>
                <a:ea typeface="+mn-ea"/>
                <a:cs typeface="+mn-cs"/>
                <a:hlinkClick r:id="rId5"/>
              </a:rPr>
              <a:t>Streamline market research and strategy</a:t>
            </a: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 – use Researcher to create a market research report from internal and external sources.</a:t>
            </a:r>
          </a:p>
        </p:txBody>
      </p:sp>
      <p:sp>
        <p:nvSpPr>
          <p:cNvPr id="10" name="TextBox 9">
            <a:extLst>
              <a:ext uri="{FF2B5EF4-FFF2-40B4-BE49-F238E27FC236}">
                <a16:creationId xmlns:a16="http://schemas.microsoft.com/office/drawing/2014/main" id="{13A7197D-667A-13A2-4CE9-D291F09B1DE6}"/>
              </a:ext>
            </a:extLst>
          </p:cNvPr>
          <p:cNvSpPr txBox="1"/>
          <p:nvPr/>
        </p:nvSpPr>
        <p:spPr>
          <a:xfrm>
            <a:off x="588261" y="3652204"/>
            <a:ext cx="5672839" cy="430887"/>
          </a:xfrm>
          <a:prstGeom prst="rect">
            <a:avLst/>
          </a:prstGeom>
          <a:noFill/>
        </p:spPr>
        <p:txBody>
          <a:bodyPr wrap="square" lIns="0" tIns="0" rIns="0" bIns="0" rtlCol="0">
            <a:spAutoFit/>
          </a:bodyPr>
          <a:lstStyle/>
          <a:p>
            <a:pPr marR="0" lvl="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91F2C"/>
                </a:solidFill>
                <a:effectLst/>
                <a:uLnTx/>
                <a:uFillTx/>
                <a:latin typeface="Segoe Sans Display"/>
                <a:ea typeface="+mn-ea"/>
                <a:cs typeface="+mn-cs"/>
                <a:hlinkClick r:id="rId6"/>
              </a:rPr>
              <a:t>Data strategy and insights</a:t>
            </a: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 – use Researcher to propose a strategy for how to monetize data streams.</a:t>
            </a:r>
          </a:p>
        </p:txBody>
      </p:sp>
      <p:sp>
        <p:nvSpPr>
          <p:cNvPr id="11" name="TextBox 10">
            <a:extLst>
              <a:ext uri="{FF2B5EF4-FFF2-40B4-BE49-F238E27FC236}">
                <a16:creationId xmlns:a16="http://schemas.microsoft.com/office/drawing/2014/main" id="{DD8F4AB8-F70A-666A-9431-A6A769B55AB8}"/>
              </a:ext>
            </a:extLst>
          </p:cNvPr>
          <p:cNvSpPr txBox="1"/>
          <p:nvPr/>
        </p:nvSpPr>
        <p:spPr>
          <a:xfrm>
            <a:off x="588261" y="4425526"/>
            <a:ext cx="5672839" cy="861774"/>
          </a:xfrm>
          <a:prstGeom prst="rect">
            <a:avLst/>
          </a:prstGeom>
          <a:noFill/>
        </p:spPr>
        <p:txBody>
          <a:bodyPr wrap="square" lIns="0" tIns="0" rIns="0" bIns="0" rtlCol="0">
            <a:spAutoFit/>
          </a:bodyPr>
          <a:lstStyle/>
          <a:p>
            <a:pPr marR="0" lvl="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91F2C"/>
                </a:solidFill>
                <a:effectLst/>
                <a:uLnTx/>
                <a:uFillTx/>
                <a:latin typeface="Segoe Sans Display"/>
                <a:ea typeface="+mn-ea"/>
                <a:cs typeface="+mn-cs"/>
                <a:hlinkClick r:id="rId7"/>
              </a:rPr>
              <a:t>Create an unsolicited proposal</a:t>
            </a: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 – use Researcher to better understand a customer’s business challenges and strategies before proposing new services. Then use Researcher to create a strategy for using your solution to improve the customer’s business.</a:t>
            </a:r>
          </a:p>
        </p:txBody>
      </p:sp>
      <p:sp>
        <p:nvSpPr>
          <p:cNvPr id="12" name="TextBox 11">
            <a:extLst>
              <a:ext uri="{FF2B5EF4-FFF2-40B4-BE49-F238E27FC236}">
                <a16:creationId xmlns:a16="http://schemas.microsoft.com/office/drawing/2014/main" id="{FAA2DB95-3573-FDE8-CAA3-5EFFAD2E2F65}"/>
              </a:ext>
            </a:extLst>
          </p:cNvPr>
          <p:cNvSpPr txBox="1"/>
          <p:nvPr/>
        </p:nvSpPr>
        <p:spPr>
          <a:xfrm>
            <a:off x="588261" y="5629736"/>
            <a:ext cx="5672839" cy="430887"/>
          </a:xfrm>
          <a:prstGeom prst="rect">
            <a:avLst/>
          </a:prstGeom>
          <a:noFill/>
        </p:spPr>
        <p:txBody>
          <a:bodyPr wrap="square" lIns="0" tIns="0" rIns="0" bIns="0" rtlCol="0">
            <a:spAutoFit/>
          </a:bodyPr>
          <a:lstStyle/>
          <a:p>
            <a:pPr marR="0" lvl="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91F2C"/>
                </a:solidFill>
                <a:effectLst/>
                <a:uLnTx/>
                <a:uFillTx/>
                <a:latin typeface="Segoe Sans Display"/>
                <a:ea typeface="+mn-ea"/>
                <a:cs typeface="+mn-cs"/>
                <a:hlinkClick r:id="rId8"/>
              </a:rPr>
              <a:t>Draft a product strategy document</a:t>
            </a:r>
            <a:r>
              <a:rPr kumimoji="0" lang="en-US" sz="1400" b="0" i="0" u="none" strike="noStrike" kern="1200" cap="none" spc="0" normalizeH="0" baseline="0" noProof="0" dirty="0">
                <a:ln>
                  <a:noFill/>
                </a:ln>
                <a:solidFill>
                  <a:srgbClr val="091F2C"/>
                </a:solidFill>
                <a:effectLst/>
                <a:uLnTx/>
                <a:uFillTx/>
                <a:latin typeface="Segoe Sans Display"/>
                <a:ea typeface="+mn-ea"/>
                <a:cs typeface="+mn-cs"/>
              </a:rPr>
              <a:t> – use Researcher to create a proposal for a new IT solution.</a:t>
            </a:r>
          </a:p>
        </p:txBody>
      </p:sp>
      <p:pic>
        <p:nvPicPr>
          <p:cNvPr id="4" name="Picture 3" descr="Scenario library interface screenshot">
            <a:extLst>
              <a:ext uri="{FF2B5EF4-FFF2-40B4-BE49-F238E27FC236}">
                <a16:creationId xmlns:a16="http://schemas.microsoft.com/office/drawing/2014/main" id="{E51B060A-3AB7-36F5-4EA6-5A67A04276E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695263" y="1771412"/>
            <a:ext cx="4911520" cy="3867964"/>
          </a:xfrm>
          <a:prstGeom prst="roundRect">
            <a:avLst>
              <a:gd name="adj" fmla="val 1677"/>
            </a:avLst>
          </a:prstGeom>
          <a:ln w="76200">
            <a:solidFill>
              <a:schemeClr val="tx2"/>
            </a:solidFill>
          </a:ln>
        </p:spPr>
      </p:pic>
    </p:spTree>
    <p:extLst>
      <p:ext uri="{BB962C8B-B14F-4D97-AF65-F5344CB8AC3E}">
        <p14:creationId xmlns:p14="http://schemas.microsoft.com/office/powerpoint/2010/main" val="334855679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B8B6B-DBC5-6E36-3FA2-075E0F0D2D2A}"/>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9F68452A-F0B9-481D-CFAE-01DF8BBDC771}"/>
              </a:ext>
              <a:ext uri="{C183D7F6-B498-43B3-948B-1728B52AA6E4}">
                <adec:decorative xmlns:adec="http://schemas.microsoft.com/office/drawing/2017/decorative" val="1"/>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A8A934B1-037A-8AE9-EC67-15068A99B33D}"/>
              </a:ext>
              <a:ext uri="{C183D7F6-B498-43B3-948B-1728B52AA6E4}">
                <adec:decorative xmlns:adec="http://schemas.microsoft.com/office/drawing/2017/decorative" val="1"/>
              </a:ext>
            </a:extLst>
          </p:cNvPr>
          <p:cNvPicPr>
            <a:picLocks/>
          </p:cNvPicPr>
          <p:nvPr/>
        </p:nvPicPr>
        <p:blipFill rotWithShape="1">
          <a:blip r:embed="rId4" cstate="screen">
            <a:extLst>
              <a:ext uri="{BEBA8EAE-BF5A-486C-A8C5-ECC9F3942E4B}">
                <a14:imgProps xmlns:a14="http://schemas.microsoft.com/office/drawing/2010/main">
                  <a14:imgLayer r:embed="rId5">
                    <a14:imgEffect>
                      <a14:artisticBlur radius="20"/>
                    </a14:imgEffect>
                    <a14:imgEffect>
                      <a14:sharpenSoften amount="-100000"/>
                    </a14:imgEffect>
                  </a14:imgLayer>
                </a14:imgProps>
              </a:ext>
              <a:ext uri="{28A0092B-C50C-407E-A947-70E740481C1C}">
                <a14:useLocalDpi xmlns:a14="http://schemas.microsoft.com/office/drawing/2010/main"/>
              </a:ext>
            </a:extLst>
          </a:blip>
          <a:srcRect l="3055" t="20741" r="14828" b="20741"/>
          <a:stretch/>
        </p:blipFill>
        <p:spPr>
          <a:xfrm>
            <a:off x="0" y="1422400"/>
            <a:ext cx="10663238" cy="4013200"/>
          </a:xfrm>
          <a:custGeom>
            <a:avLst/>
            <a:gdLst>
              <a:gd name="connsiteX0" fmla="*/ 0 w 10663238"/>
              <a:gd name="connsiteY0" fmla="*/ 0 h 4013200"/>
              <a:gd name="connsiteX1" fmla="*/ 10342704 w 10663238"/>
              <a:gd name="connsiteY1" fmla="*/ 0 h 4013200"/>
              <a:gd name="connsiteX2" fmla="*/ 10663238 w 10663238"/>
              <a:gd name="connsiteY2" fmla="*/ 320534 h 4013200"/>
              <a:gd name="connsiteX3" fmla="*/ 10663238 w 10663238"/>
              <a:gd name="connsiteY3" fmla="*/ 3692666 h 4013200"/>
              <a:gd name="connsiteX4" fmla="*/ 10342704 w 10663238"/>
              <a:gd name="connsiteY4" fmla="*/ 4013200 h 4013200"/>
              <a:gd name="connsiteX5" fmla="*/ 0 w 10663238"/>
              <a:gd name="connsiteY5" fmla="*/ 4013200 h 401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63238" h="4013200">
                <a:moveTo>
                  <a:pt x="0" y="0"/>
                </a:moveTo>
                <a:lnTo>
                  <a:pt x="10342704" y="0"/>
                </a:lnTo>
                <a:cubicBezTo>
                  <a:pt x="10519730" y="0"/>
                  <a:pt x="10663238" y="143508"/>
                  <a:pt x="10663238" y="320534"/>
                </a:cubicBezTo>
                <a:lnTo>
                  <a:pt x="10663238" y="3692666"/>
                </a:lnTo>
                <a:cubicBezTo>
                  <a:pt x="10663238" y="3869692"/>
                  <a:pt x="10519730" y="4013200"/>
                  <a:pt x="10342704" y="4013200"/>
                </a:cubicBezTo>
                <a:lnTo>
                  <a:pt x="0" y="4013200"/>
                </a:lnTo>
                <a:close/>
              </a:path>
            </a:pathLst>
          </a:custGeom>
        </p:spPr>
      </p:pic>
      <p:sp>
        <p:nvSpPr>
          <p:cNvPr id="6" name="Rectangle 5">
            <a:extLst>
              <a:ext uri="{FF2B5EF4-FFF2-40B4-BE49-F238E27FC236}">
                <a16:creationId xmlns:a16="http://schemas.microsoft.com/office/drawing/2014/main" id="{36E96E03-F12B-6593-3E67-4F32976996F6}"/>
              </a:ext>
              <a:ext uri="{C183D7F6-B498-43B3-948B-1728B52AA6E4}">
                <adec:decorative xmlns:adec="http://schemas.microsoft.com/office/drawing/2017/decorative" val="1"/>
              </a:ext>
            </a:extLst>
          </p:cNvPr>
          <p:cNvSpPr>
            <a:spLocks/>
          </p:cNvSpPr>
          <p:nvPr/>
        </p:nvSpPr>
        <p:spPr bwMode="auto">
          <a:xfrm>
            <a:off x="1" y="-1"/>
            <a:ext cx="12191998" cy="6858000"/>
          </a:xfrm>
          <a:prstGeom prst="rect">
            <a:avLst/>
          </a:prstGeom>
          <a:solidFill>
            <a:schemeClr val="bg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Sans Display"/>
              <a:ea typeface="+mn-ea"/>
              <a:cs typeface="Segoe UI" pitchFamily="34" charset="0"/>
            </a:endParaRPr>
          </a:p>
        </p:txBody>
      </p:sp>
      <p:sp>
        <p:nvSpPr>
          <p:cNvPr id="7" name="Freeform: Shape 6">
            <a:extLst>
              <a:ext uri="{FF2B5EF4-FFF2-40B4-BE49-F238E27FC236}">
                <a16:creationId xmlns:a16="http://schemas.microsoft.com/office/drawing/2014/main" id="{421A8F18-1A2F-36A5-CEC8-595FE8FC7530}"/>
              </a:ext>
              <a:ext uri="{C183D7F6-B498-43B3-948B-1728B52AA6E4}">
                <adec:decorative xmlns:adec="http://schemas.microsoft.com/office/drawing/2017/decorative" val="1"/>
              </a:ext>
            </a:extLst>
          </p:cNvPr>
          <p:cNvSpPr>
            <a:spLocks/>
          </p:cNvSpPr>
          <p:nvPr/>
        </p:nvSpPr>
        <p:spPr bwMode="auto">
          <a:xfrm>
            <a:off x="0" y="1422400"/>
            <a:ext cx="10663238" cy="4013200"/>
          </a:xfrm>
          <a:custGeom>
            <a:avLst/>
            <a:gdLst>
              <a:gd name="connsiteX0" fmla="*/ 0 w 10663238"/>
              <a:gd name="connsiteY0" fmla="*/ 0 h 4013200"/>
              <a:gd name="connsiteX1" fmla="*/ 10342704 w 10663238"/>
              <a:gd name="connsiteY1" fmla="*/ 0 h 4013200"/>
              <a:gd name="connsiteX2" fmla="*/ 10663238 w 10663238"/>
              <a:gd name="connsiteY2" fmla="*/ 320534 h 4013200"/>
              <a:gd name="connsiteX3" fmla="*/ 10663238 w 10663238"/>
              <a:gd name="connsiteY3" fmla="*/ 3692666 h 4013200"/>
              <a:gd name="connsiteX4" fmla="*/ 10342704 w 10663238"/>
              <a:gd name="connsiteY4" fmla="*/ 4013200 h 4013200"/>
              <a:gd name="connsiteX5" fmla="*/ 0 w 10663238"/>
              <a:gd name="connsiteY5" fmla="*/ 4013200 h 4013200"/>
              <a:gd name="connsiteX6" fmla="*/ 0 w 10663238"/>
              <a:gd name="connsiteY6" fmla="*/ 0 h 401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3238" h="4013200">
                <a:moveTo>
                  <a:pt x="0" y="0"/>
                </a:moveTo>
                <a:lnTo>
                  <a:pt x="10342704" y="0"/>
                </a:lnTo>
                <a:cubicBezTo>
                  <a:pt x="10519730" y="0"/>
                  <a:pt x="10663238" y="143508"/>
                  <a:pt x="10663238" y="320534"/>
                </a:cubicBezTo>
                <a:lnTo>
                  <a:pt x="10663238" y="3692666"/>
                </a:lnTo>
                <a:cubicBezTo>
                  <a:pt x="10663238" y="3869692"/>
                  <a:pt x="10519730" y="4013200"/>
                  <a:pt x="10342704" y="4013200"/>
                </a:cubicBezTo>
                <a:lnTo>
                  <a:pt x="0" y="4013200"/>
                </a:lnTo>
                <a:lnTo>
                  <a:pt x="0" y="0"/>
                </a:lnTo>
                <a:close/>
              </a:path>
            </a:pathLst>
          </a:custGeom>
          <a:solidFill>
            <a:schemeClr val="bg1">
              <a:alpha val="40000"/>
            </a:schemeClr>
          </a:solidFill>
          <a:ln w="6350">
            <a:solidFill>
              <a:schemeClr val="bg1"/>
            </a:solidFill>
            <a:headEnd type="none" w="med" len="med"/>
            <a:tailEnd type="none" w="med" len="med"/>
          </a:ln>
          <a:effectLst>
            <a:outerShdw blurRad="63500" algn="c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8" name="Picture 7">
            <a:extLst>
              <a:ext uri="{FF2B5EF4-FFF2-40B4-BE49-F238E27FC236}">
                <a16:creationId xmlns:a16="http://schemas.microsoft.com/office/drawing/2014/main" id="{5280D0C1-EDD5-768F-8F86-09CDEACFCA98}"/>
              </a:ext>
              <a:ext uri="{C183D7F6-B498-43B3-948B-1728B52AA6E4}">
                <adec:decorative xmlns:adec="http://schemas.microsoft.com/office/drawing/2017/decorative" val="1"/>
              </a:ext>
            </a:extLst>
          </p:cNvPr>
          <p:cNvPicPr>
            <a:picLocks/>
          </p:cNvPicPr>
          <p:nvPr/>
        </p:nvPicPr>
        <p:blipFill>
          <a:blip r:embed="rId6" cstate="screen">
            <a:extLst>
              <a:ext uri="{28A0092B-C50C-407E-A947-70E740481C1C}">
                <a14:useLocalDpi xmlns:a14="http://schemas.microsoft.com/office/drawing/2010/main"/>
              </a:ext>
            </a:extLst>
          </a:blip>
          <a:stretch>
            <a:fillRect/>
          </a:stretch>
        </p:blipFill>
        <p:spPr>
          <a:xfrm flipH="1">
            <a:off x="0" y="6788943"/>
            <a:ext cx="12191992" cy="69057"/>
          </a:xfrm>
          <a:prstGeom prst="rect">
            <a:avLst/>
          </a:prstGeom>
        </p:spPr>
      </p:pic>
      <p:cxnSp>
        <p:nvCxnSpPr>
          <p:cNvPr id="13" name="Straight Connector 12">
            <a:extLst>
              <a:ext uri="{FF2B5EF4-FFF2-40B4-BE49-F238E27FC236}">
                <a16:creationId xmlns:a16="http://schemas.microsoft.com/office/drawing/2014/main" id="{7CBAE53F-407F-CEDB-C2C3-5286894A8E85}"/>
              </a:ext>
              <a:ext uri="{C183D7F6-B498-43B3-948B-1728B52AA6E4}">
                <adec:decorative xmlns:adec="http://schemas.microsoft.com/office/drawing/2017/decorative" val="1"/>
              </a:ext>
            </a:extLst>
          </p:cNvPr>
          <p:cNvCxnSpPr>
            <a:cxnSpLocks/>
          </p:cNvCxnSpPr>
          <p:nvPr/>
        </p:nvCxnSpPr>
        <p:spPr>
          <a:xfrm>
            <a:off x="1219200" y="3644363"/>
            <a:ext cx="9172575" cy="0"/>
          </a:xfrm>
          <a:prstGeom prst="line">
            <a:avLst/>
          </a:prstGeom>
          <a:ln w="6350">
            <a:gradFill flip="none" rotWithShape="1">
              <a:gsLst>
                <a:gs pos="0">
                  <a:schemeClr val="bg1">
                    <a:alpha val="0"/>
                  </a:schemeClr>
                </a:gs>
                <a:gs pos="40000">
                  <a:schemeClr val="bg1"/>
                </a:gs>
              </a:gsLst>
              <a:lin ang="10800000" scaled="1"/>
              <a:tileRect/>
            </a:gradFill>
            <a:headEnd type="none" w="lg" len="med"/>
            <a:tailEnd type="none" w="sm" len="sm"/>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147BB729-E651-B095-2A35-D75794985435}"/>
              </a:ext>
              <a:ext uri="{C183D7F6-B498-43B3-948B-1728B52AA6E4}">
                <adec:decorative xmlns:adec="http://schemas.microsoft.com/office/drawing/2017/decorative" val="1"/>
              </a:ext>
            </a:extLst>
          </p:cNvPr>
          <p:cNvSpPr>
            <a:spLocks/>
          </p:cNvSpPr>
          <p:nvPr/>
        </p:nvSpPr>
        <p:spPr>
          <a:xfrm>
            <a:off x="592932" y="3621503"/>
            <a:ext cx="914400" cy="45720"/>
          </a:xfrm>
          <a:prstGeom prst="roundRect">
            <a:avLst>
              <a:gd name="adj" fmla="val 50000"/>
            </a:avLst>
          </a:prstGeom>
          <a:gradFill flip="none" rotWithShape="1">
            <a:gsLst>
              <a:gs pos="0">
                <a:schemeClr val="accent3"/>
              </a:gs>
              <a:gs pos="31000">
                <a:srgbClr val="D361FF"/>
              </a:gs>
              <a:gs pos="100000">
                <a:schemeClr val="accent1"/>
              </a:gs>
              <a:gs pos="67000">
                <a:srgbClr val="2CB1F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Sans Display Semibold"/>
              <a:ea typeface="+mn-ea"/>
              <a:cs typeface="Segoe UI" pitchFamily="34" charset="0"/>
            </a:endParaRPr>
          </a:p>
        </p:txBody>
      </p:sp>
      <p:sp>
        <p:nvSpPr>
          <p:cNvPr id="2" name="Title 1">
            <a:extLst>
              <a:ext uri="{FF2B5EF4-FFF2-40B4-BE49-F238E27FC236}">
                <a16:creationId xmlns:a16="http://schemas.microsoft.com/office/drawing/2014/main" id="{3EEF68E0-52B7-9567-9534-9B36DF8DCAA0}"/>
              </a:ext>
            </a:extLst>
          </p:cNvPr>
          <p:cNvSpPr>
            <a:spLocks noGrp="1"/>
          </p:cNvSpPr>
          <p:nvPr>
            <p:ph type="title"/>
          </p:nvPr>
        </p:nvSpPr>
        <p:spPr>
          <a:xfrm>
            <a:off x="588261" y="3985984"/>
            <a:ext cx="11011601" cy="492443"/>
          </a:xfrm>
        </p:spPr>
        <p:txBody>
          <a:bodyPr/>
          <a:lstStyle/>
          <a:p>
            <a:pPr>
              <a:spcAft>
                <a:spcPts val="600"/>
              </a:spcAft>
            </a:pPr>
            <a:r>
              <a:rPr lang="en-US" sz="4000" dirty="0">
                <a:gradFill>
                  <a:gsLst>
                    <a:gs pos="2874">
                      <a:schemeClr val="accent1"/>
                    </a:gs>
                    <a:gs pos="71000">
                      <a:schemeClr val="accent4"/>
                    </a:gs>
                    <a:gs pos="100000">
                      <a:schemeClr val="accent2"/>
                    </a:gs>
                  </a:gsLst>
                  <a:lin ang="0" scaled="1"/>
                </a:gradFill>
                <a:ea typeface="+mj-ea"/>
                <a:cs typeface="+mj-cs"/>
              </a:rPr>
              <a:t>Analyst </a:t>
            </a:r>
          </a:p>
        </p:txBody>
      </p:sp>
    </p:spTree>
    <p:extLst>
      <p:ext uri="{BB962C8B-B14F-4D97-AF65-F5344CB8AC3E}">
        <p14:creationId xmlns:p14="http://schemas.microsoft.com/office/powerpoint/2010/main" val="421005782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9F3"/>
        </a:solidFill>
        <a:effectLst/>
      </p:bgPr>
    </p:bg>
    <p:spTree>
      <p:nvGrpSpPr>
        <p:cNvPr id="1" name="">
          <a:extLst>
            <a:ext uri="{FF2B5EF4-FFF2-40B4-BE49-F238E27FC236}">
              <a16:creationId xmlns:a16="http://schemas.microsoft.com/office/drawing/2014/main" id="{3F9ACC9C-386A-3C48-510A-94F0BE327105}"/>
            </a:ext>
          </a:extLst>
        </p:cNvPr>
        <p:cNvGrpSpPr/>
        <p:nvPr/>
      </p:nvGrpSpPr>
      <p:grpSpPr>
        <a:xfrm>
          <a:off x="0" y="0"/>
          <a:ext cx="0" cy="0"/>
          <a:chOff x="0" y="0"/>
          <a:chExt cx="0" cy="0"/>
        </a:xfrm>
      </p:grpSpPr>
      <p:pic>
        <p:nvPicPr>
          <p:cNvPr id="15" name="Picture 14">
            <a:extLst>
              <a:ext uri="{FF2B5EF4-FFF2-40B4-BE49-F238E27FC236}">
                <a16:creationId xmlns:a16="http://schemas.microsoft.com/office/drawing/2014/main" id="{B09DB889-1048-D2D3-64CD-7CA2EF1BE593}"/>
              </a:ext>
              <a:ext uri="{C183D7F6-B498-43B3-948B-1728B52AA6E4}">
                <adec:decorative xmlns:adec="http://schemas.microsoft.com/office/drawing/2017/decorative" val="1"/>
              </a:ext>
            </a:extLst>
          </p:cNvPr>
          <p:cNvPicPr>
            <a:picLocks/>
          </p:cNvPicPr>
          <p:nvPr/>
        </p:nvPicPr>
        <p:blipFill>
          <a:blip r:embed="rId3" cstate="screen">
            <a:extLst>
              <a:ext uri="{28A0092B-C50C-407E-A947-70E740481C1C}">
                <a14:useLocalDpi xmlns:a14="http://schemas.microsoft.com/office/drawing/2010/main"/>
              </a:ext>
            </a:extLst>
          </a:blip>
          <a:srcRect/>
          <a:stretch/>
        </p:blipFill>
        <p:spPr>
          <a:xfrm>
            <a:off x="0" y="0"/>
            <a:ext cx="4801612" cy="6858000"/>
          </a:xfrm>
          <a:custGeom>
            <a:avLst/>
            <a:gdLst>
              <a:gd name="connsiteX0" fmla="*/ 0 w 4310743"/>
              <a:gd name="connsiteY0" fmla="*/ 0 h 6858000"/>
              <a:gd name="connsiteX1" fmla="*/ 4310743 w 4310743"/>
              <a:gd name="connsiteY1" fmla="*/ 0 h 6858000"/>
              <a:gd name="connsiteX2" fmla="*/ 4310743 w 4310743"/>
              <a:gd name="connsiteY2" fmla="*/ 6858000 h 6858000"/>
              <a:gd name="connsiteX3" fmla="*/ 0 w 43107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10743" h="6858000">
                <a:moveTo>
                  <a:pt x="0" y="0"/>
                </a:moveTo>
                <a:lnTo>
                  <a:pt x="4310743" y="0"/>
                </a:lnTo>
                <a:lnTo>
                  <a:pt x="4310743" y="6858000"/>
                </a:lnTo>
                <a:lnTo>
                  <a:pt x="0" y="6858000"/>
                </a:lnTo>
                <a:close/>
              </a:path>
            </a:pathLst>
          </a:custGeom>
        </p:spPr>
      </p:pic>
      <p:sp>
        <p:nvSpPr>
          <p:cNvPr id="16" name="Freeform: Shape 15">
            <a:extLst>
              <a:ext uri="{FF2B5EF4-FFF2-40B4-BE49-F238E27FC236}">
                <a16:creationId xmlns:a16="http://schemas.microsoft.com/office/drawing/2014/main" id="{A96D920A-AECD-65F7-D3D0-FB902E8B119F}"/>
              </a:ext>
              <a:ext uri="{C183D7F6-B498-43B3-948B-1728B52AA6E4}">
                <adec:decorative xmlns:adec="http://schemas.microsoft.com/office/drawing/2017/decorative" val="1"/>
              </a:ext>
            </a:extLst>
          </p:cNvPr>
          <p:cNvSpPr>
            <a:spLocks/>
          </p:cNvSpPr>
          <p:nvPr/>
        </p:nvSpPr>
        <p:spPr bwMode="auto">
          <a:xfrm>
            <a:off x="-1" y="0"/>
            <a:ext cx="4801611" cy="6858000"/>
          </a:xfrm>
          <a:custGeom>
            <a:avLst/>
            <a:gdLst>
              <a:gd name="connsiteX0" fmla="*/ 0 w 3136902"/>
              <a:gd name="connsiteY0" fmla="*/ 0 h 6858000"/>
              <a:gd name="connsiteX1" fmla="*/ 3136902 w 3136902"/>
              <a:gd name="connsiteY1" fmla="*/ 0 h 6858000"/>
              <a:gd name="connsiteX2" fmla="*/ 3136902 w 3136902"/>
              <a:gd name="connsiteY2" fmla="*/ 6858000 h 6858000"/>
              <a:gd name="connsiteX3" fmla="*/ 0 w 3136902"/>
              <a:gd name="connsiteY3" fmla="*/ 6858000 h 6858000"/>
              <a:gd name="connsiteX4" fmla="*/ 0 w 313690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6902" h="6858000">
                <a:moveTo>
                  <a:pt x="0" y="0"/>
                </a:moveTo>
                <a:lnTo>
                  <a:pt x="3136902" y="0"/>
                </a:lnTo>
                <a:lnTo>
                  <a:pt x="3136902" y="6858000"/>
                </a:lnTo>
                <a:lnTo>
                  <a:pt x="0" y="6858000"/>
                </a:lnTo>
                <a:lnTo>
                  <a:pt x="0" y="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Sans Display"/>
              <a:ea typeface="Segoe UI" pitchFamily="34" charset="0"/>
              <a:cs typeface="Segoe UI" pitchFamily="34" charset="0"/>
            </a:endParaRPr>
          </a:p>
        </p:txBody>
      </p:sp>
      <p:sp>
        <p:nvSpPr>
          <p:cNvPr id="17" name="Rectangle 16">
            <a:extLst>
              <a:ext uri="{FF2B5EF4-FFF2-40B4-BE49-F238E27FC236}">
                <a16:creationId xmlns:a16="http://schemas.microsoft.com/office/drawing/2014/main" id="{43D58ECC-F623-C532-49A3-38B5D23229D4}"/>
              </a:ext>
              <a:ext uri="{C183D7F6-B498-43B3-948B-1728B52AA6E4}">
                <adec:decorative xmlns:adec="http://schemas.microsoft.com/office/drawing/2017/decorative" val="1"/>
              </a:ext>
            </a:extLst>
          </p:cNvPr>
          <p:cNvSpPr>
            <a:spLocks/>
          </p:cNvSpPr>
          <p:nvPr/>
        </p:nvSpPr>
        <p:spPr bwMode="auto">
          <a:xfrm>
            <a:off x="0" y="1771679"/>
            <a:ext cx="4801609" cy="3896300"/>
          </a:xfrm>
          <a:prstGeom prst="rect">
            <a:avLst/>
          </a:prstGeom>
          <a:solidFill>
            <a:schemeClr val="bg1">
              <a:alpha val="40000"/>
            </a:schemeClr>
          </a:solidFill>
          <a:ln w="63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91F2C"/>
              </a:solidFill>
              <a:effectLst/>
              <a:uLnTx/>
              <a:uFillTx/>
              <a:latin typeface="Segoe Sans Display"/>
              <a:ea typeface="+mn-ea"/>
              <a:cs typeface="+mn-cs"/>
            </a:endParaRPr>
          </a:p>
        </p:txBody>
      </p:sp>
      <p:pic>
        <p:nvPicPr>
          <p:cNvPr id="22" name="Picture 21">
            <a:extLst>
              <a:ext uri="{FF2B5EF4-FFF2-40B4-BE49-F238E27FC236}">
                <a16:creationId xmlns:a16="http://schemas.microsoft.com/office/drawing/2014/main" id="{A06AB3DB-6DDF-689F-2A0D-DA6ABD5A229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5400000" flipH="1">
            <a:off x="1353561" y="3409949"/>
            <a:ext cx="6857999" cy="38099"/>
          </a:xfrm>
          <a:custGeom>
            <a:avLst/>
            <a:gdLst>
              <a:gd name="connsiteX0" fmla="*/ 6857999 w 6857999"/>
              <a:gd name="connsiteY0" fmla="*/ 38099 h 38099"/>
              <a:gd name="connsiteX1" fmla="*/ 6857999 w 6857999"/>
              <a:gd name="connsiteY1" fmla="*/ 0 h 38099"/>
              <a:gd name="connsiteX2" fmla="*/ 0 w 6857999"/>
              <a:gd name="connsiteY2" fmla="*/ 0 h 38099"/>
              <a:gd name="connsiteX3" fmla="*/ 0 w 6857999"/>
              <a:gd name="connsiteY3" fmla="*/ 38099 h 38099"/>
            </a:gdLst>
            <a:ahLst/>
            <a:cxnLst>
              <a:cxn ang="0">
                <a:pos x="connsiteX0" y="connsiteY0"/>
              </a:cxn>
              <a:cxn ang="0">
                <a:pos x="connsiteX1" y="connsiteY1"/>
              </a:cxn>
              <a:cxn ang="0">
                <a:pos x="connsiteX2" y="connsiteY2"/>
              </a:cxn>
              <a:cxn ang="0">
                <a:pos x="connsiteX3" y="connsiteY3"/>
              </a:cxn>
            </a:cxnLst>
            <a:rect l="l" t="t" r="r" b="b"/>
            <a:pathLst>
              <a:path w="6857999" h="38099">
                <a:moveTo>
                  <a:pt x="6857999" y="38099"/>
                </a:moveTo>
                <a:lnTo>
                  <a:pt x="6857999" y="0"/>
                </a:lnTo>
                <a:lnTo>
                  <a:pt x="0" y="0"/>
                </a:lnTo>
                <a:lnTo>
                  <a:pt x="0" y="38099"/>
                </a:lnTo>
                <a:close/>
              </a:path>
            </a:pathLst>
          </a:custGeom>
        </p:spPr>
      </p:pic>
      <p:sp>
        <p:nvSpPr>
          <p:cNvPr id="23" name="Rectangle: Rounded Corners 22">
            <a:extLst>
              <a:ext uri="{FF2B5EF4-FFF2-40B4-BE49-F238E27FC236}">
                <a16:creationId xmlns:a16="http://schemas.microsoft.com/office/drawing/2014/main" id="{01C4ED2C-EE5B-24F1-A5B1-010B514204FA}"/>
              </a:ext>
              <a:ext uri="{C183D7F6-B498-43B3-948B-1728B52AA6E4}">
                <adec:decorative xmlns:adec="http://schemas.microsoft.com/office/drawing/2017/decorative" val="1"/>
              </a:ext>
            </a:extLst>
          </p:cNvPr>
          <p:cNvSpPr>
            <a:spLocks/>
          </p:cNvSpPr>
          <p:nvPr/>
        </p:nvSpPr>
        <p:spPr bwMode="auto">
          <a:xfrm>
            <a:off x="4994680" y="1190020"/>
            <a:ext cx="6613725" cy="4477960"/>
          </a:xfrm>
          <a:prstGeom prst="roundRect">
            <a:avLst>
              <a:gd name="adj" fmla="val 2642"/>
            </a:avLst>
          </a:prstGeom>
          <a:solidFill>
            <a:schemeClr val="bg1"/>
          </a:solidFill>
          <a:ln w="6350">
            <a:solidFill>
              <a:schemeClr val="bg1"/>
            </a:solidFill>
            <a:headEnd type="none" w="med" len="med"/>
            <a:tailEnd type="none" w="med" len="med"/>
          </a:ln>
          <a:effectLst>
            <a:outerShdw blurRad="215900" algn="ctr" rotWithShape="0">
              <a:prstClr val="black">
                <a:alpha val="1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5760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3" name="Title 12">
            <a:extLst>
              <a:ext uri="{FF2B5EF4-FFF2-40B4-BE49-F238E27FC236}">
                <a16:creationId xmlns:a16="http://schemas.microsoft.com/office/drawing/2014/main" id="{0586A48C-616E-034A-02E2-F53F3E131940}"/>
              </a:ext>
            </a:extLst>
          </p:cNvPr>
          <p:cNvSpPr>
            <a:spLocks noGrp="1"/>
          </p:cNvSpPr>
          <p:nvPr>
            <p:ph type="title"/>
          </p:nvPr>
        </p:nvSpPr>
        <p:spPr>
          <a:xfrm>
            <a:off x="588261" y="986995"/>
            <a:ext cx="11011601" cy="492443"/>
          </a:xfrm>
        </p:spPr>
        <p:txBody>
          <a:bodyPr/>
          <a:lstStyle/>
          <a:p>
            <a:pPr>
              <a:spcAft>
                <a:spcPts val="600"/>
              </a:spcAft>
            </a:pPr>
            <a:r>
              <a:rPr lang="en-US" sz="3200" dirty="0">
                <a:gradFill>
                  <a:gsLst>
                    <a:gs pos="2874">
                      <a:schemeClr val="accent1"/>
                    </a:gs>
                    <a:gs pos="71000">
                      <a:schemeClr val="accent4"/>
                    </a:gs>
                    <a:gs pos="100000">
                      <a:schemeClr val="accent2"/>
                    </a:gs>
                  </a:gsLst>
                  <a:lin ang="0" scaled="1"/>
                </a:gradFill>
                <a:ea typeface="+mj-ea"/>
                <a:cs typeface="+mj-cs"/>
              </a:rPr>
              <a:t>Analyst</a:t>
            </a:r>
          </a:p>
        </p:txBody>
      </p:sp>
      <p:sp>
        <p:nvSpPr>
          <p:cNvPr id="18" name="TextBox 17">
            <a:extLst>
              <a:ext uri="{FF2B5EF4-FFF2-40B4-BE49-F238E27FC236}">
                <a16:creationId xmlns:a16="http://schemas.microsoft.com/office/drawing/2014/main" id="{F4327493-856B-8E0D-71EF-DC750A61683B}"/>
              </a:ext>
            </a:extLst>
          </p:cNvPr>
          <p:cNvSpPr txBox="1">
            <a:spLocks/>
          </p:cNvSpPr>
          <p:nvPr/>
        </p:nvSpPr>
        <p:spPr>
          <a:xfrm>
            <a:off x="588261" y="1894790"/>
            <a:ext cx="3977053" cy="3508653"/>
          </a:xfrm>
          <a:prstGeom prst="rect">
            <a:avLst/>
          </a:prstGeom>
          <a:noFill/>
        </p:spPr>
        <p:txBody>
          <a:bodyPr vert="horz" wrap="square" lIns="0" tIns="0" rIns="0" bIns="0" rtlCol="0">
            <a:spAutoFit/>
          </a:bodyPr>
          <a:lstStyle/>
          <a:p>
            <a:pPr marL="209550" marR="0" lvl="0" indent="-20955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C03BC4"/>
                </a:solidFill>
                <a:effectLst/>
                <a:uLnTx/>
                <a:uFillTx/>
                <a:latin typeface="Segoe Sans Display Semibold"/>
                <a:ea typeface="+mn-ea"/>
                <a:cs typeface="+mn-cs"/>
              </a:rPr>
              <a:t>Analyst</a:t>
            </a:r>
            <a:r>
              <a:rPr kumimoji="0" lang="en-US" sz="1600" b="0" i="0" u="none" strike="noStrike" kern="1200" cap="none" spc="0" normalizeH="0" baseline="0" noProof="0" dirty="0">
                <a:ln>
                  <a:noFill/>
                </a:ln>
                <a:solidFill>
                  <a:srgbClr val="091F2C"/>
                </a:solidFill>
                <a:effectLst/>
                <a:uLnTx/>
                <a:uFillTx/>
                <a:latin typeface="Segoe Sans Display"/>
                <a:ea typeface="+mn-ea"/>
                <a:cs typeface="+mn-cs"/>
              </a:rPr>
              <a:t> thinks like a skilled data scientist, so you can </a:t>
            </a:r>
            <a:r>
              <a:rPr kumimoji="0" lang="en-US" sz="1600" b="0" i="0" u="none" strike="noStrike" kern="1200" cap="none" spc="0" normalizeH="0" baseline="0" noProof="0" dirty="0">
                <a:ln>
                  <a:noFill/>
                </a:ln>
                <a:solidFill>
                  <a:srgbClr val="C03BC4"/>
                </a:solidFill>
                <a:effectLst/>
                <a:uLnTx/>
                <a:uFillTx/>
                <a:latin typeface="Segoe Sans Display Semibold"/>
                <a:ea typeface="+mn-ea"/>
                <a:cs typeface="+mn-cs"/>
              </a:rPr>
              <a:t>go from raw data to insights in minutes</a:t>
            </a:r>
            <a:r>
              <a:rPr kumimoji="0" lang="en-US" sz="1600" b="0" i="0" u="none" strike="noStrike" kern="1200" cap="none" spc="0" normalizeH="0" baseline="0" noProof="0" dirty="0">
                <a:ln>
                  <a:noFill/>
                </a:ln>
                <a:solidFill>
                  <a:srgbClr val="C03BC4"/>
                </a:solidFill>
                <a:effectLst/>
                <a:uLnTx/>
                <a:uFillTx/>
                <a:latin typeface="Segoe Sans Display"/>
                <a:ea typeface="+mn-ea"/>
                <a:cs typeface="+mn-cs"/>
              </a:rPr>
              <a:t>.</a:t>
            </a:r>
            <a:r>
              <a:rPr kumimoji="0" lang="en-US" sz="1600" b="0" i="0" u="none" strike="noStrike" kern="1200" cap="none" spc="0" normalizeH="0" baseline="0" noProof="0" dirty="0">
                <a:ln>
                  <a:noFill/>
                </a:ln>
                <a:solidFill>
                  <a:srgbClr val="C03BC4"/>
                </a:solidFill>
                <a:effectLst/>
                <a:uLnTx/>
                <a:uFillTx/>
                <a:latin typeface="Segoe Sans Display Semibold"/>
                <a:ea typeface="+mn-ea"/>
                <a:cs typeface="+mn-cs"/>
              </a:rPr>
              <a:t> ​</a:t>
            </a:r>
          </a:p>
          <a:p>
            <a:pPr marL="209550" marR="0" lvl="0" indent="-20955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091F2C"/>
                </a:solidFill>
                <a:effectLst/>
                <a:uLnTx/>
                <a:uFillTx/>
                <a:latin typeface="Segoe Sans Display"/>
                <a:ea typeface="+mn-ea"/>
                <a:cs typeface="+mn-cs"/>
              </a:rPr>
              <a:t>Built on OpenAI’s o3-mini reasoning model and optimized to do advanced data analysis at work</a:t>
            </a:r>
          </a:p>
          <a:p>
            <a:pPr marL="209550" marR="0" lvl="0" indent="-20955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091F2C"/>
                </a:solidFill>
                <a:effectLst/>
                <a:uLnTx/>
                <a:uFillTx/>
                <a:latin typeface="Segoe Sans Display"/>
                <a:ea typeface="+mn-ea"/>
                <a:cs typeface="+mn-cs"/>
              </a:rPr>
              <a:t>Analyst uses chain-of-thought reasoning to progress through problems iteratively, to refine its reasoning and provide a high-quality answer</a:t>
            </a:r>
          </a:p>
          <a:p>
            <a:pPr marL="209550" marR="0" lvl="0" indent="-209550" algn="l" defTabSz="914400" rtl="0" eaLnBrk="1" fontAlgn="auto" latinLnBrk="0" hangingPunct="1">
              <a:lnSpc>
                <a:spcPct val="100000"/>
              </a:lnSpc>
              <a:spcBef>
                <a:spcPts val="0"/>
              </a:spcBef>
              <a:spcAft>
                <a:spcPts val="800"/>
              </a:spcAft>
              <a:buClr>
                <a:srgbClr val="091F2C"/>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091F2C"/>
                </a:solidFill>
                <a:effectLst/>
                <a:uLnTx/>
                <a:uFillTx/>
                <a:latin typeface="Segoe Sans Display"/>
                <a:ea typeface="+mn-ea"/>
                <a:cs typeface="+mn-cs"/>
              </a:rPr>
              <a:t>Runs Python to tackle your most complex data queries— you can view the code it’s running in real time to check its work</a:t>
            </a:r>
          </a:p>
        </p:txBody>
      </p:sp>
      <p:sp>
        <p:nvSpPr>
          <p:cNvPr id="2" name="Rectangle: Rounded Corners 1">
            <a:extLst>
              <a:ext uri="{FF2B5EF4-FFF2-40B4-BE49-F238E27FC236}">
                <a16:creationId xmlns:a16="http://schemas.microsoft.com/office/drawing/2014/main" id="{E5C37610-8581-E4AB-5334-14A2A0847AED}"/>
              </a:ext>
              <a:ext uri="{C183D7F6-B498-43B3-948B-1728B52AA6E4}">
                <adec:decorative xmlns:adec="http://schemas.microsoft.com/office/drawing/2017/decorative" val="0"/>
              </a:ext>
            </a:extLst>
          </p:cNvPr>
          <p:cNvSpPr>
            <a:spLocks/>
          </p:cNvSpPr>
          <p:nvPr/>
        </p:nvSpPr>
        <p:spPr>
          <a:xfrm>
            <a:off x="571500" y="5850859"/>
            <a:ext cx="1618612" cy="403226"/>
          </a:xfrm>
          <a:prstGeom prst="roundRect">
            <a:avLst>
              <a:gd name="adj" fmla="val 50000"/>
            </a:avLst>
          </a:prstGeom>
          <a:gradFill flip="none" rotWithShape="1">
            <a:gsLst>
              <a:gs pos="0">
                <a:schemeClr val="accent3"/>
              </a:gs>
              <a:gs pos="31000">
                <a:srgbClr val="D361FF"/>
              </a:gs>
              <a:gs pos="100000">
                <a:schemeClr val="accent1"/>
              </a:gs>
              <a:gs pos="67000">
                <a:srgbClr val="2CB1F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Segoe Sans Display Semibold"/>
                <a:ea typeface="+mn-ea"/>
                <a:cs typeface="+mn-cs"/>
              </a:rPr>
              <a:t>Generally available</a:t>
            </a:r>
          </a:p>
        </p:txBody>
      </p:sp>
      <p:pic>
        <p:nvPicPr>
          <p:cNvPr id="30" name="Picture 29" descr="Microsoft 365 Copilot window displaying a Smart Fitness Shoe Analysis with a bar chart showing market opportunity by region and customer segment, and suggested actions like providing a meeting agenda or key points.">
            <a:extLst>
              <a:ext uri="{FF2B5EF4-FFF2-40B4-BE49-F238E27FC236}">
                <a16:creationId xmlns:a16="http://schemas.microsoft.com/office/drawing/2014/main" id="{60ED4C82-5504-B2C1-C6CF-5A10238965A3}"/>
              </a:ext>
            </a:extLst>
          </p:cNvPr>
          <p:cNvPicPr>
            <a:picLocks/>
          </p:cNvPicPr>
          <p:nvPr/>
        </p:nvPicPr>
        <p:blipFill>
          <a:blip r:embed="rId5" cstate="screen">
            <a:extLst>
              <a:ext uri="{28A0092B-C50C-407E-A947-70E740481C1C}">
                <a14:useLocalDpi xmlns:a14="http://schemas.microsoft.com/office/drawing/2010/main"/>
              </a:ext>
            </a:extLst>
          </a:blip>
          <a:srcRect/>
          <a:stretch/>
        </p:blipFill>
        <p:spPr>
          <a:xfrm>
            <a:off x="5145131" y="1343024"/>
            <a:ext cx="6303926" cy="4171954"/>
          </a:xfrm>
          <a:prstGeom prst="roundRect">
            <a:avLst>
              <a:gd name="adj" fmla="val 1881"/>
            </a:avLst>
          </a:prstGeom>
          <a:solidFill>
            <a:schemeClr val="bg1"/>
          </a:solidFill>
          <a:ln w="6350">
            <a:solidFill>
              <a:schemeClr val="accent3">
                <a:lumMod val="40000"/>
                <a:lumOff val="60000"/>
              </a:schemeClr>
            </a:solidFill>
          </a:ln>
          <a:effectLst>
            <a:outerShdw blurRad="127000" dist="38100" dir="2700000" algn="tl" rotWithShape="0">
              <a:prstClr val="black">
                <a:alpha val="5000"/>
              </a:prstClr>
            </a:outerShdw>
          </a:effectLst>
        </p:spPr>
      </p:pic>
    </p:spTree>
    <p:extLst>
      <p:ext uri="{BB962C8B-B14F-4D97-AF65-F5344CB8AC3E}">
        <p14:creationId xmlns:p14="http://schemas.microsoft.com/office/powerpoint/2010/main" val="3453057732"/>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POWER_USER_CONTEXTUAL_SHAPES_AGENDA_DESIGNER" val="{&quot;Divider1&quot;:{&quot;Title&quot;:{&quot;AutoShapeType&quot;:1,&quot;CalloutType&quot;:1,&quot;CalloutAngle&quot;:2,&quot;CalloutGap&quot;:-3.40282347E+38,&quot;Visible&quot;:-1,&quot;LockAspectRatio&quot;:0,&quot;CanUpdateAdjustments&quot;:true,&quot;Adjustment1&quot;:-1.0,&quot;Adjustment2&quot;:-1.0,&quot;Adjustment3&quot;:-1.0,&quot;Adjustment4&quot;:-1.0,&quot;CanManagePosition&quot;:true,&quot;Left&quot;:240.0,&quot;Top&quot;:216.0,&quot;Rotation&quot;:-1.0,&quot;CanManageSize&quot;:true,&quot;Width&quot;:700.0,&quot;Height&quot;:108.0,&quot;TextFrame2AutoSize&quot;:1,&quot;TextFrame2TextRangeFontName&quot;:&quot;&quot;,&quot;TextFrameMarginTop&quot;:0.0,&quot;TextFrameMarginLeft&quot;:0.0,&quot;TextFrameMarginRight&quot;:0.0,&quot;TextFrameMarginBottom&quot;:0.0,&quot;TextFrameWordWrap&quot;:-1,&quot;TextFrameTextRangeFontSize&quot;:30.0,&quot;TextFrameTextRangeFontColorHexa&quot;:&quot;#091F2C&quot;,&quot;TextFrameTextRangeFontBold&quot;:0,&quot;TextFrameTextRangeFontItalic&quot;:0,&quot;TextFrameTextRangeFontUnderline&quot;:0,&quot;TextFrameVerticalAnchor&quot;:1,&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1,&quot;ZOrderPosition&quot;:-2147483648,&quot;CanChangeZOrderPosition&quot;:true,&quot;FillVisible&quot;:0,&quot;FillForeColorHexa&quot;:null,&quot;FillTransparency&quot;:1.0,&quot;LineVisible&quot;:0,&quot;LineForeColorHexa&quot;:null,&quot;LineWeight&quot;:0.0,&quot;LineDashStyle&quot;:1,&quot;LineEndArrowheadStyle&quot;:1,&quot;LineBeginArrowheadStyle&quot;:1,&quot;ShouldSendToBack&quot;:false,&quot;NeedsApplyToAll&quot;:true},&quot;Number&quot;:{&quot;AutoShapeType&quot;:1,&quot;CalloutType&quot;:1,&quot;CalloutAngle&quot;:2,&quot;CalloutGap&quot;:-3.40282347E+38,&quot;Visible&quot;:-1,&quot;LockAspectRatio&quot;:0,&quot;CanUpdateAdjustments&quot;:true,&quot;Adjustment1&quot;:-1.0,&quot;Adjustment2&quot;:-1.0,&quot;Adjustment3&quot;:-1.0,&quot;Adjustment4&quot;:-1.0,&quot;CanManagePosition&quot;:true,&quot;Left&quot;:115.2,&quot;Top&quot;:216.0,&quot;Rotation&quot;:-1.0,&quot;CanManageSize&quot;:true,&quot;Width&quot;:81.0,&quot;Height&quot;:81.0,&quot;TextFrame2AutoSize&quot;:0,&quot;TextFrame2TextRangeFontName&quot;:&quot;&quot;,&quot;TextFrameMarginTop&quot;:0.0,&quot;TextFrameMarginLeft&quot;:0.0,&quot;TextFrameMarginRight&quot;:0.0,&quot;TextFrameMarginBottom&quot;:0.0,&quot;TextFrameWordWrap&quot;:0,&quot;TextFrameTextRangeFontSize&quot;:30.0,&quot;TextFrameTextRangeFontColorHexa&quot;:&quot;#FFFFFF&quot;,&quot;TextFrameTextRangeFontBold&quot;:0,&quot;TextFrameTextRangeFontItalic&quot;:0,&quot;TextFrameTextRangeFontUnderline&quot;:0,&quot;TextFrameVerticalAnchor&quot;:3,&quot;TextFrameHorizontalAnchor&quot;:2,&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1,&quot;FillForeColorHexa&quot;:&quot;#0078D4&quot;,&quot;FillTransparency&quot;:0.0,&quot;LineVisible&quot;:0,&quot;LineForeColorHexa&quot;:null,&quot;LineWeight&quot;:0.0,&quot;LineDashStyle&quot;:1,&quot;LineEndArrowheadStyle&quot;:1,&quot;LineBeginArrowheadStyle&quot;:1,&quot;ShouldSendToBack&quot;:false,&quot;NeedsApplyToAll&quot;:true},&quot;Line&quot;:{&quot;AutoShapeType&quot;:1,&quot;CalloutType&quot;:1,&quot;CalloutAngle&quot;:2,&quot;CalloutGap&quot;:-3.40282347E+38,&quot;Visible&quot;:-1,&quot;LockAspectRatio&quot;:0,&quot;CanUpdateAdjustments&quot;:true,&quot;Adjustment1&quot;:-1.0,&quot;Adjustment2&quot;:-1.0,&quot;Adjustment3&quot;:-1.0,&quot;Adjustment4&quot;:-1.0,&quot;CanManagePosition&quot;:true,&quot;Left&quot;:240.0,&quot;Top&quot;:331.0,&quot;Rotation&quot;:-1.0,&quot;CanManageSize&quot;:true,&quot;Width&quot;:700.0,&quot;Height&quot;:0.0,&quot;TextFrame2AutoSize&quot;:0,&quot;TextFrame2TextRangeFontName&quot;:&quot;&quot;,&quot;TextFrameMarginTop&quot;:0.0,&quot;TextFrameMarginLeft&quot;:0.0,&quot;TextFrameMarginRight&quot;:0.0,&quot;TextFrameMarginBottom&quot;:0.0,&quot;TextFrameWordWrap&quot;:-1,&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0,&quot;FillForeColorHexa&quot;:null,&quot;FillTransparency&quot;:0.0,&quot;LineVisible&quot;:-1,&quot;LineForeColorHexa&quot;:&quot;#0078D4&quot;,&quot;LineWeight&quot;:0.0,&quot;LineDashStyle&quot;:1,&quot;LineEndArrowheadStyle&quot;:1,&quot;LineBeginArrowheadStyle&quot;:1,&quot;ShouldSendToBack&quot;:false,&quot;NeedsApplyToAll&quot;:false}},&quot;TableOfContent1&quot;:{&quot;MarginLeft&quot;:76.8,&quot;MarginRight&quot;:76.79999,&quot;MarginTop&quot;:86.4,&quot;MarginBottom&quot;:21.5999756,&quot;ShouldVerticalCenter&quot;:true,&quot;Title&quot;:{&quot;AutoShapeType&quot;:1,&quot;CalloutType&quot;:1,&quot;CalloutAngle&quot;:2,&quot;CalloutGap&quot;:-3.40282347E+38,&quot;Visible&quot;:-1,&quot;LockAspectRatio&quot;:0,&quot;CanUpdateAdjustments&quot;:true,&quot;Adjustment1&quot;:-1.0,&quot;Adjustment2&quot;:-1.0,&quot;Adjustment3&quot;:-1.0,&quot;Adjustment4&quot;:-1.0,&quot;CanManagePosition&quot;:true,&quot;Left&quot;:76.8,&quot;Top&quot;:54.0,&quot;Rotation&quot;:0.0,&quot;CanManageSize&quot;:true,&quot;Width&quot;:768.0,&quot;Height&quot;:30.0,&quot;TextFrame2AutoSize&quot;:0,&quot;TextFrame2TextRangeFontName&quot;:&quot;&quot;,&quot;TextFrameMarginTop&quot;:0.0,&quot;TextFrameMarginLeft&quot;:0.0,&quot;TextFrameMarginRight&quot;:0.0,&quot;TextFrameMarginBottom&quot;:0.0,&quot;TextFrameWordWrap&quot;:-1,&quot;TextFrameTextRangeFontSize&quot;:32.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1,&quot;ZOrderPosition&quot;:-2147483648,&quot;CanChangeZOrderPosition&quot;:true,&quot;FillVisible&quot;:0,&quot;FillForeColorHexa&quot;:null,&quot;FillTransparency&quot;:1.0,&quot;LineVisible&quot;:0,&quot;LineForeColorHexa&quot;:null,&quot;LineWeight&quot;:0.0,&quot;LineDashStyle&quot;:1,&quot;LineEndArrowheadStyle&quot;:1,&quot;LineBeginArrowheadStyle&quot;:1,&quot;ShouldSendToBack&quot;:false,&quot;NeedsApplyToAll&quot;:true},&quot;SectionTitle&quot;:{&quot;Activ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7.0,&quot;TextFrameMarginRight&quot;:0.0,&quot;TextFrameMarginBottom&quot;:0.0,&quot;TextFrameWordWrap&quot;:-1,&quot;TextFrameTextRangeFontSize&quot;:18.0,&quot;TextFrameTextRangeFontColorHexa&quot;:&quot;#FFFFFF&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1,&quot;ZOrderPosition&quot;:-2147483648,&quot;CanChangeZOrderPosition&quot;:true,&quot;FillVisible&quot;:0,&quot;FillForeColorHexa&quot;:null,&quot;FillTransparency&quot;:0.0,&quot;LineVisible&quot;:0,&quot;LineForeColorHexa&quot;:null,&quot;LineWeight&quot;:0.0,&quot;LineDashStyle&quot;:1,&quot;LineEndArrowheadStyle&quot;:1,&quot;LineBeginArrowheadStyle&quot;:1,&quot;ShouldSendToBack&quot;:false,&quot;NeedsApplyToAll&quot;:false},&quot;Inactiv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7.0,&quot;TextFrameMarginRight&quot;:0.0,&quot;TextFrameMarginBottom&quot;:0.0,&quot;TextFrameWordWrap&quot;:-1,&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1,&quot;ZOrderPosition&quot;:-2147483648,&quot;CanChangeZOrderPosition&quot;:true,&quot;FillVisible&quot;:0,&quot;FillForeColorHexa&quot;:null,&quot;FillTransparency&quot;:0.0,&quot;LineVisible&quot;:0,&quot;LineForeColorHexa&quot;:null,&quot;LineWeight&quot;:0.0,&quot;LineDashStyle&quot;:1,&quot;LineEndArrowheadStyle&quot;:1,&quot;LineBeginArrowheadStyle&quot;:1,&quot;ShouldSendToBack&quot;:false,&quot;NeedsApplyToAll&quot;:false},&quot;CoverPag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7.0,&quot;TextFrameMarginRight&quot;:0.0,&quot;TextFrameMarginBottom&quot;:0.0,&quot;TextFrameWordWrap&quot;:-1,&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1,&quot;ZOrderPosition&quot;:-2147483648,&quot;CanChangeZOrderPosition&quot;:true,&quot;FillVisible&quot;:0,&quot;FillForeColorHexa&quot;:null,&quot;FillTransparency&quot;:0.0,&quot;LineVisible&quot;:0,&quot;LineForeColorHexa&quot;:null,&quot;LineWeight&quot;:0.0,&quot;LineDashStyle&quot;:1,&quot;LineEndArrowheadStyle&quot;:1,&quot;LineBeginArrowheadStyle&quot;:1,&quot;ShouldSendToBack&quot;:false,&quot;NeedsApplyToAll&quot;:false}},&quot;Back&quot;:{&quot;Activ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1,&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1,&quot;FillForeColorHexa&quot;:&quot;#0078D4&quot;,&quot;FillTransparency&quot;:0.0,&quot;LineVisible&quot;:0,&quot;LineForeColorHexa&quot;:null,&quot;LineWeight&quot;:0.0,&quot;LineDashStyle&quot;:1,&quot;LineEndArrowheadStyle&quot;:1,&quot;LineBeginArrowheadStyle&quot;:1,&quot;ShouldSendToBack&quot;:true,&quot;NeedsApplyToAll&quot;:false},&quot;Inactive&quot;:{&quot;AutoShapeType&quot;:1,&quot;CalloutType&quot;:1,&quot;CalloutAngle&quot;:2,&quot;CalloutGap&quot;:-3.40282347E+38,&quot;Visible&quot;:0,&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1,&quot;TextFrameTextRangeFontSize&quot;:18.0,&quot;TextFrameTextRangeFontColorHexa&quot;:null,&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1,&quot;FillForeColorHexa&quot;:null,&quot;FillTransparency&quot;:0.0,&quot;LineVisible&quot;:-1,&quot;LineForeColorHexa&quot;:null,&quot;LineWeight&quot;:0.0,&quot;LineDashStyle&quot;:1,&quot;LineEndArrowheadStyle&quot;:1,&quot;LineBeginArrowheadStyle&quot;:1,&quot;ShouldSendToBack&quot;:true,&quot;NeedsApplyToAll&quot;:false},&quot;CoverPage&quot;:{&quot;AutoShapeType&quot;:1,&quot;CalloutType&quot;:1,&quot;CalloutAngle&quot;:2,&quot;CalloutGap&quot;:-3.40282347E+38,&quot;Visible&quot;:0,&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1,&quot;TextFrameTextRangeFontSize&quot;:18.0,&quot;TextFrameTextRangeFontColorHexa&quot;:null,&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1,&quot;FillForeColorHexa&quot;:null,&quot;FillTransparency&quot;:0.0,&quot;LineVisible&quot;:-1,&quot;LineForeColorHexa&quot;:null,&quot;LineWeight&quot;:0.0,&quot;LineDashStyle&quot;:1,&quot;LineEndArrowheadStyle&quot;:1,&quot;LineBeginArrowheadStyle&quot;:1,&quot;ShouldSendToBack&quot;:true,&quot;NeedsApplyToAll&quot;:false}},&quot;Number&quot;:{&quot;Activ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0,&quot;TextFrameTextRangeFontSize&quot;:18.0,&quot;TextFrameTextRangeFontColorHexa&quot;:&quot;#FFFFFF&quot;,&quot;TextFrameTextRangeFontBold&quot;:-1,&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1,&quot;FillForeColorHexa&quot;:&quot;#0078D4&quot;,&quot;FillTransparency&quot;:0.0,&quot;LineVisible&quot;:0,&quot;LineForeColorHexa&quot;:null,&quot;LineWeight&quot;:0.0,&quot;LineDashStyle&quot;:1,&quot;LineEndArrowheadStyle&quot;:1,&quot;LineBeginArrowheadStyle&quot;:1,&quot;ShouldSendToBack&quot;:false,&quot;NeedsApplyToAll&quot;:false},&quot;Inactiv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0,&quot;TextFrameTextRangeFontSize&quot;:18.0,&quot;TextFrameTextRangeFontColorHexa&quot;:&quot;#FFFFFF&quot;,&quot;TextFrameTextRangeFontBold&quot;:-1,&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1,&quot;FillForeColorHexa&quot;:&quot;#D9D9D9&quot;,&quot;FillTransparency&quot;:0.0,&quot;LineVisible&quot;:0,&quot;LineForeColorHexa&quot;:null,&quot;LineWeight&quot;:0.0,&quot;LineDashStyle&quot;:1,&quot;LineEndArrowheadStyle&quot;:1,&quot;LineBeginArrowheadStyle&quot;:1,&quot;ShouldSendToBack&quot;:false,&quot;NeedsApplyToAll&quot;:false},&quot;CoverPag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0,&quot;TextFrameTextRangeFontSize&quot;:18.0,&quot;TextFrameTextRangeFontColorHexa&quot;:&quot;#FFFFFF&quot;,&quot;TextFrameTextRangeFontBold&quot;:-1,&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1,&quot;FillForeColorHexa&quot;:&quot;#0078D4&quot;,&quot;FillTransparency&quot;:0.0,&quot;LineVisible&quot;:0,&quot;LineForeColorHexa&quot;:null,&quot;LineWeight&quot;:0.0,&quot;LineDashStyle&quot;:1,&quot;LineEndArrowheadStyle&quot;:1,&quot;LineBeginArrowheadStyle&quot;:1,&quot;ShouldSendToBack&quot;:false,&quot;NeedsApplyToAll&quot;:false}},&quot;SlideIndex&quot;:{&quot;Activ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0,&quot;TextFrameTextRangeFontSize&quot;:18.0,&quot;TextFrameTextRangeFontColorHexa&quot;:&quot;#FFFFFF&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0,&quot;FillForeColorHexa&quot;:null,&quot;FillTransparency&quot;:0.0,&quot;LineVisible&quot;:0,&quot;LineForeColorHexa&quot;:null,&quot;LineWeight&quot;:0.0,&quot;LineDashStyle&quot;:1,&quot;LineEndArrowheadStyle&quot;:1,&quot;LineBeginArrowheadStyle&quot;:1,&quot;ShouldSendToBack&quot;:false,&quot;NeedsApplyToAll&quot;:false},&quot;Inactiv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0,&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0,&quot;FillForeColorHexa&quot;:null,&quot;FillTransparency&quot;:1.0,&quot;LineVisible&quot;:0,&quot;LineForeColorHexa&quot;:null,&quot;LineWeight&quot;:0.0,&quot;LineDashStyle&quot;:1,&quot;LineEndArrowheadStyle&quot;:1,&quot;LineBeginArrowheadStyle&quot;:1,&quot;ShouldSendToBack&quot;:false,&quot;NeedsApplyToAll&quot;:false},&quot;CoverPag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0,&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0,&quot;FillForeColorHexa&quot;:null,&quot;FillTransparency&quot;:1.0,&quot;LineVisible&quot;:0,&quot;LineForeColorHexa&quot;:null,&quot;LineWeight&quot;:0.0,&quot;LineDashStyle&quot;:1,&quot;LineEndArrowheadStyle&quot;:1,&quot;LineBeginArrowheadStyle&quot;:1,&quot;ShouldSendToBack&quot;:false,&quot;NeedsApplyToAll&quot;:false}}},&quot;TableOfContent3&quot;:{&quot;MarginLeft&quot;:76.8,&quot;MarginRight&quot;:76.8,&quot;MarginTop&quot;:86.4,&quot;MarginBottom&quot;:21.6,&quot;ShouldVerticalCenter&quot;:true,&quot;Title&quot;:{&quot;AutoShapeType&quot;:1,&quot;CalloutType&quot;:1,&quot;CalloutAngle&quot;:2,&quot;CalloutGap&quot;:-3.40282347E+38,&quot;Visible&quot;:-1,&quot;LockAspectRatio&quot;:0,&quot;CanUpdateAdjustments&quot;:true,&quot;Adjustment1&quot;:-1.0,&quot;Adjustment2&quot;:-1.0,&quot;Adjustment3&quot;:-1.0,&quot;Adjustment4&quot;:-1.0,&quot;CanManagePosition&quot;:true,&quot;Left&quot;:76.8,&quot;Top&quot;:54.0,&quot;Rotation&quot;:0.0,&quot;CanManageSize&quot;:true,&quot;Width&quot;:768.0,&quot;Height&quot;:30.0,&quot;TextFrame2AutoSize&quot;:0,&quot;TextFrame2TextRangeFontName&quot;:&quot;&quot;,&quot;TextFrameMarginTop&quot;:0.0,&quot;TextFrameMarginLeft&quot;:0.0,&quot;TextFrameMarginRight&quot;:0.0,&quot;TextFrameMarginBottom&quot;:0.0,&quot;TextFrameWordWrap&quot;:-1,&quot;TextFrameTextRangeFontSize&quot;:32.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1,&quot;ZOrderPosition&quot;:-2147483648,&quot;CanChangeZOrderPosition&quot;:true,&quot;FillVisible&quot;:0,&quot;FillForeColorHexa&quot;:null,&quot;FillTransparency&quot;:1.0,&quot;LineVisible&quot;:0,&quot;LineForeColorHexa&quot;:null,&quot;LineWeight&quot;:0.0,&quot;LineDashStyle&quot;:1,&quot;LineEndArrowheadStyle&quot;:1,&quot;LineBeginArrowheadStyle&quot;:1,&quot;ShouldSendToBack&quot;:false,&quot;NeedsApplyToAll&quot;:true},&quot;SectionTitle&quot;:{&quot;Activ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7.0,&quot;TextFrameMarginRight&quot;:0.0,&quot;TextFrameMarginBottom&quot;:0.0,&quot;TextFrameWordWrap&quot;:-1,&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1,&quot;ZOrderPosition&quot;:-2147483648,&quot;CanChangeZOrderPosition&quot;:true,&quot;FillVisible&quot;:0,&quot;FillForeColorHexa&quot;:null,&quot;FillTransparency&quot;:1.0,&quot;LineVisible&quot;:0,&quot;LineForeColorHexa&quot;:null,&quot;LineWeight&quot;:0.0,&quot;LineDashStyle&quot;:1,&quot;LineEndArrowheadStyle&quot;:1,&quot;LineBeginArrowheadStyle&quot;:1,&quot;ShouldSendToBack&quot;:false,&quot;NeedsApplyToAll&quot;:false},&quot;Inactiv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7.0,&quot;TextFrameMarginRight&quot;:0.0,&quot;TextFrameMarginBottom&quot;:0.0,&quot;TextFrameWordWrap&quot;:-1,&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1,&quot;ZOrderPosition&quot;:-2147483648,&quot;CanChangeZOrderPosition&quot;:true,&quot;FillVisible&quot;:0,&quot;FillForeColorHexa&quot;:null,&quot;FillTransparency&quot;:1.0,&quot;LineVisible&quot;:0,&quot;LineForeColorHexa&quot;:null,&quot;LineWeight&quot;:0.0,&quot;LineDashStyle&quot;:1,&quot;LineEndArrowheadStyle&quot;:1,&quot;LineBeginArrowheadStyle&quot;:1,&quot;ShouldSendToBack&quot;:false,&quot;NeedsApplyToAll&quot;:false},&quot;CoverPag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7.0,&quot;TextFrameMarginRight&quot;:0.0,&quot;TextFrameMarginBottom&quot;:0.0,&quot;TextFrameWordWrap&quot;:-1,&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1,&quot;ZOrderPosition&quot;:-2147483648,&quot;CanChangeZOrderPosition&quot;:true,&quot;FillVisible&quot;:0,&quot;FillForeColorHexa&quot;:null,&quot;FillTransparency&quot;:1.0,&quot;LineVisible&quot;:0,&quot;LineForeColorHexa&quot;:null,&quot;LineWeight&quot;:0.0,&quot;LineDashStyle&quot;:1,&quot;LineEndArrowheadStyle&quot;:1,&quot;LineBeginArrowheadStyle&quot;:1,&quot;ShouldSendToBack&quot;:false,&quot;NeedsApplyToAll&quot;:false}},&quot;Number&quot;:{&quot;Active&quot;:{&quot;AutoShapeType&quot;:9,&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0,&quot;TextFrameTextRangeFontSize&quot;:18.0,&quot;TextFrameTextRangeFontColorHexa&quot;:&quot;#FFFFFF&quot;,&quot;TextFrameTextRangeFontBold&quot;:-1,&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1,&quot;FillForeColorHexa&quot;:&quot;#0078D4&quot;,&quot;FillTransparency&quot;:0.0,&quot;LineVisible&quot;:-1,&quot;LineForeColorHexa&quot;:&quot;#0078D4&quot;,&quot;LineWeight&quot;:2.0,&quot;LineDashStyle&quot;:1,&quot;LineEndArrowheadStyle&quot;:1,&quot;LineBeginArrowheadStyle&quot;:1,&quot;ShouldSendToBack&quot;:false,&quot;NeedsApplyToAll&quot;:false},&quot;Inactive&quot;:{&quot;AutoShapeType&quot;:9,&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0,&quot;TextFrameTextRangeFontSize&quot;:18.0,&quot;TextFrameTextRangeFontColorHexa&quot;:&quot;#0078D4&quot;,&quot;TextFrameTextRangeFontBold&quot;:-1,&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1,&quot;FillForeColorHexa&quot;:&quot;#FFFFFF&quot;,&quot;FillTransparency&quot;:0.0,&quot;LineVisible&quot;:-1,&quot;LineForeColorHexa&quot;:&quot;#0078D4&quot;,&quot;LineWeight&quot;:2.0,&quot;LineDashStyle&quot;:1,&quot;LineEndArrowheadStyle&quot;:1,&quot;LineBeginArrowheadStyle&quot;:1,&quot;ShouldSendToBack&quot;:false,&quot;NeedsApplyToAll&quot;:false},&quot;CoverPage&quot;:{&quot;AutoShapeType&quot;:9,&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0,&quot;TextFrameTextRangeFontSize&quot;:18.0,&quot;TextFrameTextRangeFontColorHexa&quot;:&quot;#FFFFFF&quot;,&quot;TextFrameTextRangeFontBold&quot;:-1,&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1,&quot;FillForeColorHexa&quot;:&quot;#0078D4&quot;,&quot;FillTransparency&quot;:0.0,&quot;LineVisible&quot;:-1,&quot;LineForeColorHexa&quot;:&quot;#0078D4&quot;,&quot;LineWeight&quot;:2.0,&quot;LineDashStyle&quot;:1,&quot;LineEndArrowheadStyle&quot;:1,&quot;LineBeginArrowheadStyle&quot;:1,&quot;ShouldSendToBack&quot;:false,&quot;NeedsApplyToAll&quot;:false}},&quot;SlideIndex&quot;:{&quot;Activ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0,&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0,&quot;FillForeColorHexa&quot;:null,&quot;FillTransparency&quot;:1.0,&quot;LineVisible&quot;:0,&quot;LineForeColorHexa&quot;:null,&quot;LineWeight&quot;:0.0,&quot;LineDashStyle&quot;:1,&quot;LineEndArrowheadStyle&quot;:1,&quot;LineBeginArrowheadStyle&quot;:1,&quot;ShouldSendToBack&quot;:false,&quot;NeedsApplyToAll&quot;:false},&quot;Inactiv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0,&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0,&quot;FillForeColorHexa&quot;:null,&quot;FillTransparency&quot;:1.0,&quot;LineVisible&quot;:0,&quot;LineForeColorHexa&quot;:null,&quot;LineWeight&quot;:0.0,&quot;LineDashStyle&quot;:1,&quot;LineEndArrowheadStyle&quot;:1,&quot;LineBeginArrowheadStyle&quot;:1,&quot;ShouldSendToBack&quot;:false,&quot;NeedsApplyToAll&quot;:false},&quot;CoverPag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0,&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0,&quot;FillForeColorHexa&quot;:null,&quot;FillTransparency&quot;:1.0,&quot;LineVisible&quot;:0,&quot;LineForeColorHexa&quot;:null,&quot;LineWeight&quot;:0.0,&quot;LineDashStyle&quot;:1,&quot;LineEndArrowheadStyle&quot;:1,&quot;LineBeginArrowheadStyle&quot;:1,&quot;ShouldSendToBack&quot;:false,&quot;NeedsApplyToAll&quot;:false}},&quot;Lin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1,&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0,&quot;FillForeColorHexa&quot;:null,&quot;FillTransparency&quot;:0.0,&quot;LineVisible&quot;:-1,&quot;LineForeColorHexa&quot;:&quot;#0078D4&quot;,&quot;LineWeight&quot;:2.0,&quot;LineDashStyle&quot;:1,&quot;LineEndArrowheadStyle&quot;:1,&quot;LineBeginArrowheadStyle&quot;:1,&quot;ShouldSendToBack&quot;:true,&quot;NeedsApplyToAll&quot;:false}},&quot;TableOfContent4&quot;:{&quot;MarginLeft&quot;:76.8,&quot;MarginRight&quot;:76.8,&quot;MarginTop&quot;:86.4,&quot;MarginBottom&quot;:21.6,&quot;ShouldVerticalCenter&quot;:true,&quot;Title&quot;:{&quot;AutoShapeType&quot;:1,&quot;CalloutType&quot;:1,&quot;CalloutAngle&quot;:2,&quot;CalloutGap&quot;:-3.40282347E+38,&quot;Visible&quot;:-1,&quot;LockAspectRatio&quot;:0,&quot;CanUpdateAdjustments&quot;:true,&quot;Adjustment1&quot;:-1.0,&quot;Adjustment2&quot;:-1.0,&quot;Adjustment3&quot;:-1.0,&quot;Adjustment4&quot;:-1.0,&quot;CanManagePosition&quot;:true,&quot;Left&quot;:76.8,&quot;Top&quot;:54.0,&quot;Rotation&quot;:0.0,&quot;CanManageSize&quot;:true,&quot;Width&quot;:768.0,&quot;Height&quot;:30.0,&quot;TextFrame2AutoSize&quot;:0,&quot;TextFrame2TextRangeFontName&quot;:&quot;&quot;,&quot;TextFrameMarginTop&quot;:0.0,&quot;TextFrameMarginLeft&quot;:0.0,&quot;TextFrameMarginRight&quot;:0.0,&quot;TextFrameMarginBottom&quot;:0.0,&quot;TextFrameWordWrap&quot;:-1,&quot;TextFrameTextRangeFontSize&quot;:32.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1,&quot;ZOrderPosition&quot;:-2147483648,&quot;CanChangeZOrderPosition&quot;:true,&quot;FillVisible&quot;:0,&quot;FillForeColorHexa&quot;:null,&quot;FillTransparency&quot;:1.0,&quot;LineVisible&quot;:0,&quot;LineForeColorHexa&quot;:null,&quot;LineWeight&quot;:0.0,&quot;LineDashStyle&quot;:1,&quot;LineEndArrowheadStyle&quot;:1,&quot;LineBeginArrowheadStyle&quot;:1,&quot;ShouldSendToBack&quot;:false,&quot;NeedsApplyToAll&quot;:true},&quot;SectionTitle&quot;:{&quot;Activ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7.0,&quot;TextFrameMarginRight&quot;:0.0,&quot;TextFrameMarginBottom&quot;:0.0,&quot;TextFrameWordWrap&quot;:-1,&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1,&quot;ZOrderPosition&quot;:-2147483648,&quot;CanChangeZOrderPosition&quot;:true,&quot;FillVisible&quot;:0,&quot;FillForeColorHexa&quot;:null,&quot;FillTransparency&quot;:1.0,&quot;LineVisible&quot;:0,&quot;LineForeColorHexa&quot;:null,&quot;LineWeight&quot;:0.0,&quot;LineDashStyle&quot;:1,&quot;LineEndArrowheadStyle&quot;:1,&quot;LineBeginArrowheadStyle&quot;:1,&quot;ShouldSendToBack&quot;:false,&quot;NeedsApplyToAll&quot;:false},&quot;Inactiv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7.0,&quot;TextFrameMarginRight&quot;:0.0,&quot;TextFrameMarginBottom&quot;:0.0,&quot;TextFrameWordWrap&quot;:-1,&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1,&quot;ZOrderPosition&quot;:-2147483648,&quot;CanChangeZOrderPosition&quot;:true,&quot;FillVisible&quot;:0,&quot;FillForeColorHexa&quot;:null,&quot;FillTransparency&quot;:1.0,&quot;LineVisible&quot;:0,&quot;LineForeColorHexa&quot;:null,&quot;LineWeight&quot;:0.0,&quot;LineDashStyle&quot;:1,&quot;LineEndArrowheadStyle&quot;:1,&quot;LineBeginArrowheadStyle&quot;:1,&quot;ShouldSendToBack&quot;:false,&quot;NeedsApplyToAll&quot;:false},&quot;CoverPag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7.0,&quot;TextFrameMarginRight&quot;:0.0,&quot;TextFrameMarginBottom&quot;:0.0,&quot;TextFrameWordWrap&quot;:-1,&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1,&quot;ZOrderPosition&quot;:-2147483648,&quot;CanChangeZOrderPosition&quot;:true,&quot;FillVisible&quot;:0,&quot;FillForeColorHexa&quot;:null,&quot;FillTransparency&quot;:1.0,&quot;LineVisible&quot;:0,&quot;LineForeColorHexa&quot;:null,&quot;LineWeight&quot;:0.0,&quot;LineDashStyle&quot;:1,&quot;LineEndArrowheadStyle&quot;:1,&quot;LineBeginArrowheadStyle&quot;:1,&quot;ShouldSendToBack&quot;:false,&quot;NeedsApplyToAll&quot;:false}},&quot;Number&quot;:{&quot;Active&quot;:{&quot;AutoShapeType&quot;:9,&quot;CalloutType&quot;:1,&quot;CalloutAngle&quot;:2,&quot;CalloutGap&quot;:-3.40282347E+38,&quot;Visible&quot;:-1,&quot;LockAspectRatio&quot;:-1,&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0,&quot;TextFrameTextRangeFontSize&quot;:18.0,&quot;TextFrameTextRangeFontColorHexa&quot;:&quot;#FFFFFF&quot;,&quot;TextFrameTextRangeFontBold&quot;:-1,&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1,&quot;FillForeColorHexa&quot;:&quot;#0078D4&quot;,&quot;FillTransparency&quot;:0.0,&quot;LineVisible&quot;:-1,&quot;LineForeColorHexa&quot;:&quot;#0078D4&quot;,&quot;LineWeight&quot;:2.0,&quot;LineDashStyle&quot;:1,&quot;LineEndArrowheadStyle&quot;:1,&quot;LineBeginArrowheadStyle&quot;:1,&quot;ShouldSendToBack&quot;:false,&quot;NeedsApplyToAll&quot;:false},&quot;Inactive&quot;:{&quot;AutoShapeType&quot;:9,&quot;CalloutType&quot;:1,&quot;CalloutAngle&quot;:2,&quot;CalloutGap&quot;:-3.40282347E+38,&quot;Visible&quot;:-1,&quot;LockAspectRatio&quot;:-1,&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0,&quot;TextFrameTextRangeFontSize&quot;:18.0,&quot;TextFrameTextRangeFontColorHexa&quot;:&quot;#0078D4&quot;,&quot;TextFrameTextRangeFontBold&quot;:-1,&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1,&quot;FillForeColorHexa&quot;:&quot;#FFFFFF&quot;,&quot;FillTransparency&quot;:0.0,&quot;LineVisible&quot;:-1,&quot;LineForeColorHexa&quot;:&quot;#0078D4&quot;,&quot;LineWeight&quot;:2.0,&quot;LineDashStyle&quot;:1,&quot;LineEndArrowheadStyle&quot;:1,&quot;LineBeginArrowheadStyle&quot;:1,&quot;ShouldSendToBack&quot;:false,&quot;NeedsApplyToAll&quot;:false},&quot;CoverPage&quot;:{&quot;AutoShapeType&quot;:9,&quot;CalloutType&quot;:1,&quot;CalloutAngle&quot;:2,&quot;CalloutGap&quot;:-3.40282347E+38,&quot;Visible&quot;:-1,&quot;LockAspectRatio&quot;:-1,&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0,&quot;TextFrameTextRangeFontSize&quot;:18.0,&quot;TextFrameTextRangeFontColorHexa&quot;:&quot;#FFFFFF&quot;,&quot;TextFrameTextRangeFontBold&quot;:-1,&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1,&quot;FillForeColorHexa&quot;:&quot;#0078D4&quot;,&quot;FillTransparency&quot;:0.0,&quot;LineVisible&quot;:-1,&quot;LineForeColorHexa&quot;:&quot;#0078D4&quot;,&quot;LineWeight&quot;:2.0,&quot;LineDashStyle&quot;:1,&quot;LineEndArrowheadStyle&quot;:1,&quot;LineBeginArrowheadStyle&quot;:1,&quot;ShouldSendToBack&quot;:false,&quot;NeedsApplyToAll&quot;:false}},&quot;SlideIndex&quot;:{&quot;Activ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0,&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0,&quot;FillForeColorHexa&quot;:null,&quot;FillTransparency&quot;:1.0,&quot;LineVisible&quot;:0,&quot;LineForeColorHexa&quot;:null,&quot;LineWeight&quot;:0.0,&quot;LineDashStyle&quot;:1,&quot;LineEndArrowheadStyle&quot;:1,&quot;LineBeginArrowheadStyle&quot;:1,&quot;ShouldSendToBack&quot;:false,&quot;NeedsApplyToAll&quot;:false},&quot;Inactiv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0,&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0,&quot;FillForeColorHexa&quot;:null,&quot;FillTransparency&quot;:1.0,&quot;LineVisible&quot;:0,&quot;LineForeColorHexa&quot;:null,&quot;LineWeight&quot;:0.0,&quot;LineDashStyle&quot;:1,&quot;LineEndArrowheadStyle&quot;:1,&quot;LineBeginArrowheadStyle&quot;:1,&quot;ShouldSendToBack&quot;:false,&quot;NeedsApplyToAll&quot;:false},&quot;CoverPag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0,&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0,&quot;FillForeColorHexa&quot;:null,&quot;FillTransparency&quot;:1.0,&quot;LineVisible&quot;:0,&quot;LineForeColorHexa&quot;:null,&quot;LineWeight&quot;:0.0,&quot;LineDashStyle&quot;:1,&quot;LineEndArrowheadStyle&quot;:1,&quot;LineBeginArrowheadStyle&quot;:1,&quot;ShouldSendToBack&quot;:false,&quot;NeedsApplyToAll&quot;:false}},&quot;Arc&quot;:{&quot;AutoShapeType&quot;:25,&quot;CalloutType&quot;:1,&quot;CalloutAngle&quot;:2,&quot;CalloutGap&quot;:-3.40282347E+38,&quot;Visible&quot;:-1,&quot;LockAspectRatio&quot;:0,&quot;CanUpdateAdjustments&quot;:fals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1,&quot;TextFrameTextRangeFontSize&quot;:18.0,&quot;TextFrameTextRangeFontColorHexa&quot;:&quot;#091F2C&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0,&quot;FillForeColorHexa&quot;:null,&quot;FillTransparency&quot;:0.0,&quot;LineVisible&quot;:-1,&quot;LineForeColorHexa&quot;:&quot;#0078D4&quot;,&quot;LineWeight&quot;:2.0,&quot;LineDashStyle&quot;:1,&quot;LineEndArrowheadStyle&quot;:1,&quot;LineBeginArrowheadStyle&quot;:1,&quot;ShouldSendToBack&quot;:true,&quot;NeedsApplyToAll&quot;:false}},&quot;Breadcrumb&quot;:{&quot;ShapeDesign&quot;:{&quot;Active&quot;:{&quot;AutoShapeType&quot;:51,&quot;CalloutType&quot;:1,&quot;CalloutAngle&quot;:2,&quot;CalloutGap&quot;:-3.40282347E+38,&quot;Visible&quot;:-1,&quot;LockAspectRatio&quot;:0,&quot;CanUpdateAdjustments&quot;:true,&quot;Adjustment1&quot;:-1.0,&quot;Adjustment2&quot;:-1.0,&quot;Adjustment3&quot;:-1.0,&quot;Adjustment4&quot;:-1.0,&quot;CanManagePosition&quot;:false,&quot;Left&quot;:0.0,&quot;Top&quot;:0.0,&quot;Rotation&quot;:-1.0,&quot;CanManageSize&quot;:true,&quot;Width&quot;:0.0,&quot;Height&quot;:20.0,&quot;TextFrame2AutoSize&quot;:1,&quot;TextFrame2TextRangeFontName&quot;:&quot;&quot;,&quot;TextFrameMarginTop&quot;:0.0,&quot;TextFrameMarginLeft&quot;:20.0,&quot;TextFrameMarginRight&quot;:10.0,&quot;TextFrameMarginBottom&quot;:0.0,&quot;TextFrameWordWrap&quot;:0,&quot;TextFrameTextRangeFontSize&quot;:18.0,&quot;TextFrameTextRangeFontColorHexa&quot;:&quot;#FFFFFF&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false,&quot;FillVisible&quot;:-1,&quot;FillForeColorHexa&quot;:&quot;#595959&quot;,&quot;FillTransparency&quot;:0.0,&quot;LineVisible&quot;:-1,&quot;LineForeColorHexa&quot;:&quot;#595959&quot;,&quot;LineWeight&quot;:1.0,&quot;LineDashStyle&quot;:1,&quot;LineEndArrowheadStyle&quot;:1,&quot;LineBeginArrowheadStyle&quot;:1,&quot;ShouldSendToBack&quot;:false,&quot;NeedsApplyToAll&quot;:false},&quot;Inactive&quot;:{&quot;AutoShapeType&quot;:51,&quot;CalloutType&quot;:1,&quot;CalloutAngle&quot;:2,&quot;CalloutGap&quot;:-3.40282347E+38,&quot;Visible&quot;:-1,&quot;LockAspectRatio&quot;:0,&quot;CanUpdateAdjustments&quot;:true,&quot;Adjustment1&quot;:-1.0,&quot;Adjustment2&quot;:-1.0,&quot;Adjustment3&quot;:-1.0,&quot;Adjustment4&quot;:-1.0,&quot;CanManagePosition&quot;:false,&quot;Left&quot;:0.0,&quot;Top&quot;:0.0,&quot;Rotation&quot;:-1.0,&quot;CanManageSize&quot;:true,&quot;Width&quot;:0.0,&quot;Height&quot;:20.0,&quot;TextFrame2AutoSize&quot;:1,&quot;TextFrame2TextRangeFontName&quot;:&quot;&quot;,&quot;TextFrameMarginTop&quot;:0.0,&quot;TextFrameMarginLeft&quot;:20.0,&quot;TextFrameMarginRight&quot;:10.0,&quot;TextFrameMarginBottom&quot;:0.0,&quot;TextFrameWordWrap&quot;:0,&quot;TextFrameTextRangeFontSize&quot;:18.0,&quot;TextFrameTextRangeFontColorHexa&quot;:&quot;#FFFFFF&quot;,&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false,&quot;FillVisible&quot;:-1,&quot;FillForeColorHexa&quot;:&quot;#D9D9D9&quot;,&quot;FillTransparency&quot;:0.0,&quot;LineVisible&quot;:-1,&quot;LineForeColorHexa&quot;:&quot;#595959&quot;,&quot;LineWeight&quot;:1.0,&quot;LineDashStyle&quot;:1,&quot;LineEndArrowheadStyle&quot;:1,&quot;LineBeginArrowheadStyle&quot;:1,&quot;ShouldSendToBack&quot;:false,&quot;NeedsApplyToAll&quot;:false},&quot;CoverPage&quot;:{&quot;AutoShapeType&quot;:1,&quot;CalloutType&quot;:1,&quot;CalloutAngle&quot;:2,&quot;CalloutGap&quot;:-3.40282347E+38,&quot;Visible&quot;:-1,&quot;LockAspectRatio&quot;:0,&quot;CanUpdateAdjustments&quot;:true,&quot;Adjustment1&quot;:-1.0,&quot;Adjustment2&quot;:-1.0,&quot;Adjustment3&quot;:-1.0,&quot;Adjustment4&quot;:-1.0,&quot;CanManagePosition&quot;:false,&quot;Left&quot;:-1.0,&quot;Top&quot;:-1.0,&quot;Rotation&quot;:-1.0,&quot;CanManageSize&quot;:false,&quot;Width&quot;:-1.0,&quot;Height&quot;:-1.0,&quot;TextFrame2AutoSize&quot;:0,&quot;TextFrame2TextRangeFontName&quot;:&quot;&quot;,&quot;TextFrameMarginTop&quot;:0.0,&quot;TextFrameMarginLeft&quot;:0.0,&quot;TextFrameMarginRight&quot;:0.0,&quot;TextFrameMarginBottom&quot;:0.0,&quot;TextFrameWordWrap&quot;:-1,&quot;TextFrameTextRangeFontSize&quot;:18.0,&quot;TextFrameTextRangeFontColorHexa&quot;:null,&quot;TextFrameTextRangeFontBold&quot;:0,&quot;TextFrameTextRangeFontItalic&quot;:0,&quot;TextFrameTextRangeFontUnderline&quot;:0,&quot;TextFrameVerticalAnchor&quot;:3,&quot;TextFrameHorizontalAnchor&quot;:1,&quot;TextFrameTextRangeParagraphFormatBulletType&quot;:0,&quot;TextFrameTextRangeParagraphFormatBulletRelativeSize&quot;:-3.40282347E+38,&quot;TextFrameTextRangeParagraphFormatBulletCharacter&quot;:-2147483648,&quot;TextFrameTextRangeParagraphFormatBulletFontName&quot;:&quot;&quot;,&quot;TextFrameTextRangeParagraphFormatLineRuleWithin&quot;:-1,&quot;TextFrameTextRangeParagraphFormatSpaceWithin&quot;:-3.40282347E+38,&quot;TextFrameTextRangeParagraphFormatLineRuleAfter&quot;:0,&quot;TextFrameTextRangeParagraphFormatSpaceAfter&quot;:-3.40282347E+38,&quot;TextFrameTextRangeParagraphFormatLineRuleBefore&quot;:0,&quot;TextFrameTextRangeParagraphFormatSpaceBefore&quot;:-3.40282347E+38,&quot;TextFrameTextRangeParagraphs1ParagraphFormatAlignment&quot;:0,&quot;ZOrderPosition&quot;:-2147483648,&quot;CanChangeZOrderPosition&quot;:true,&quot;FillVisible&quot;:-1,&quot;FillForeColorHexa&quot;:null,&quot;FillTransparency&quot;:0.0,&quot;LineVisible&quot;:-1,&quot;LineForeColorHexa&quot;:null,&quot;LineWeight&quot;:0.0,&quot;LineDashStyle&quot;:1,&quot;LineEndArrowheadStyle&quot;:1,&quot;LineBeginArrowheadStyle&quot;:1,&quot;ShouldSendToBack&quot;:false,&quot;NeedsApplyToAll&quot;:false}},&quot;LeftOffsetAfterFirstShape&quot;:-10.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3679DA88_03CA_4B70_A237_D7D20E14FC01&quot;,&quot;SourceFullName&quot;:&quot;https://www.youtube.com/embed/lfruwkpqvk4?feature=oembed&quot;,&quot;LastUpdate&quot;:&quot;2025-04-22 12:11 PM&quot;,&quot;UpdatedBy&quot;:&quot;YadinDkharChillibree&quot;,&quot;IsLinked&quot;:false,&quot;IsBrokenLink&quot;:false,&quot;Type&quot;:2,&quot;ShapeId&quot;:0,&quot;WorksheetName&quot;:null}"/>
</p:tagLst>
</file>

<file path=ppt/tags/tag3.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8CAE02CC_5417_4352_83C4_E9EA5F52FDED&quot;,&quot;SourceFullName&quot;:&quot;https://www.youtube.com/embed/9O3CoP8rEkY?feature=oembed&quot;,&quot;LastUpdate&quot;:&quot;2025-04-22 1:28 PM&quot;,&quot;UpdatedBy&quot;:&quot;YadinDkharChillibree&quot;,&quot;IsLinked&quot;:false,&quot;IsBrokenLink&quot;:false,&quot;Type&quot;:2,&quot;ShapeId&quot;:0,&quot;WorksheetName&quot;:null}"/>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_LIGHT MODE">
  <a:themeElements>
    <a:clrScheme name="MS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fontScheme name="Custom 8">
      <a:majorFont>
        <a:latin typeface="Segoe Sans Display Semibold"/>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Microsoft_Brand_Template_May2023  -  Read-Only" id="{354821AE-6191-4F47-84CC-51318889153F}" vid="{EBB4C349-3EE2-41B8-A048-F0998BF1AC8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MediaLengthInSeconds xmlns="324d2b90-11f2-4fdf-990a-54fa46247cf8" xsi:nil="true"/>
    <SharedWithUsers xmlns="b817b00b-f121-400f-976b-40959b1c7d14">
      <UserInfo>
        <DisplayName>Winnie Tran</DisplayName>
        <AccountId>27</AccountId>
        <AccountType/>
      </UserInfo>
      <UserInfo>
        <DisplayName>Melissa Lou</DisplayName>
        <AccountId>13</AccountId>
        <AccountType/>
      </UserInfo>
      <UserInfo>
        <DisplayName>Emily Wiersma</DisplayName>
        <AccountId>19</AccountId>
        <AccountType/>
      </UserInfo>
      <UserInfo>
        <DisplayName>SharingLinks.e443a2ef-e2e8-4bb0-a824-126619b30f16.Flexible.3c72bdf4-f6b8-4e8b-b8dd-be7066cc1582</DisplayName>
        <AccountId>37</AccountId>
        <AccountType/>
      </UserInfo>
      <UserInfo>
        <DisplayName>Solee Kim</DisplayName>
        <AccountId>18</AccountId>
        <AccountType/>
      </UserInfo>
      <UserInfo>
        <DisplayName>jcayab@microsoft.com</DisplayName>
        <AccountId>58</AccountId>
        <AccountType/>
      </UserInfo>
      <UserInfo>
        <DisplayName>SharingLinks.5f1302bb-ec38-4f74-98e0-52ad74f84ff3.Flexible.f9399f9e-5316-4fe9-8b79-06d6e7258cb3</DisplayName>
        <AccountId>49</AccountId>
        <AccountType/>
      </UserInfo>
      <UserInfo>
        <DisplayName>TUCU Support</DisplayName>
        <AccountId>11</AccountId>
        <AccountType/>
      </UserInfo>
      <UserInfo>
        <DisplayName>SharingLinks.cbe0cd16-6b92-4b76-9926-50658ab8f8de.OrganizationEdit.aa01a0ad-3e80-4ec3-8ab3-0782275ff1b3</DisplayName>
        <AccountId>1582</AccountId>
        <AccountType/>
      </UserInfo>
      <UserInfo>
        <DisplayName>SharingLinks.6c386cde-6294-4746-baa3-65b5b89f1e82.Flexible.f9f16e76-e6e7-4ac7-8d3d-c20427a1a9b4</DisplayName>
        <AccountId>1583</AccountId>
        <AccountType/>
      </UserInfo>
      <UserInfo>
        <DisplayName>SharingLinks.4c995c0b-56ed-4c69-b501-fe2bea3c4440.OrganizationView.4209f38e-834b-4d6d-b87c-65b8ed7516a5</DisplayName>
        <AccountId>1584</AccountId>
        <AccountType/>
      </UserInfo>
      <UserInfo>
        <DisplayName>Nishant Thacker</DisplayName>
        <AccountId>1585</AccountId>
        <AccountType/>
      </UserInfo>
      <UserInfo>
        <DisplayName>SharingLinks.9eb7b864-8f2f-4f34-a8ef-6104bb4b528e.Flexible.69f09c50-6fc4-492b-9bef-f5555b22bcba</DisplayName>
        <AccountId>67</AccountId>
        <AccountType/>
      </UserInfo>
      <UserInfo>
        <DisplayName>SharingLinks.782a3a3a-5e97-474c-b043-97d21f537a9c.Flexible.574717a2-a1a0-4717-be5a-57ff3ba14168</DisplayName>
        <AccountId>1586</AccountId>
        <AccountType/>
      </UserInfo>
      <UserInfo>
        <DisplayName>chi.lee@live.ca</DisplayName>
        <AccountId>32</AccountId>
        <AccountType/>
      </UserInfo>
      <UserInfo>
        <DisplayName>Mary Mirza</DisplayName>
        <AccountId>1587</AccountId>
        <AccountType/>
      </UserInfo>
      <UserInfo>
        <DisplayName>SharingLinks.17395a31-95c6-4bd5-a69f-2a6621feda56.Flexible.8627acc6-a918-4346-8868-5083f668276e</DisplayName>
        <AccountId>350</AccountId>
        <AccountType/>
      </UserInfo>
      <UserInfo>
        <DisplayName>SharingLinks.413b2c22-abf1-45f9-8f8e-496c964b775b.Flexible.7b2884e5-a30b-47f2-8047-00a261eff0c0</DisplayName>
        <AccountId>351</AccountId>
        <AccountType/>
      </UserInfo>
      <UserInfo>
        <DisplayName>SharingLinks.69984d32-1a8d-4273-9602-9f34827df940.Flexible.ef7bd186-c29f-4c29-a7e9-44adc4e45bc0</DisplayName>
        <AccountId>635</AccountId>
        <AccountType/>
      </UserInfo>
      <UserInfo>
        <DisplayName>SharingLinks.5668abe8-759e-4e12-8a97-7b9d2c715442.Flexible.015de7e0-99e0-41b3-a1bf-ec0aff3341df</DisplayName>
        <AccountId>1609</AccountId>
        <AccountType/>
      </UserInfo>
      <UserInfo>
        <DisplayName>SharingLinks.1f054df1-ca3a-4bc8-92ac-35a379ac5bef.Flexible.7d6d8c91-db8a-4e84-b8ca-8e333c18c86c</DisplayName>
        <AccountId>581</AccountId>
        <AccountType/>
      </UserInfo>
      <UserInfo>
        <DisplayName>SharingLinks.0af163dd-4628-4daf-b5ec-a8a2d104b40f.OrganizationView.403dd149-c241-4d84-a8c0-d259a398da30</DisplayName>
        <AccountId>675</AccountId>
        <AccountType/>
      </UserInfo>
      <UserInfo>
        <DisplayName>agoodrich@microsoft.com</DisplayName>
        <AccountId>452</AccountId>
        <AccountType/>
      </UserInfo>
      <UserInfo>
        <DisplayName>SharingLinks.35b16aff-e7af-4a00-b224-f53c675809e8.Flexible.73a17ea0-866b-41e3-96fa-507284a7dbd9</DisplayName>
        <AccountId>1610</AccountId>
        <AccountType/>
      </UserInfo>
      <UserInfo>
        <DisplayName>SharingLinks.c2bc5fe3-4101-4c28-b5dc-cbb7dd6086a4.Flexible.929b82e8-40b8-45d8-84ff-5405a4518447</DisplayName>
        <AccountId>621</AccountId>
        <AccountType/>
      </UserInfo>
      <UserInfo>
        <DisplayName>Trish Tinitigan</DisplayName>
        <AccountId>531</AccountId>
        <AccountType/>
      </UserInfo>
      <UserInfo>
        <DisplayName>SharingLinks.0018ece3-9c45-4e38-ab1c-f04d30dd17a6.Flexible.20cf4f87-9cd4-42a0-b832-a00323cf8ce3</DisplayName>
        <AccountId>1101</AccountId>
        <AccountType/>
      </UserInfo>
      <UserInfo>
        <DisplayName>SharingLinks.433d0158-7f18-4952-9223-87f6b9535e89.Flexible.40c2feaa-0002-48cc-b790-74973e7aed63</DisplayName>
        <AccountId>451</AccountId>
        <AccountType/>
      </UserInfo>
      <UserInfo>
        <DisplayName>SharingLinks.5a3a777d-9003-4081-9332-5dc8f5438b50.OrganizationView.308af056-13f6-41d7-834d-2741af73a2ca</DisplayName>
        <AccountId>87</AccountId>
        <AccountType/>
      </UserInfo>
      <UserInfo>
        <DisplayName>SharingLinks.1522a08c-905f-4e14-a683-61fa960b4573.OrganizationEdit.ab0ddc47-849d-46c4-bf8a-e0b6d39acc42</DisplayName>
        <AccountId>1611</AccountId>
        <AccountType/>
      </UserInfo>
      <UserInfo>
        <DisplayName>SharingLinks.066d2e9d-87c5-4418-bbe7-1bcf6f349c44.Flexible.fd964856-fa46-4786-9801-f8d9c34addb0</DisplayName>
        <AccountId>524</AccountId>
        <AccountType/>
      </UserInfo>
      <UserInfo>
        <DisplayName>SharingLinks.626c348f-9f17-4234-af07-ddc560edd3ba.Flexible.06f1d931-15c4-4fa2-aaaa-a888bbecea9e</DisplayName>
        <AccountId>101</AccountId>
        <AccountType/>
      </UserInfo>
      <UserInfo>
        <DisplayName>SharingLinks.76cda765-fb2e-466a-93e5-9474f63d6cc8.OrganizationEdit.2cad7b46-06fe-46a2-803b-04feedf53afb</DisplayName>
        <AccountId>354</AccountId>
        <AccountType/>
      </UserInfo>
      <UserInfo>
        <DisplayName>SharingLinks.9db16ba9-2985-44cf-9a56-80c0812dce59.Flexible.7cdd9526-0cf9-4f7e-b34a-840d833061fd</DisplayName>
        <AccountId>3062</AccountId>
        <AccountType/>
      </UserInfo>
      <UserInfo>
        <DisplayName>SharingLinks.62f98179-0d61-474c-9b67-df69ab7e63c7.Flexible.bfa1825c-95ba-4eb0-b45c-ef275ee99d4c</DisplayName>
        <AccountId>1607</AccountId>
        <AccountType/>
      </UserInfo>
      <UserInfo>
        <DisplayName>SharingLinks.e443a2ef-e2e8-4bb0-a824-126619b30f16.Flexible.9de046d4-b65c-4912-90db-9090bb72b5ab</DisplayName>
        <AccountId>38</AccountId>
        <AccountType/>
      </UserInfo>
      <UserInfo>
        <DisplayName>SharingLinks.b339158a-480d-42f9-85bb-b988137a8b73.Flexible.cb2e9729-7d36-40a0-bd2e-ac444bca52e7</DisplayName>
        <AccountId>3084</AccountId>
        <AccountType/>
      </UserInfo>
      <UserInfo>
        <DisplayName>SharingLinks.f968f779-2261-4bc8-a038-b6004575c80f.Flexible.6f504703-8692-44ca-a427-8d7ae00a96d3</DisplayName>
        <AccountId>3094</AccountId>
        <AccountType/>
      </UserInfo>
      <UserInfo>
        <DisplayName>SharingLinks.6d6d9ed9-1448-4cc0-b2cb-59def0fccf53.Flexible.51bb709b-bbb7-4d65-9435-388b5cc8c17f</DisplayName>
        <AccountId>343</AccountId>
        <AccountType/>
      </UserInfo>
      <UserInfo>
        <DisplayName>SharingLinks.a5982b63-2afe-4129-88fd-ea3690fb3057.Flexible.05c91ad2-d504-4309-a36c-7a8b90b60457</DisplayName>
        <AccountId>73</AccountId>
        <AccountType/>
      </UserInfo>
      <UserInfo>
        <DisplayName>SharingLinks.14ef1911-9c82-4928-9950-1dc276d71dd6.Flexible.2cd72ade-4d9d-4f68-a03d-5b4d61fceb9e</DisplayName>
        <AccountId>70</AccountId>
        <AccountType/>
      </UserInfo>
      <UserInfo>
        <DisplayName>SharingLinks.141f1ecf-9e97-4244-9c01-ffd05e34e640.Flexible.d32a8ba5-df00-4e0a-8a02-c9c30a9be1f1</DisplayName>
        <AccountId>3090</AccountId>
        <AccountType/>
      </UserInfo>
      <UserInfo>
        <DisplayName>tomer.wasserman@astrazeneca.com</DisplayName>
        <AccountId>34</AccountId>
        <AccountType/>
      </UserInfo>
      <UserInfo>
        <DisplayName>Liz Hess (NAYAMODE INC.)</DisplayName>
        <AccountId>5781</AccountId>
        <AccountType/>
      </UserInfo>
      <UserInfo>
        <DisplayName>Cynthia Johnson</DisplayName>
        <AccountId>5780</AccountId>
        <AccountType/>
      </UserInfo>
      <UserInfo>
        <DisplayName>Olga Gordon</DisplayName>
        <AccountId>5821</AccountId>
        <AccountType/>
      </UserInfo>
      <UserInfo>
        <DisplayName>Stephanie Torres</DisplayName>
        <AccountId>5005</AccountId>
        <AccountType/>
      </UserInfo>
      <UserInfo>
        <DisplayName>Nicole Lew</DisplayName>
        <AccountId>5811</AccountId>
        <AccountType/>
      </UserInfo>
      <UserInfo>
        <DisplayName>Chris DePalma</DisplayName>
        <AccountId>5823</AccountId>
        <AccountType/>
      </UserInfo>
      <UserInfo>
        <DisplayName>Eric Van Aelstyn</DisplayName>
        <AccountId>5825</AccountId>
        <AccountType/>
      </UserInfo>
      <UserInfo>
        <DisplayName>Karen Wong-Duncan (KWD)</DisplayName>
        <AccountId>5826</AccountId>
        <AccountType/>
      </UserInfo>
      <UserInfo>
        <DisplayName>cathask</DisplayName>
        <AccountId>5824</AccountId>
        <AccountType/>
      </UserInfo>
      <UserInfo>
        <DisplayName>urielr</DisplayName>
        <AccountId>5832</AccountId>
        <AccountType/>
      </UserInfo>
    </SharedWithUsers>
    <lcf76f155ced4ddcb4097134ff3c332f xmlns="324d2b90-11f2-4fdf-990a-54fa46247cf8">
      <Terms xmlns="http://schemas.microsoft.com/office/infopath/2007/PartnerControls"/>
    </lcf76f155ced4ddcb4097134ff3c332f>
    <MCpostdate xmlns="324d2b90-11f2-4fdf-990a-54fa46247cf8" xsi:nil="true"/>
    <Recipients xmlns="324d2b90-11f2-4fdf-990a-54fa46247cf8" xsi:nil="true"/>
    <TaxCatchAll xmlns="b817b00b-f121-400f-976b-40959b1c7d14" xsi:nil="true"/>
    <MCpostID xmlns="324d2b90-11f2-4fdf-990a-54fa46247cf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0" ma:contentTypeDescription="Create a new document." ma:contentTypeScope="" ma:versionID="cb9345eb3893610c45717ec70d2b3801">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323b0e0f0e8756d44652f1531627ebfa"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2EFB8B8-1150-44EB-B447-45F80871A150}">
  <ds:schemaRefs>
    <ds:schemaRef ds:uri="http://www.w3.org/XML/1998/namespace"/>
    <ds:schemaRef ds:uri="http://schemas.microsoft.com/office/2006/documentManagement/types"/>
    <ds:schemaRef ds:uri="http://purl.org/dc/elements/1.1/"/>
    <ds:schemaRef ds:uri="http://schemas.microsoft.com/sharepoint/v3"/>
    <ds:schemaRef ds:uri="http://schemas.microsoft.com/office/infopath/2007/PartnerControls"/>
    <ds:schemaRef ds:uri="http://purl.org/dc/dcmitype/"/>
    <ds:schemaRef ds:uri="b817b00b-f121-400f-976b-40959b1c7d14"/>
    <ds:schemaRef ds:uri="http://schemas.microsoft.com/office/2006/metadata/properties"/>
    <ds:schemaRef ds:uri="http://schemas.openxmlformats.org/package/2006/metadata/core-properties"/>
    <ds:schemaRef ds:uri="324d2b90-11f2-4fdf-990a-54fa46247cf8"/>
    <ds:schemaRef ds:uri="http://purl.org/dc/terms/"/>
  </ds:schemaRefs>
</ds:datastoreItem>
</file>

<file path=customXml/itemProps2.xml><?xml version="1.0" encoding="utf-8"?>
<ds:datastoreItem xmlns:ds="http://schemas.openxmlformats.org/officeDocument/2006/customXml" ds:itemID="{D8DDC5C6-507E-4F56-813F-829230E0A68D}">
  <ds:schemaRefs>
    <ds:schemaRef ds:uri="http://schemas.microsoft.com/sharepoint/v3/contenttype/forms"/>
  </ds:schemaRefs>
</ds:datastoreItem>
</file>

<file path=customXml/itemProps3.xml><?xml version="1.0" encoding="utf-8"?>
<ds:datastoreItem xmlns:ds="http://schemas.openxmlformats.org/officeDocument/2006/customXml" ds:itemID="{728BE98F-03AC-4117-B10A-09AFA4D70E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24d2b90-11f2-4fdf-990a-54fa46247cf8"/>
    <ds:schemaRef ds:uri="b817b00b-f121-400f-976b-40959b1c7d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5002</Words>
  <Application>Microsoft Office PowerPoint</Application>
  <PresentationFormat>Widescreen</PresentationFormat>
  <Paragraphs>410</Paragraphs>
  <Slides>39</Slides>
  <Notes>39</Notes>
  <HiddenSlides>0</HiddenSlides>
  <MMClips>6</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39</vt:i4>
      </vt:variant>
    </vt:vector>
  </HeadingPairs>
  <TitlesOfParts>
    <vt:vector size="51" baseType="lpstr">
      <vt:lpstr>Abadi</vt:lpstr>
      <vt:lpstr>Aptos</vt:lpstr>
      <vt:lpstr>Arial</vt:lpstr>
      <vt:lpstr>Calibri</vt:lpstr>
      <vt:lpstr>Segoe Sans Display</vt:lpstr>
      <vt:lpstr>Segoe Sans Display Semibold</vt:lpstr>
      <vt:lpstr>Segoe UI</vt:lpstr>
      <vt:lpstr>Segoe UI Semibold</vt:lpstr>
      <vt:lpstr>Wingdings</vt:lpstr>
      <vt:lpstr>WordVisi_MSFontService</vt:lpstr>
      <vt:lpstr>1_LIGHT MODE</vt:lpstr>
      <vt:lpstr>think-cell Slide</vt:lpstr>
      <vt:lpstr>Get started with  agents in Microsoft 365</vt:lpstr>
      <vt:lpstr>Agents in Microsoft 365</vt:lpstr>
      <vt:lpstr>Researcher </vt:lpstr>
      <vt:lpstr>Researcher</vt:lpstr>
      <vt:lpstr>Researcher Demo</vt:lpstr>
      <vt:lpstr>Try it! Researcher Agent</vt:lpstr>
      <vt:lpstr>Scenario Library</vt:lpstr>
      <vt:lpstr>Analyst </vt:lpstr>
      <vt:lpstr>Analyst</vt:lpstr>
      <vt:lpstr>Analyst Demo</vt:lpstr>
      <vt:lpstr>Try it!</vt:lpstr>
      <vt:lpstr>Scenario Library </vt:lpstr>
      <vt:lpstr>Skills</vt:lpstr>
      <vt:lpstr>Skills agent</vt:lpstr>
      <vt:lpstr>Skills Demo</vt:lpstr>
      <vt:lpstr>Facilitator</vt:lpstr>
      <vt:lpstr>Facilitator </vt:lpstr>
      <vt:lpstr>Facilitator Demo</vt:lpstr>
      <vt:lpstr>Facilitator in Teams meetings</vt:lpstr>
      <vt:lpstr>Activate real-time notetaking in a meeting</vt:lpstr>
      <vt:lpstr>Notifications of real-time notetaking in a meeting</vt:lpstr>
      <vt:lpstr>Real-time notetaking in action</vt:lpstr>
      <vt:lpstr>Review and reference notes after the meeting ends</vt:lpstr>
      <vt:lpstr>Interpreter</vt:lpstr>
      <vt:lpstr>Interpreter </vt:lpstr>
      <vt:lpstr>Interpreter Demo</vt:lpstr>
      <vt:lpstr>Project Manager</vt:lpstr>
      <vt:lpstr>Project Manager </vt:lpstr>
      <vt:lpstr>Project Manager Demo</vt:lpstr>
      <vt:lpstr>Activate the Project Manager with New AI-enabled Plans</vt:lpstr>
      <vt:lpstr>Generate project tasks with the Project Manager</vt:lpstr>
      <vt:lpstr>Assign tasks to the Project Manager</vt:lpstr>
      <vt:lpstr>Iterating on progress with the Project Manager</vt:lpstr>
      <vt:lpstr>Reviewing activity from the Project Manager</vt:lpstr>
      <vt:lpstr>Update project goals with the Project Manager</vt:lpstr>
      <vt:lpstr>Convert Whiteboard brainstorms into tasks</vt:lpstr>
      <vt:lpstr>Skilling experiences</vt:lpstr>
      <vt:lpstr>Links to learn more (1 of 2)</vt:lpstr>
      <vt:lpstr>Links to learn more (2 of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 started with  Agents in Microsoft 365</dc:title>
  <dc:subject/>
  <dc:creator/>
  <cp:lastModifiedBy/>
  <cp:revision>1</cp:revision>
  <dcterms:created xsi:type="dcterms:W3CDTF">2024-11-25T19:26:45Z</dcterms:created>
  <dcterms:modified xsi:type="dcterms:W3CDTF">2025-09-12T18:52:23Z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SetDate">
    <vt:lpwstr>2024-02-27T22:13:08Z</vt:lpwstr>
  </property>
  <property fmtid="{D5CDD505-2E9C-101B-9397-08002B2CF9AE}" pid="3" name="MSIP_Label_f42aa342-8706-4288-bd11-ebb85995028c_ContentBits">
    <vt:lpwstr>0</vt:lpwstr>
  </property>
  <property fmtid="{D5CDD505-2E9C-101B-9397-08002B2CF9AE}" pid="4" name="MediaServiceImageTags">
    <vt:lpwstr/>
  </property>
  <property fmtid="{D5CDD505-2E9C-101B-9397-08002B2CF9AE}" pid="5" name="MSIP_Label_f42aa342-8706-4288-bd11-ebb85995028c_ActionId">
    <vt:lpwstr>b119bb74-10e8-41bb-8974-fe16335588e8</vt:lpwstr>
  </property>
  <property fmtid="{D5CDD505-2E9C-101B-9397-08002B2CF9AE}" pid="6" name="_dlc_policyId">
    <vt:lpwstr>0x01010070AB3889E58DB141A6E1281B02136174|-369733750</vt:lpwstr>
  </property>
  <property fmtid="{D5CDD505-2E9C-101B-9397-08002B2CF9AE}" pid="7" name="MSIP_Label_f42aa342-8706-4288-bd11-ebb85995028c_Name">
    <vt:lpwstr>Internal</vt:lpwstr>
  </property>
  <property fmtid="{D5CDD505-2E9C-101B-9397-08002B2CF9AE}" pid="8" name="ItemRetentionFormula">
    <vt:lpwstr>&lt;formula id="Microsoft.Office.RecordsManagement.PolicyFeatures.Expiration.Formula.BuiltIn"&gt;&lt;number&gt;30&lt;/number&gt;&lt;property&gt;Modified&lt;/property&gt;&lt;propertyId&gt;28cf69c5-fa48-462a-b5cd-27b6f9d2bd5f&lt;/propertyId&gt;&lt;period&gt;days&lt;/period&gt;&lt;/formula&gt;</vt:lpwstr>
  </property>
  <property fmtid="{D5CDD505-2E9C-101B-9397-08002B2CF9AE}" pid="9" name="AuthorIds_UIVersion_512">
    <vt:lpwstr>12</vt:lpwstr>
  </property>
  <property fmtid="{D5CDD505-2E9C-101B-9397-08002B2CF9AE}" pid="10" name="TemplateUrl">
    <vt:lpwstr/>
  </property>
  <property fmtid="{D5CDD505-2E9C-101B-9397-08002B2CF9AE}" pid="11" name="xd_ProgID">
    <vt:lpwstr/>
  </property>
  <property fmtid="{D5CDD505-2E9C-101B-9397-08002B2CF9AE}" pid="12" name="AuthorIds_UIVersion_3584">
    <vt:lpwstr>12</vt:lpwstr>
  </property>
  <property fmtid="{D5CDD505-2E9C-101B-9397-08002B2CF9AE}" pid="13" name="MSIP_Label_f42aa342-8706-4288-bd11-ebb85995028c_Enabled">
    <vt:lpwstr>true</vt:lpwstr>
  </property>
  <property fmtid="{D5CDD505-2E9C-101B-9397-08002B2CF9AE}" pid="14" name="_ExtendedDescription">
    <vt:lpwstr/>
  </property>
  <property fmtid="{D5CDD505-2E9C-101B-9397-08002B2CF9AE}" pid="15" name="Order">
    <vt:lpwstr>8200.00000000000</vt:lpwstr>
  </property>
  <property fmtid="{D5CDD505-2E9C-101B-9397-08002B2CF9AE}" pid="16" name="ComplianceAssetId">
    <vt:lpwstr/>
  </property>
  <property fmtid="{D5CDD505-2E9C-101B-9397-08002B2CF9AE}" pid="17" name="AuthorIds_UIVersion_41472">
    <vt:lpwstr>12</vt:lpwstr>
  </property>
  <property fmtid="{D5CDD505-2E9C-101B-9397-08002B2CF9AE}" pid="18" name="MSIP_Label_f42aa342-8706-4288-bd11-ebb85995028c_Method">
    <vt:lpwstr>Standard</vt:lpwstr>
  </property>
  <property fmtid="{D5CDD505-2E9C-101B-9397-08002B2CF9AE}" pid="19" name="xd_Signature">
    <vt:lpwstr/>
  </property>
  <property fmtid="{D5CDD505-2E9C-101B-9397-08002B2CF9AE}" pid="20" name="MSIP_Label_f42aa342-8706-4288-bd11-ebb85995028c_SiteId">
    <vt:lpwstr>a5a9530b-9623-4712-8f71-f7cb8dfe5b51</vt:lpwstr>
  </property>
  <property fmtid="{D5CDD505-2E9C-101B-9397-08002B2CF9AE}" pid="21" name="TriggerFlowInfo">
    <vt:lpwstr/>
  </property>
  <property fmtid="{D5CDD505-2E9C-101B-9397-08002B2CF9AE}" pid="22" name="ContentTypeId">
    <vt:lpwstr>0x010100CAB4D63BEF6CE74A98DE71B79A4EFA2E</vt:lpwstr>
  </property>
</Properties>
</file>