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vtt" ContentType="text/vtt"/>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xml" ContentType="application/vnd.openxmlformats-officedocument.presentationml.tags+xml"/>
  <Override PartName="/ppt/notesSlides/notesSlide2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98402" r:id="rId1"/>
  </p:sldMasterIdLst>
  <p:notesMasterIdLst>
    <p:notesMasterId r:id="rId25"/>
  </p:notesMasterIdLst>
  <p:handoutMasterIdLst>
    <p:handoutMasterId r:id="rId26"/>
  </p:handoutMasterIdLst>
  <p:sldIdLst>
    <p:sldId id="258" r:id="rId2"/>
    <p:sldId id="263" r:id="rId3"/>
    <p:sldId id="265" r:id="rId4"/>
    <p:sldId id="268" r:id="rId5"/>
    <p:sldId id="269" r:id="rId6"/>
    <p:sldId id="273" r:id="rId7"/>
    <p:sldId id="274" r:id="rId8"/>
    <p:sldId id="275"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90" r:id="rId22"/>
    <p:sldId id="291" r:id="rId23"/>
    <p:sldId id="292"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verview" id="{C7BFF218-DC71-47DD-9C14-81BF18690AFE}">
          <p14:sldIdLst>
            <p14:sldId id="258"/>
            <p14:sldId id="263"/>
            <p14:sldId id="265"/>
            <p14:sldId id="268"/>
            <p14:sldId id="269"/>
            <p14:sldId id="273"/>
            <p14:sldId id="274"/>
            <p14:sldId id="275"/>
            <p14:sldId id="277"/>
            <p14:sldId id="278"/>
            <p14:sldId id="279"/>
            <p14:sldId id="280"/>
            <p14:sldId id="281"/>
            <p14:sldId id="282"/>
            <p14:sldId id="283"/>
            <p14:sldId id="284"/>
            <p14:sldId id="285"/>
            <p14:sldId id="286"/>
            <p14:sldId id="287"/>
            <p14:sldId id="288"/>
            <p14:sldId id="290"/>
            <p14:sldId id="291"/>
            <p14:sldId id="29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8" name="Author" initials="A" lastIdx="0" clrIdx="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3BC4"/>
    <a:srgbClr val="9F50C5"/>
    <a:srgbClr val="9756C5"/>
    <a:srgbClr val="8E5CC5"/>
    <a:srgbClr val="8661C5"/>
    <a:srgbClr val="8DE971"/>
    <a:srgbClr val="FFB3BB"/>
    <a:srgbClr val="F4364C"/>
    <a:srgbClr val="FFE399"/>
    <a:srgbClr val="FFB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D06F23-DAF9-4C09-8DA5-BB9EC526DBBE}" v="176" dt="2025-09-12T12:05:11.8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1494" y="30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338152F-7930-E7C2-52AD-F6A05C9D8A8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C50371A-0D18-680A-0C08-ABE130D018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04D8240-2ECF-4468-9BEA-231A5A376669}" type="datetimeFigureOut">
              <a:rPr lang="en-US" smtClean="0"/>
              <a:t>9/18/2025</a:t>
            </a:fld>
            <a:endParaRPr lang="en-US"/>
          </a:p>
        </p:txBody>
      </p:sp>
      <p:sp>
        <p:nvSpPr>
          <p:cNvPr id="4" name="Footer Placeholder 3">
            <a:extLst>
              <a:ext uri="{FF2B5EF4-FFF2-40B4-BE49-F238E27FC236}">
                <a16:creationId xmlns:a16="http://schemas.microsoft.com/office/drawing/2014/main" id="{877D4D47-3819-7047-F59D-34DF617F0D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D46CCF2-E652-E55B-614E-854DCF5210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60E463-2B31-4BCB-9649-37EB94C5C769}" type="slidenum">
              <a:rPr lang="en-US" smtClean="0"/>
              <a:t>‹#›</a:t>
            </a:fld>
            <a:endParaRPr lang="en-US"/>
          </a:p>
        </p:txBody>
      </p:sp>
    </p:spTree>
    <p:extLst>
      <p:ext uri="{BB962C8B-B14F-4D97-AF65-F5344CB8AC3E}">
        <p14:creationId xmlns:p14="http://schemas.microsoft.com/office/powerpoint/2010/main" val="46589641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B4E73-17E7-406A-A347-A74717F43AD8}" type="datetimeFigureOut">
              <a:rPr lang="en-US" smtClean="0"/>
              <a:t>9/18/2025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F43AC-C579-4519-988E-910819434F4E}" type="slidenum">
              <a:rPr lang="en-US" smtClean="0"/>
              <a:t>‹#›</a:t>
            </a:fld>
            <a:endParaRPr lang="en-US"/>
          </a:p>
        </p:txBody>
      </p:sp>
    </p:spTree>
    <p:extLst>
      <p:ext uri="{BB962C8B-B14F-4D97-AF65-F5344CB8AC3E}">
        <p14:creationId xmlns:p14="http://schemas.microsoft.com/office/powerpoint/2010/main" val="4264476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0800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a:solidFill>
                  <a:srgbClr val="333333"/>
                </a:solidFill>
                <a:effectLst/>
                <a:latin typeface="SegoeUI"/>
              </a:rPr>
              <a:t>It’s often easier to reference or build on existing content. That’s why we’ve added the ability to Draft with Copilot in Word based on selected text in your document.</a:t>
            </a:r>
          </a:p>
          <a:p>
            <a:pPr algn="l"/>
            <a:r>
              <a:rPr lang="en-US" b="0" i="0">
                <a:solidFill>
                  <a:srgbClr val="333333"/>
                </a:solidFill>
                <a:effectLst/>
                <a:latin typeface="SegoeUI"/>
              </a:rPr>
              <a:t> </a:t>
            </a:r>
          </a:p>
          <a:p>
            <a:pPr algn="l"/>
            <a:r>
              <a:rPr lang="en-US" b="0" i="0">
                <a:solidFill>
                  <a:srgbClr val="333333"/>
                </a:solidFill>
                <a:effectLst/>
                <a:latin typeface="SegoeUI"/>
              </a:rPr>
              <a:t>You can use this feature to:</a:t>
            </a:r>
          </a:p>
          <a:p>
            <a:pPr algn="l">
              <a:spcAft>
                <a:spcPts val="900"/>
              </a:spcAft>
              <a:buFont typeface="Arial" panose="020B0604020202020204" pitchFamily="34" charset="0"/>
              <a:buChar char="•"/>
            </a:pPr>
            <a:r>
              <a:rPr lang="en-US" b="0" i="0">
                <a:solidFill>
                  <a:srgbClr val="333333"/>
                </a:solidFill>
                <a:effectLst/>
                <a:latin typeface="SegoeUI"/>
              </a:rPr>
              <a:t>Refine or rewrite existing copy.</a:t>
            </a:r>
          </a:p>
          <a:p>
            <a:pPr algn="l">
              <a:spcAft>
                <a:spcPts val="900"/>
              </a:spcAft>
              <a:buFont typeface="Arial" panose="020B0604020202020204" pitchFamily="34" charset="0"/>
              <a:buChar char="•"/>
            </a:pPr>
            <a:r>
              <a:rPr lang="en-US" b="0" i="0">
                <a:solidFill>
                  <a:srgbClr val="333333"/>
                </a:solidFill>
                <a:effectLst/>
                <a:latin typeface="SegoeUI"/>
              </a:rPr>
              <a:t>Explain or expand on the selected content in more detail.</a:t>
            </a:r>
          </a:p>
          <a:p>
            <a:pPr algn="l">
              <a:spcAft>
                <a:spcPts val="900"/>
              </a:spcAft>
              <a:buFont typeface="Arial" panose="020B0604020202020204" pitchFamily="34" charset="0"/>
              <a:buChar char="•"/>
            </a:pPr>
            <a:r>
              <a:rPr lang="en-US" b="0" i="0">
                <a:solidFill>
                  <a:srgbClr val="333333"/>
                </a:solidFill>
                <a:effectLst/>
                <a:latin typeface="SegoeUI"/>
              </a:rPr>
              <a:t>Enhance the content with statistics or other additional information.</a:t>
            </a:r>
          </a:p>
          <a:p>
            <a:pPr algn="l">
              <a:spcAft>
                <a:spcPts val="900"/>
              </a:spcAft>
              <a:buFont typeface="+mj-lt"/>
              <a:buNone/>
            </a:pPr>
            <a:endParaRPr lang="en-US" b="0" i="0">
              <a:solidFill>
                <a:srgbClr val="333333"/>
              </a:solidFill>
              <a:effectLst/>
              <a:latin typeface="SegoeUI"/>
            </a:endParaRPr>
          </a:p>
          <a:p>
            <a:pPr algn="l">
              <a:spcAft>
                <a:spcPts val="900"/>
              </a:spcAft>
              <a:buFont typeface="+mj-lt"/>
              <a:buNone/>
            </a:pPr>
            <a:r>
              <a:rPr lang="en-US" b="0" i="0">
                <a:solidFill>
                  <a:srgbClr val="333333"/>
                </a:solidFill>
                <a:effectLst/>
                <a:latin typeface="SegoeUI"/>
              </a:rPr>
              <a:t>Simply highlight the portion of your document that you want to refine, click the Copilot icon that appears beside the highlighted text, and in the </a:t>
            </a:r>
            <a:r>
              <a:rPr lang="en-US" b="1" i="0">
                <a:solidFill>
                  <a:srgbClr val="333333"/>
                </a:solidFill>
                <a:effectLst/>
                <a:latin typeface="SegoeUI"/>
              </a:rPr>
              <a:t>Draft with Copilot</a:t>
            </a:r>
            <a:r>
              <a:rPr lang="en-US" b="0" i="0">
                <a:solidFill>
                  <a:srgbClr val="333333"/>
                </a:solidFill>
                <a:effectLst/>
                <a:latin typeface="SegoeUI"/>
              </a:rPr>
              <a:t> text box, type a prompt that describes the changes you want to make, then select the </a:t>
            </a:r>
            <a:r>
              <a:rPr lang="en-US" b="1" i="0">
                <a:solidFill>
                  <a:srgbClr val="333333"/>
                </a:solidFill>
                <a:effectLst/>
                <a:latin typeface="SegoeUI"/>
              </a:rPr>
              <a:t>Generate</a:t>
            </a:r>
            <a:r>
              <a:rPr lang="en-US" b="0" i="0">
                <a:solidFill>
                  <a:srgbClr val="333333"/>
                </a:solidFill>
                <a:effectLst/>
                <a:latin typeface="SegoeUI"/>
              </a:rPr>
              <a:t> button. After Copilot has generated the new content, you can choose to keep it, discard it, or regenerate a different version. </a:t>
            </a:r>
          </a:p>
          <a:p>
            <a:pPr algn="l">
              <a:spcAft>
                <a:spcPts val="900"/>
              </a:spcAft>
              <a:buFont typeface="+mj-lt"/>
              <a:buNone/>
            </a:pPr>
            <a:endParaRPr lang="en-US" b="0" i="0">
              <a:solidFill>
                <a:srgbClr val="333333"/>
              </a:solidFill>
              <a:effectLst/>
              <a:latin typeface="SegoeUI"/>
            </a:endParaRPr>
          </a:p>
          <a:p>
            <a:r>
              <a:rPr lang="en-US" b="1"/>
              <a:t>Try it yourself</a:t>
            </a:r>
          </a:p>
          <a:p>
            <a:endParaRPr lang="en-US"/>
          </a:p>
          <a:p>
            <a:r>
              <a:rPr lang="en-US"/>
              <a:t>Open a Word document</a:t>
            </a:r>
          </a:p>
          <a:p>
            <a:r>
              <a:rPr lang="en-US"/>
              <a:t>Copy in this text</a:t>
            </a:r>
          </a:p>
          <a:p>
            <a:pPr lvl="1"/>
            <a:r>
              <a:rPr lang="en-US" b="1"/>
              <a:t>Certifications and Standards</a:t>
            </a:r>
            <a:endParaRPr lang="en-US"/>
          </a:p>
          <a:p>
            <a:pPr lvl="1"/>
            <a:r>
              <a:rPr lang="en-US"/>
              <a:t>We are certified by the Electric Vehicle Infrastructure Training Program (EVITP), ensuring our installers are highly trained and qualified to handle EV charger installations.</a:t>
            </a:r>
          </a:p>
          <a:p>
            <a:pPr lvl="1"/>
            <a:r>
              <a:rPr lang="en-US"/>
              <a:t>Additionally, we adhere to the National Electrical Code (NEC) standards and are certified by the International Organization for Standardization (ISO) for quality management and environmental management systems. Boulder Innovations adheres to the highest standards of ethical and social responsibility, ensuring our products are not only top-notch in quality but also environmentally friendly and ethically produced.</a:t>
            </a:r>
          </a:p>
          <a:p>
            <a:pPr lvl="0"/>
            <a:r>
              <a:rPr lang="en-US"/>
              <a:t>Select the text and select the </a:t>
            </a:r>
            <a:r>
              <a:rPr lang="en-US" b="1"/>
              <a:t>Draft with Copilot</a:t>
            </a:r>
            <a:r>
              <a:rPr lang="en-US"/>
              <a:t> icon or right click and select </a:t>
            </a:r>
            <a:r>
              <a:rPr lang="en-US" b="1"/>
              <a:t>Copilot </a:t>
            </a:r>
            <a:r>
              <a:rPr lang="en-US" b="0"/>
              <a:t>or use the keyboard shortcut</a:t>
            </a:r>
            <a:r>
              <a:rPr lang="en-US" b="1"/>
              <a:t> </a:t>
            </a:r>
            <a:r>
              <a:rPr lang="en-US" b="1" err="1"/>
              <a:t>Alt+I</a:t>
            </a:r>
            <a:endParaRPr lang="en-US" b="1"/>
          </a:p>
          <a:p>
            <a:pPr lvl="0"/>
            <a:r>
              <a:rPr lang="en-US"/>
              <a:t>Select Make formal</a:t>
            </a:r>
          </a:p>
          <a:p>
            <a:pPr lvl="0"/>
            <a:endParaRPr lang="en-US"/>
          </a:p>
          <a:p>
            <a:pPr lvl="0"/>
            <a:r>
              <a:rPr lang="en-US"/>
              <a:t>You can do the same thing in the chat pane by selecting the text and using the prompt “Please rewrite the selected text to make it more formal.”</a:t>
            </a:r>
          </a:p>
          <a:p>
            <a:pPr algn="l">
              <a:spcAft>
                <a:spcPts val="900"/>
              </a:spcAft>
              <a:buFont typeface="+mj-lt"/>
              <a:buNone/>
            </a:pPr>
            <a:endParaRPr lang="en-US" b="0" i="0">
              <a:solidFill>
                <a:srgbClr val="333333"/>
              </a:solidFill>
              <a:effectLst/>
              <a:latin typeface="SegoeU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0942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Copilot is now also integrated into the paste menu in Word, so that the next time you paste content into a document that loses formatting or structure, you can now use Copilot to help add structure and formatting using either prompts or quick actions. This is available on the Web and coming soon to the desktop applications.</a:t>
            </a:r>
          </a:p>
          <a:p>
            <a:endParaRPr lang="en-US"/>
          </a:p>
          <a:p>
            <a:endParaRPr lang="en-US"/>
          </a:p>
          <a:p>
            <a:r>
              <a:rPr lang="en-US" b="1"/>
              <a:t>Try it yourself</a:t>
            </a:r>
          </a:p>
          <a:p>
            <a:endParaRPr lang="en-US"/>
          </a:p>
          <a:p>
            <a:r>
              <a:rPr lang="en-US"/>
              <a:t>Open a Word document</a:t>
            </a:r>
          </a:p>
          <a:p>
            <a:r>
              <a:rPr lang="en-US"/>
              <a:t>Copy in this text</a:t>
            </a:r>
          </a:p>
          <a:p>
            <a:pPr lvl="1"/>
            <a:r>
              <a:rPr lang="en-US" err="1"/>
              <a:t>ProductUnits</a:t>
            </a:r>
            <a:r>
              <a:rPr lang="en-US"/>
              <a:t> </a:t>
            </a:r>
            <a:r>
              <a:rPr lang="en-US" err="1"/>
              <a:t>SoldRevenue</a:t>
            </a:r>
            <a:r>
              <a:rPr lang="en-US"/>
              <a:t>% </a:t>
            </a:r>
            <a:r>
              <a:rPr lang="en-US" err="1"/>
              <a:t>GrowthEV</a:t>
            </a:r>
            <a:r>
              <a:rPr lang="en-US"/>
              <a:t> Charger1,200$1,500,00012%Solar Panel800$950,0008%Battery600$720,00010%</a:t>
            </a:r>
          </a:p>
          <a:p>
            <a:pPr lvl="0"/>
            <a:r>
              <a:rPr lang="en-US"/>
              <a:t>In the Paste options select Visualize as a table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8544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the Chat pane, Designer integration with Copilot Chat allows you to request banners for your documents, and Designer will generate custom banner visuals tailored to your document content that you can insert into the document.</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8838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Copilot enables users to Rewrite Content. Users can select a paragraph and choose to rewrite it numerous times to suit their style or tone.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6368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Rewrite support in Copilot is a high value quick action on selected text that you can use to get quick options for ways to rewrite content in different tones and styles to be more effective and impactful. Additional support for a prompt field allows you to request more specific rewrite options. </a:t>
            </a:r>
          </a:p>
          <a:p>
            <a:endParaRPr lang="en-US"/>
          </a:p>
          <a:p>
            <a:r>
              <a:rPr lang="en-US" b="1"/>
              <a:t>Try it yourself</a:t>
            </a:r>
          </a:p>
          <a:p>
            <a:endParaRPr lang="en-US"/>
          </a:p>
          <a:p>
            <a:r>
              <a:rPr lang="en-US"/>
              <a:t>Open a Word document</a:t>
            </a:r>
          </a:p>
          <a:p>
            <a:r>
              <a:rPr lang="en-US"/>
              <a:t>Copy in this text</a:t>
            </a:r>
          </a:p>
          <a:p>
            <a:pPr lvl="1"/>
            <a:r>
              <a:rPr lang="en-US" b="1"/>
              <a:t>Certifications and Standards</a:t>
            </a:r>
            <a:endParaRPr lang="en-US"/>
          </a:p>
          <a:p>
            <a:pPr lvl="1"/>
            <a:r>
              <a:rPr lang="en-US"/>
              <a:t>We are certified by the Electric Vehicle Infrastructure Training Program (EVITP), ensuring our installers are highly trained and qualified to handle EV charger installations.</a:t>
            </a:r>
          </a:p>
          <a:p>
            <a:pPr lvl="1"/>
            <a:r>
              <a:rPr lang="en-US"/>
              <a:t>Additionally, we adhere to the National Electrical Code (NEC) standards and are certified by the International Organization for Standardization (ISO) for quality management and environmental management systems. Boulder Innovations adheres to the highest standards of ethical and social responsibility, ensuring our products are not only top-notch in quality but also environmentally friendly and ethically produced.</a:t>
            </a:r>
          </a:p>
          <a:p>
            <a:pPr lvl="0"/>
            <a:r>
              <a:rPr lang="en-US"/>
              <a:t>Select the text and select the </a:t>
            </a:r>
            <a:r>
              <a:rPr lang="en-US" b="1"/>
              <a:t>Draft with Copilot</a:t>
            </a:r>
            <a:r>
              <a:rPr lang="en-US"/>
              <a:t> icon or right click and select </a:t>
            </a:r>
            <a:r>
              <a:rPr lang="en-US" b="1"/>
              <a:t>Copilot </a:t>
            </a:r>
            <a:r>
              <a:rPr lang="en-US" b="0"/>
              <a:t>or use the keyboard shortcut</a:t>
            </a:r>
            <a:r>
              <a:rPr lang="en-US" b="1"/>
              <a:t> </a:t>
            </a:r>
            <a:r>
              <a:rPr lang="en-US" b="1" err="1"/>
              <a:t>Alt+I</a:t>
            </a:r>
            <a:endParaRPr lang="en-US" b="1"/>
          </a:p>
          <a:p>
            <a:pPr lvl="0"/>
            <a:r>
              <a:rPr lang="en-US"/>
              <a:t>Enter Make it concise</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7911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Copilot transforms text content into other formats in Word, starting with support to visualize text as tables.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99895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950"/>
              </a:spcBef>
              <a:spcAft>
                <a:spcPts val="0"/>
              </a:spcAft>
              <a:buClrTx/>
              <a:buSzTx/>
              <a:buFont typeface="+mj-lt"/>
              <a:buNone/>
              <a:tabLst/>
              <a:defRPr/>
            </a:pPr>
            <a:r>
              <a:rPr lang="en-US" b="0" i="0">
                <a:solidFill>
                  <a:srgbClr val="1E1E1E"/>
                </a:solidFill>
                <a:effectLst/>
                <a:latin typeface="Segoe UI" panose="020B0502040204020203" pitchFamily="34" charset="0"/>
              </a:rPr>
              <a:t>To use Copilot to visualize text as a table, select the text you want Copilot to turn into a table, in the left margin next to your text, select the </a:t>
            </a:r>
            <a:r>
              <a:rPr lang="en-US" b="1" i="0">
                <a:solidFill>
                  <a:srgbClr val="1E1E1E"/>
                </a:solidFill>
                <a:effectLst/>
                <a:latin typeface="Segoe UI" panose="020B0502040204020203" pitchFamily="34" charset="0"/>
              </a:rPr>
              <a:t>Draft with Copilot</a:t>
            </a:r>
            <a:r>
              <a:rPr lang="en-US" b="0" i="0">
                <a:solidFill>
                  <a:srgbClr val="1E1E1E"/>
                </a:solidFill>
                <a:effectLst/>
                <a:latin typeface="Segoe UI" panose="020B0502040204020203" pitchFamily="34" charset="0"/>
              </a:rPr>
              <a:t> icon, and select </a:t>
            </a:r>
            <a:r>
              <a:rPr lang="en-US" b="1" i="0">
                <a:solidFill>
                  <a:srgbClr val="1E1E1E"/>
                </a:solidFill>
                <a:effectLst/>
                <a:latin typeface="Segoe UI" panose="020B0502040204020203" pitchFamily="34" charset="0"/>
              </a:rPr>
              <a:t>Visualize as a Table</a:t>
            </a:r>
            <a:r>
              <a:rPr lang="en-US" b="0" i="0">
                <a:solidFill>
                  <a:srgbClr val="1E1E1E"/>
                </a:solidFill>
                <a:effectLst/>
                <a:latin typeface="Segoe UI" panose="020B0502040204020203" pitchFamily="34" charset="0"/>
              </a:rPr>
              <a:t>. Copilot will show you what the table will look like and to fine tune the table, enter details into the Copilot compose box to state what to change about the table, like "</a:t>
            </a:r>
            <a:r>
              <a:rPr lang="en-US" b="0" i="1">
                <a:solidFill>
                  <a:srgbClr val="1E1E1E"/>
                </a:solidFill>
                <a:effectLst/>
                <a:latin typeface="Segoe UI" panose="020B0502040204020203" pitchFamily="34" charset="0"/>
              </a:rPr>
              <a:t>Add an empty third column.</a:t>
            </a:r>
            <a:r>
              <a:rPr lang="en-US" b="0" i="0">
                <a:solidFill>
                  <a:srgbClr val="1E1E1E"/>
                </a:solidFill>
                <a:effectLst/>
                <a:latin typeface="Segoe UI" panose="020B0502040204020203" pitchFamily="34" charset="0"/>
              </a:rPr>
              <a:t>"​​​​​​​​​​​</a:t>
            </a:r>
          </a:p>
          <a:p>
            <a:pPr algn="l">
              <a:spcBef>
                <a:spcPts val="1950"/>
              </a:spcBef>
              <a:buFont typeface="+mj-lt"/>
              <a:buNone/>
            </a:pPr>
            <a:endParaRPr lang="en-US" b="0" i="0">
              <a:solidFill>
                <a:srgbClr val="1E1E1E"/>
              </a:solidFill>
              <a:effectLst/>
              <a:latin typeface="Segoe UI" panose="020B0502040204020203" pitchFamily="34" charset="0"/>
            </a:endParaRPr>
          </a:p>
          <a:p>
            <a:r>
              <a:rPr lang="en-US"/>
              <a:t>Open a Word document</a:t>
            </a:r>
          </a:p>
          <a:p>
            <a:r>
              <a:rPr lang="en-US"/>
              <a:t>Copy in this text</a:t>
            </a:r>
          </a:p>
          <a:p>
            <a:pPr lvl="1"/>
            <a:r>
              <a:rPr lang="en-US" b="1"/>
              <a:t>Certifications and Standards</a:t>
            </a:r>
            <a:endParaRPr lang="en-US"/>
          </a:p>
          <a:p>
            <a:pPr lvl="1"/>
            <a:r>
              <a:rPr lang="en-US"/>
              <a:t>We are certified by the Electric Vehicle Infrastructure Training Program (EVITP), ensuring our installers are highly trained and qualified to handle EV charger installations.</a:t>
            </a:r>
          </a:p>
          <a:p>
            <a:pPr lvl="1"/>
            <a:r>
              <a:rPr lang="en-US"/>
              <a:t>Additionally, we adhere to the National Electrical Code (NEC) standards and are certified by the International Organization for Standardization (ISO) for quality management and environmental management systems. Boulder Innovations adheres to the highest standards of ethical and social responsibility, ensuring our products are not only top-notch in quality but also environmentally friendly and ethically produced.</a:t>
            </a:r>
          </a:p>
          <a:p>
            <a:pPr lvl="0"/>
            <a:r>
              <a:rPr lang="en-US"/>
              <a:t>Select the text and select the </a:t>
            </a:r>
            <a:r>
              <a:rPr lang="en-US" b="1"/>
              <a:t>Draft with Copilot</a:t>
            </a:r>
            <a:r>
              <a:rPr lang="en-US"/>
              <a:t> icon or right click and select </a:t>
            </a:r>
            <a:r>
              <a:rPr lang="en-US" b="1"/>
              <a:t>Copilot</a:t>
            </a:r>
          </a:p>
          <a:p>
            <a:pPr lvl="0"/>
            <a:r>
              <a:rPr lang="en-US"/>
              <a:t>Select Transform into a table</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5598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solidFill>
                  <a:srgbClr val="333333"/>
                </a:solidFill>
                <a:effectLst/>
                <a:latin typeface="SegoeUI"/>
              </a:rPr>
              <a:t>Coaching with Copilot is a new Copilot capability in Word to support you as you review content for improvements that go beyond grammar and spelling—helping you clarify ideas and giving you suggestions to increase the impact of your writing with additions, organization, style and tone, supporting information, and more. Coaching with Copilot helps you review and rewrite your content so that it is clearer and more effective, to better engage your audience and to give you confidence that your writing reflects your best work.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48521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a:solidFill>
                  <a:srgbClr val="333333"/>
                </a:solidFill>
                <a:effectLst/>
                <a:latin typeface="SegoeUI"/>
              </a:rPr>
              <a:t>It's quick and easy to get feedback, and you can choose whether Copilot reviews your entire document, or just a highlighted section. Maybe you wrote a strong explanation, but it feels like something might be missing. You can highlight the explanation and select  </a:t>
            </a:r>
            <a:r>
              <a:rPr lang="en-US" b="1" i="0">
                <a:solidFill>
                  <a:srgbClr val="333333"/>
                </a:solidFill>
                <a:effectLst/>
                <a:latin typeface="SegoeUI"/>
              </a:rPr>
              <a:t>Writing suggestions</a:t>
            </a:r>
            <a:r>
              <a:rPr lang="en-US" b="0" i="0">
                <a:solidFill>
                  <a:srgbClr val="333333"/>
                </a:solidFill>
                <a:effectLst/>
                <a:latin typeface="SegoeUI"/>
              </a:rPr>
              <a:t>. You might get a suggestion to add a call to action and you can then decide whether that's best for your audience. </a:t>
            </a:r>
          </a:p>
          <a:p>
            <a:pPr algn="l"/>
            <a:r>
              <a:rPr lang="en-US" b="0" i="0">
                <a:solidFill>
                  <a:srgbClr val="333333"/>
                </a:solidFill>
                <a:effectLst/>
                <a:latin typeface="SegoeUI"/>
              </a:rPr>
              <a:t> </a:t>
            </a:r>
          </a:p>
          <a:p>
            <a:r>
              <a:rPr lang="en-US"/>
              <a:t>Highlight a section of text or the entire document (Note: Copilot will expand your selection if you select less than the required minimum.) Select the Copilot icon in the document and select Get coaching. Use the arrows to scroll through and review the suggestions. Try copying the suggestions from Coaching and paste them into the Draft with Copilot prompt on that same selected text to see how Copilot can help you apply these suggestions to your document. While today there is no direct ability to apply these suggestions from the Coaching dialog, that is coming soon!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1881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Users are able to get a summary with key points from Word documents via chat prompts in Copilot, or on opening an existing document will now see an automatic summary generated above the document canvas.</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315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4DBA6-460D-D6F2-EB92-4494A972D2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F667F2-34B5-632F-ECD6-BDB5766404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2D6CD0-19F7-9F9C-1D5E-5EA69AECE723}"/>
              </a:ext>
            </a:extLst>
          </p:cNvPr>
          <p:cNvSpPr>
            <a:spLocks noGrp="1"/>
          </p:cNvSpPr>
          <p:nvPr>
            <p:ph type="body" idx="1"/>
          </p:nvPr>
        </p:nvSpPr>
        <p:spPr/>
        <p:txBody>
          <a:bodyPr/>
          <a:lstStyle/>
          <a:p>
            <a:r>
              <a:rPr lang="en-US"/>
              <a:t>Today we’re going to walk through the new look and feel of Copilot in Word. What Microsoft did is bring the Copilot Chat interface you are used to using in the Copilot app and Edge browser into the apps for a consistent experience. As a licensed users you can still work with Copilot right in the document, but now you can also search for information across your Microsoft data and the web.</a:t>
            </a:r>
          </a:p>
        </p:txBody>
      </p:sp>
      <p:sp>
        <p:nvSpPr>
          <p:cNvPr id="4" name="Slide Number Placeholder 3">
            <a:extLst>
              <a:ext uri="{FF2B5EF4-FFF2-40B4-BE49-F238E27FC236}">
                <a16:creationId xmlns:a16="http://schemas.microsoft.com/office/drawing/2014/main" id="{E6A4A61A-1380-7F5F-2C93-9E3D1D1BA00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9163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8837F-0951-F9B2-078B-E9C7E3A0A3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F1F203-9113-B868-8314-93D50A7ECB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482665-6858-0160-1728-4C419B0C8203}"/>
              </a:ext>
            </a:extLst>
          </p:cNvPr>
          <p:cNvSpPr>
            <a:spLocks noGrp="1"/>
          </p:cNvSpPr>
          <p:nvPr>
            <p:ph type="body" idx="1"/>
          </p:nvPr>
        </p:nvSpPr>
        <p:spPr/>
        <p:txBody>
          <a:bodyPr/>
          <a:lstStyle/>
          <a:p>
            <a:pPr algn="l"/>
            <a:endParaRPr lang="en-US"/>
          </a:p>
        </p:txBody>
      </p:sp>
      <p:sp>
        <p:nvSpPr>
          <p:cNvPr id="4" name="Slide Number Placeholder 3">
            <a:extLst>
              <a:ext uri="{FF2B5EF4-FFF2-40B4-BE49-F238E27FC236}">
                <a16:creationId xmlns:a16="http://schemas.microsoft.com/office/drawing/2014/main" id="{1D167D50-55C6-5111-9027-57F0E5665E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53195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a:solidFill>
                  <a:srgbClr val="1E1E1E"/>
                </a:solidFill>
                <a:effectLst/>
                <a:latin typeface="Segoe UI" panose="020B0502040204020203" pitchFamily="34" charset="0"/>
              </a:rPr>
              <a:t>Wondering if the document contains a meaningful call to action? Ask Copilot, and it'll attempt to tell you. Want to add some content or context to your document? Ask Copilot general questions, and it'll try to give you answers. For example:</a:t>
            </a:r>
          </a:p>
          <a:p>
            <a:pPr algn="l">
              <a:spcBef>
                <a:spcPts val="1350"/>
              </a:spcBef>
              <a:spcAft>
                <a:spcPts val="2250"/>
              </a:spcAft>
              <a:buFont typeface="Arial" panose="020B0604020202020204" pitchFamily="34" charset="0"/>
              <a:buChar char="•"/>
            </a:pPr>
            <a:r>
              <a:rPr lang="en-US" b="0" i="0">
                <a:solidFill>
                  <a:srgbClr val="1E1E1E"/>
                </a:solidFill>
                <a:effectLst/>
                <a:latin typeface="Consolas" panose="020B0609020204030204" pitchFamily="49" charset="0"/>
              </a:rPr>
              <a:t> How can I edit this document to make it sound more academic?</a:t>
            </a:r>
            <a:endParaRPr lang="en-US" b="0" i="0">
              <a:solidFill>
                <a:srgbClr val="1E1E1E"/>
              </a:solidFill>
              <a:effectLst/>
              <a:latin typeface="Segoe UI" panose="020B0502040204020203" pitchFamily="34" charset="0"/>
            </a:endParaRPr>
          </a:p>
          <a:p>
            <a:pPr algn="l">
              <a:spcBef>
                <a:spcPts val="1350"/>
              </a:spcBef>
              <a:spcAft>
                <a:spcPts val="2250"/>
              </a:spcAft>
              <a:buFont typeface="Arial" panose="020B0604020202020204" pitchFamily="34" charset="0"/>
              <a:buChar char="•"/>
            </a:pPr>
            <a:r>
              <a:rPr lang="en-US" b="0" i="0">
                <a:solidFill>
                  <a:srgbClr val="1E1E1E"/>
                </a:solidFill>
                <a:effectLst/>
                <a:latin typeface="Consolas" panose="020B0609020204030204" pitchFamily="49" charset="0"/>
              </a:rPr>
              <a:t> Is there a quote by a United States President about courage?</a:t>
            </a:r>
          </a:p>
          <a:p>
            <a:pPr algn="l">
              <a:spcBef>
                <a:spcPts val="1350"/>
              </a:spcBef>
              <a:spcAft>
                <a:spcPts val="2250"/>
              </a:spcAft>
              <a:buFont typeface="Arial" panose="020B0604020202020204" pitchFamily="34" charset="0"/>
              <a:buChar char="•"/>
            </a:pPr>
            <a:endParaRPr lang="en-US" b="0" i="0">
              <a:solidFill>
                <a:srgbClr val="1E1E1E"/>
              </a:solidFill>
              <a:effectLst/>
              <a:latin typeface="Segoe UI" panose="020B0502040204020203" pitchFamily="34" charset="0"/>
            </a:endParaRPr>
          </a:p>
          <a:p>
            <a:pPr algn="l"/>
            <a:r>
              <a:rPr lang="en-US" b="0" i="0">
                <a:solidFill>
                  <a:srgbClr val="1E1E1E"/>
                </a:solidFill>
                <a:effectLst/>
                <a:latin typeface="Segoe UI" panose="020B0502040204020203" pitchFamily="34" charset="0"/>
              </a:rPr>
              <a:t>If those answers aren't in the document, Copilot will generate content for you using the underlying large language models. If you find something you like and want to add it to the document, just copy and paste from the Copilot pane to the document.</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73065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a:t>In the Copilot Chat pane, you can also use Copilot to retrieve information from the web or your Microsoft 365 Graph that is relevant to a general question you ask. </a:t>
            </a:r>
            <a:r>
              <a:rPr lang="en-US" b="0" i="0">
                <a:solidFill>
                  <a:srgbClr val="1E1E1E"/>
                </a:solidFill>
                <a:effectLst/>
                <a:latin typeface="Segoe UI" panose="020B0502040204020203" pitchFamily="34" charset="0"/>
              </a:rPr>
              <a:t>Copilot Chat delivers quick, relevant, and current information in a conversational format, so you don’t have to sift through multiple search results or know exactly where to find the source information you’re looking for to support a general request. Ask about specific files, messages, or general information. </a:t>
            </a:r>
          </a:p>
          <a:p>
            <a:endParaRPr lang="en-US"/>
          </a:p>
          <a:p>
            <a:r>
              <a:rPr lang="en-US" b="0" i="0">
                <a:solidFill>
                  <a:srgbClr val="1E1E1E"/>
                </a:solidFill>
                <a:effectLst/>
                <a:latin typeface="Segoe UI" panose="020B0502040204020203" pitchFamily="34" charset="0"/>
              </a:rPr>
              <a:t>Perhaps you want simple questions answered quickly, using information buried in your intranet. Try a prompt like one of these:</a:t>
            </a:r>
            <a:br>
              <a:rPr lang="en-US" b="0" i="0">
                <a:solidFill>
                  <a:srgbClr val="1E1E1E"/>
                </a:solidFill>
                <a:effectLst/>
                <a:latin typeface="Segoe UI" panose="020B0502040204020203" pitchFamily="34" charset="0"/>
              </a:rPr>
            </a:br>
            <a:r>
              <a:rPr lang="en-US" b="0" i="0">
                <a:solidFill>
                  <a:srgbClr val="1E1E1E"/>
                </a:solidFill>
                <a:effectLst/>
                <a:latin typeface="Segoe UI" panose="020B0502040204020203" pitchFamily="34" charset="0"/>
              </a:rPr>
              <a:t>* </a:t>
            </a:r>
            <a:r>
              <a:rPr lang="en-US" b="0" i="0">
                <a:solidFill>
                  <a:srgbClr val="1E1E1E"/>
                </a:solidFill>
                <a:effectLst/>
                <a:latin typeface="Consolas" panose="020B0609020204030204" pitchFamily="49" charset="0"/>
              </a:rPr>
              <a:t>What is our company vacation policy?</a:t>
            </a:r>
            <a:br>
              <a:rPr lang="en-US" b="0" i="0">
                <a:solidFill>
                  <a:srgbClr val="1E1E1E"/>
                </a:solidFill>
                <a:effectLst/>
                <a:latin typeface="Segoe UI" panose="020B0502040204020203" pitchFamily="34" charset="0"/>
              </a:rPr>
            </a:br>
            <a:r>
              <a:rPr lang="en-US" b="0" i="0">
                <a:solidFill>
                  <a:srgbClr val="1E1E1E"/>
                </a:solidFill>
                <a:effectLst/>
                <a:latin typeface="Segoe UI" panose="020B0502040204020203" pitchFamily="34" charset="0"/>
              </a:rPr>
              <a:t>* </a:t>
            </a:r>
            <a:r>
              <a:rPr lang="en-US" b="0" i="0">
                <a:solidFill>
                  <a:srgbClr val="1E1E1E"/>
                </a:solidFill>
                <a:effectLst/>
                <a:latin typeface="Consolas" panose="020B0609020204030204" pitchFamily="49" charset="0"/>
              </a:rPr>
              <a:t>What's our company policy on remote work?</a:t>
            </a:r>
          </a:p>
          <a:p>
            <a:endParaRPr lang="en-US" b="0" i="0">
              <a:solidFill>
                <a:srgbClr val="1E1E1E"/>
              </a:solidFill>
              <a:effectLst/>
              <a:latin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1A1A1A"/>
                </a:solidFill>
                <a:effectLst/>
                <a:latin typeface="ginto-copilot"/>
              </a:rPr>
              <a:t>Copilot Chat also looks at search results across the web to offer you a summarized response and links to its sources.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solidFill>
                <a:srgbClr val="1A1A1A"/>
              </a:solidFill>
              <a:effectLst/>
              <a:latin typeface="ginto-copilot"/>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C009C25B-EC75-CA48-8E5B-9820FA6D39D5}"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2025-09-18 4:51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91936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shows the top skilling experiences for Microsoft 365 Copilot:</a:t>
            </a:r>
          </a:p>
          <a:p>
            <a:endParaRPr lang="en-US"/>
          </a:p>
          <a:p>
            <a:r>
              <a:rPr lang="en-US" b="1"/>
              <a:t>Copilot Academy </a:t>
            </a:r>
            <a:r>
              <a:rPr lang="en-US"/>
              <a:t>is a free training tool built on Viva Learning and available directly within your flow of work for all types of users. It is a centralized location which pulls in the best Copilot learning content into structured, consumable learning paths curated by Microsoft experts.</a:t>
            </a:r>
          </a:p>
          <a:p>
            <a:endParaRPr lang="en-US">
              <a:cs typeface="Calibri"/>
            </a:endParaRPr>
          </a:p>
          <a:p>
            <a:r>
              <a:rPr lang="en-US" b="1"/>
              <a:t>Microsoft Learn</a:t>
            </a:r>
            <a:r>
              <a:rPr lang="en-US"/>
              <a:t> is another free web resource for self-paced, on-demand training content and step-by-step exercises for users. The training content here is skewed towards more technical audiences.</a:t>
            </a:r>
          </a:p>
          <a:p>
            <a:endParaRPr lang="en-US"/>
          </a:p>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2793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Open Copilot Chat from the ribbon—look for the Copilot icon. </a:t>
            </a:r>
          </a:p>
          <a:p>
            <a:endParaRPr lang="en-US"/>
          </a:p>
          <a:p>
            <a:r>
              <a:rPr lang="en-US"/>
              <a:t>Once you have the Chat window open you’ll see there are a lot of options packed into a small space. But luckily the UI is consistent across all of your apps so you’ll only need to learn it once.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navigation panel lets you access agents and your conversation history. If you want to continue an old chat or reference information Copilot previously provided you can find that here. When you access an agent you will leave Copilot Chat and interact with that agent. You’ll need to go back to the Navigation panel if you want to use Copilot Chat again.</a:t>
            </a:r>
          </a:p>
          <a:p>
            <a:endParaRPr lang="en-US"/>
          </a:p>
          <a:p>
            <a:r>
              <a:rPr lang="en-US"/>
              <a:t>The enterprise data protection shield means your data is secure. You can start a new chat, access more options (like feedback and controls), and close the chat when done. When you start a new chat you have the option to start a temporary chat that won’t be saved in your conversation history.</a:t>
            </a:r>
          </a:p>
          <a:p>
            <a:endParaRPr lang="en-US"/>
          </a:p>
          <a:p>
            <a:r>
              <a:rPr lang="en-US"/>
              <a:t>The prompt box is where you start your conversation—add content, files, or images to enrich your chat. You can also access specialized agents like Designer and use voice dictation. </a:t>
            </a:r>
          </a:p>
          <a:p>
            <a:endParaRPr lang="en-US"/>
          </a:p>
          <a:p>
            <a:r>
              <a:rPr lang="en-US"/>
              <a:t>Sample prompts are tailored to your document, with options to expand and see more.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2439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you ask a question, Copilot will create a detailed response with references to files or websites used. </a:t>
            </a:r>
          </a:p>
          <a:p>
            <a:endParaRPr lang="en-US"/>
          </a:p>
          <a:p>
            <a:r>
              <a:rPr lang="en-US"/>
              <a:t>You can ask follow-up questions in the prompt box. </a:t>
            </a:r>
          </a:p>
          <a:p>
            <a:endParaRPr lang="en-US"/>
          </a:p>
          <a:p>
            <a:r>
              <a:rPr lang="en-US"/>
              <a:t>Insert responses directly into your document, copy them to the clipboard, or share them with others. </a:t>
            </a:r>
          </a:p>
          <a:p>
            <a:endParaRPr lang="en-US"/>
          </a:p>
          <a:p>
            <a:r>
              <a:rPr lang="en-US"/>
              <a:t>Use the feedback buttons to let Microsoft know what works well or what could be improved.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9192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With more space there is an opportunity to include more information in the Chat options bar. This slide will help make it clear when and where items appear so that you can always find the UI elements you need.</a:t>
            </a:r>
          </a:p>
          <a:p>
            <a:endParaRPr lang="en-US"/>
          </a:p>
          <a:p>
            <a:r>
              <a:rPr lang="en-US"/>
              <a:t>Note that the chat title will only appear if you have already entered a prompt in the chat session.</a:t>
            </a:r>
          </a:p>
          <a:p>
            <a:endParaRPr lang="en-US"/>
          </a:p>
          <a:p>
            <a:r>
              <a:rPr lang="en-US"/>
              <a:t>You’ll notice that the work/web option can show up as words or as icons.</a:t>
            </a:r>
          </a:p>
          <a:p>
            <a:endParaRPr lang="en-US"/>
          </a:p>
          <a:p>
            <a:r>
              <a:rPr lang="en-US"/>
              <a:t>The other main change is that the way to create a temporary chat changes from a dropdown on the new chat button to a selection under More Options.</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498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Here is a short 15 second demo of Copilot Chat in action. You can ask Copilot about the information in your Word file to create a summary, a table, or write new content.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520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With Draft, users can kick-start content generation in a formatted and structured way, draft content to insert into an existing document, or modify selected content with a prompt. Using content grounding, users can select Word, PowerPoint, PDFs, meeting transcripts and emails to use as a reference for drafting content.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5258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you open a new blank document, Copilot now supports a more visible Draft entry point above the document, with example prompts, to help you get started quickly. In the Draft prompt input, you can now attach up to 10 files to use as a reference for Copilot, including Word, PowerPoint, PDFs, meeting transcripts and emails.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0">
                <a:effectLst/>
                <a:latin typeface="Aptos" panose="020B0004020202020204" pitchFamily="34" charset="0"/>
                <a:ea typeface="Yu Gothic Light" panose="020B0300000000000000" pitchFamily="34" charset="-128"/>
                <a:cs typeface="Segoe UI" panose="020B0502040204020203" pitchFamily="34" charset="0"/>
              </a:rPr>
              <a:t>Note that </a:t>
            </a:r>
            <a:r>
              <a:rPr lang="en-US" sz="1200"/>
              <a:t>the ability to reference meetings will only reference the meeting transcript, not the chat threads or added attachments.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00">
              <a:effectLst/>
              <a:latin typeface="Aptos" panose="020B0004020202020204" pitchFamily="34" charset="0"/>
              <a:ea typeface="Yu Gothic" panose="020B0400000000000000" pitchFamily="34"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A note on the ability for Word Copilot to support grounding on pasted URLs. While Word can already ground responses from external web URLs in the Chat pane, or for document URLs saved in OneDrive or SharePoint in the Draft prompt in the document canvas, support to include other generic website URLs for grounding responses when working with the Canvas experiences like Draft with Copilot is not yet available. This is expected on Web by end-of year, and early in 2025 for the Desktop apps.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kern="100">
              <a:effectLst/>
              <a:latin typeface="Aptos" panose="020B0004020202020204" pitchFamily="34" charset="0"/>
              <a:ea typeface="Yu Gothic" panose="020B0400000000000000" pitchFamily="34" charset="-128"/>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46103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Draft with Copilot in the document canvas supports adding new text in a newline between existing paragraphs of content. A user prompt field with the ability to attach supported references, or quick actions, enable easy content creation within an existing document. </a:t>
            </a:r>
          </a:p>
          <a:p>
            <a:endParaRPr lang="en-US"/>
          </a:p>
          <a:p>
            <a:r>
              <a:rPr lang="en-US" b="1"/>
              <a:t>Try it yourself</a:t>
            </a:r>
          </a:p>
          <a:p>
            <a:endParaRPr lang="en-US"/>
          </a:p>
          <a:p>
            <a:r>
              <a:rPr lang="en-US"/>
              <a:t>Open a Word document</a:t>
            </a:r>
          </a:p>
          <a:p>
            <a:r>
              <a:rPr lang="en-US"/>
              <a:t>Copy in this text</a:t>
            </a:r>
          </a:p>
          <a:p>
            <a:pPr lvl="1"/>
            <a:r>
              <a:rPr lang="en-US" b="1"/>
              <a:t>Project Scope</a:t>
            </a:r>
            <a:endParaRPr lang="en-US"/>
          </a:p>
          <a:p>
            <a:pPr lvl="1"/>
            <a:r>
              <a:rPr lang="en-US"/>
              <a:t>The project will consist of the construction of a new 1 million square foot building, which will be designed to meet the specific needs of the client. The building will feature a modern, energy-efficient design, utilizing amenities and features such as parking areas, green spaces, and retail outlets.</a:t>
            </a:r>
          </a:p>
          <a:p>
            <a:pPr lvl="0"/>
            <a:r>
              <a:rPr lang="en-US"/>
              <a:t>Put the cursor under the text and select the </a:t>
            </a:r>
            <a:r>
              <a:rPr lang="en-US" b="1"/>
              <a:t>Draft with Copilot</a:t>
            </a:r>
            <a:r>
              <a:rPr lang="en-US"/>
              <a:t> icon or right click and select </a:t>
            </a:r>
            <a:r>
              <a:rPr lang="en-US" b="1"/>
              <a:t>Copilot </a:t>
            </a:r>
            <a:r>
              <a:rPr lang="en-US" b="0"/>
              <a:t>or use the keyboard shortcut</a:t>
            </a:r>
            <a:r>
              <a:rPr lang="en-US" b="1"/>
              <a:t> </a:t>
            </a:r>
            <a:r>
              <a:rPr lang="en-US" b="1" err="1"/>
              <a:t>Alt+I</a:t>
            </a:r>
            <a:endParaRPr lang="en-US" b="1"/>
          </a:p>
          <a:p>
            <a:pPr lvl="0"/>
            <a:r>
              <a:rPr lang="en-US"/>
              <a:t>Select Keep writing this</a:t>
            </a:r>
          </a:p>
          <a:p>
            <a:endParaRPr lang="en-US"/>
          </a:p>
          <a:p>
            <a:r>
              <a:rPr lang="en-US"/>
              <a:t>You can accomplish the same result in the chat pane. If you use the prompt “Please write an additional three paragraphs for this document.” Then you can select add it to the document.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2F43AC-C579-4519-988E-910819434F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16506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11087101" cy="6858000"/>
          </a:xfrm>
          <a:prstGeom prst="rect">
            <a:avLst/>
          </a:prstGeom>
          <a:gradFill>
            <a:gsLst>
              <a:gs pos="6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10721024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4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9299448"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8510702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35812697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4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199" y="1594155"/>
            <a:ext cx="81964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819302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2055681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1107996"/>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2286000"/>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777609"/>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343648800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553998"/>
          </a:xfrm>
        </p:spPr>
        <p:txBody>
          <a:bodyPr/>
          <a:lstStyle>
            <a:lvl1pPr>
              <a:defRPr sz="36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11406412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22115284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Closing slide_with Logo">
    <p:bg>
      <p:bgRef idx="1001">
        <a:schemeClr val="bg2"/>
      </p:bgRef>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33836391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9491241" cy="6858000"/>
          </a:xfrm>
          <a:prstGeom prst="rect">
            <a:avLst/>
          </a:prstGeom>
          <a:gradFill>
            <a:gsLst>
              <a:gs pos="5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kumimoji="0" lang="en-US" sz="10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21711841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886857937"/>
      </p:ext>
    </p:extLst>
  </p:cSld>
  <p:clrMapOvr>
    <a:masterClrMapping/>
  </p:clrMapOvr>
  <p:transition>
    <p:fade/>
  </p:transition>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7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46249027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Blank_with Head">
    <p:spTree>
      <p:nvGrpSpPr>
        <p:cNvPr id="1" name=""/>
        <p:cNvGrpSpPr/>
        <p:nvPr/>
      </p:nvGrpSpPr>
      <p:grpSpPr>
        <a:xfrm>
          <a:off x="0" y="0"/>
          <a:ext cx="0" cy="0"/>
          <a:chOff x="0" y="0"/>
          <a:chExt cx="0" cy="0"/>
        </a:xfrm>
      </p:grpSpPr>
      <p:pic>
        <p:nvPicPr>
          <p:cNvPr id="3" name="Picture 2" descr="A blue sky with white clouds&#10;&#10;AI-generated content may be incorrect.">
            <a:extLst>
              <a:ext uri="{FF2B5EF4-FFF2-40B4-BE49-F238E27FC236}">
                <a16:creationId xmlns:a16="http://schemas.microsoft.com/office/drawing/2014/main" id="{DD04D4F8-0E15-BC57-0472-E784FDFDD59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119594935"/>
      </p:ext>
    </p:extLst>
  </p:cSld>
  <p:clrMapOvr>
    <a:masterClrMapping/>
  </p:clrMapOvr>
  <p:transition>
    <p:fade/>
  </p:transition>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6_1-column_Text">
    <p:bg>
      <p:bgRef idx="1001">
        <a:schemeClr val="bg1"/>
      </p:bgRef>
    </p:bg>
    <p:spTree>
      <p:nvGrpSpPr>
        <p:cNvPr id="1" name=""/>
        <p:cNvGrpSpPr/>
        <p:nvPr/>
      </p:nvGrpSpPr>
      <p:grpSpPr>
        <a:xfrm>
          <a:off x="0" y="0"/>
          <a:ext cx="0" cy="0"/>
          <a:chOff x="0" y="0"/>
          <a:chExt cx="0" cy="0"/>
        </a:xfrm>
      </p:grpSpPr>
      <p:pic>
        <p:nvPicPr>
          <p:cNvPr id="5" name="Picture 4" descr="A blue and white background&#10;&#10;Description automatically generated">
            <a:extLst>
              <a:ext uri="{FF2B5EF4-FFF2-40B4-BE49-F238E27FC236}">
                <a16:creationId xmlns:a16="http://schemas.microsoft.com/office/drawing/2014/main" id="{84C13370-21B5-337A-CC11-29873A7313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2351763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Blank_with Head">
    <p:spTree>
      <p:nvGrpSpPr>
        <p:cNvPr id="1" name=""/>
        <p:cNvGrpSpPr/>
        <p:nvPr/>
      </p:nvGrpSpPr>
      <p:grpSpPr>
        <a:xfrm>
          <a:off x="0" y="0"/>
          <a:ext cx="0" cy="0"/>
          <a:chOff x="0" y="0"/>
          <a:chExt cx="0" cy="0"/>
        </a:xfrm>
      </p:grpSpPr>
      <p:pic>
        <p:nvPicPr>
          <p:cNvPr id="5" name="Picture 4" descr="A blurry image of a blue and white sky&#10;&#10;Description automatically generated">
            <a:extLst>
              <a:ext uri="{FF2B5EF4-FFF2-40B4-BE49-F238E27FC236}">
                <a16:creationId xmlns:a16="http://schemas.microsoft.com/office/drawing/2014/main" id="{B1518538-021B-0EE2-1F16-D8E5F85D09C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53634349"/>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5_1-column_Text">
    <p:bg>
      <p:bgRef idx="1001">
        <a:schemeClr val="bg1"/>
      </p:bgRef>
    </p:bg>
    <p:spTree>
      <p:nvGrpSpPr>
        <p:cNvPr id="1" name=""/>
        <p:cNvGrpSpPr/>
        <p:nvPr/>
      </p:nvGrpSpPr>
      <p:grpSpPr>
        <a:xfrm>
          <a:off x="0" y="0"/>
          <a:ext cx="0" cy="0"/>
          <a:chOff x="0" y="0"/>
          <a:chExt cx="0" cy="0"/>
        </a:xfrm>
      </p:grpSpPr>
      <p:pic>
        <p:nvPicPr>
          <p:cNvPr id="4" name="Picture 3" descr="A blurry image of a blue and white sky&#10;&#10;Description automatically generated">
            <a:extLst>
              <a:ext uri="{FF2B5EF4-FFF2-40B4-BE49-F238E27FC236}">
                <a16:creationId xmlns:a16="http://schemas.microsoft.com/office/drawing/2014/main" id="{C32E3519-3202-8477-B7E6-CC33516A108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1389256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32158734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18">
            <a:extLst>
              <a:ext uri="{96DAC541-7B7A-43D3-8B79-37D633B846F1}">
                <asvg:svgBlip xmlns:asvg="http://schemas.microsoft.com/office/drawing/2016/SVG/main" r:embed="rId19"/>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12490277"/>
      </p:ext>
    </p:extLst>
  </p:cSld>
  <p:clrMap bg1="lt1" tx1="dk1" bg2="lt2" tx2="dk2" accent1="accent1" accent2="accent2" accent3="accent3" accent4="accent4" accent5="accent5" accent6="accent6" hlink="hlink" folHlink="folHlink"/>
  <p:sldLayoutIdLst>
    <p:sldLayoutId id="2147498403" r:id="rId1"/>
    <p:sldLayoutId id="2147498404" r:id="rId2"/>
    <p:sldLayoutId id="2147498405" r:id="rId3"/>
    <p:sldLayoutId id="2147498406" r:id="rId4"/>
    <p:sldLayoutId id="2147498407" r:id="rId5"/>
    <p:sldLayoutId id="2147498408" r:id="rId6"/>
    <p:sldLayoutId id="2147498409" r:id="rId7"/>
    <p:sldLayoutId id="2147498410" r:id="rId8"/>
    <p:sldLayoutId id="2147498411" r:id="rId9"/>
    <p:sldLayoutId id="2147498412" r:id="rId10"/>
    <p:sldLayoutId id="2147498413" r:id="rId11"/>
    <p:sldLayoutId id="2147498414" r:id="rId12"/>
    <p:sldLayoutId id="2147498415" r:id="rId13"/>
    <p:sldLayoutId id="2147498416" r:id="rId14"/>
    <p:sldLayoutId id="2147498417" r:id="rId15"/>
    <p:sldLayoutId id="2147498418" r:id="rId16"/>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86">
          <p15:clr>
            <a:srgbClr val="A5A5A5"/>
          </p15:clr>
        </p15:guide>
        <p15:guide id="26" pos="7496">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41.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43.png"/><Relationship Id="rId5" Type="http://schemas.openxmlformats.org/officeDocument/2006/relationships/image" Target="../media/image42.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46.png"/><Relationship Id="rId5" Type="http://schemas.openxmlformats.org/officeDocument/2006/relationships/image" Target="../media/image45.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hyperlink" Target="https://techcommunity.microsoft.com/t5/microsoft-365-insider-blog/improve-your-content-using-coaching-with-copilot-in-word-for-the/ba-p/4265714"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51.png"/><Relationship Id="rId5" Type="http://schemas.openxmlformats.org/officeDocument/2006/relationships/image" Target="../media/image50.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hyperlink" Target="https://techcommunity.microsoft.com/t5/microsoft-365-insider-blog/improve-your-content-using-coaching-with-copilot-in-word-for-the/ba-p/4265714" TargetMode="External"/><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53.png"/><Relationship Id="rId5" Type="http://schemas.openxmlformats.org/officeDocument/2006/relationships/image" Target="../media/image52.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55.png"/><Relationship Id="rId5" Type="http://schemas.openxmlformats.org/officeDocument/2006/relationships/image" Target="../media/image54.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notesSlide" Target="../notesSlides/notesSlide23.xml"/><Relationship Id="rId7" Type="http://schemas.microsoft.com/office/2007/relationships/hdphoto" Target="../media/hdphoto1.wdp"/><Relationship Id="rId12" Type="http://schemas.openxmlformats.org/officeDocument/2006/relationships/hyperlink" Target="https://adoption.microsoft.com/copilot" TargetMode="External"/><Relationship Id="rId2" Type="http://schemas.openxmlformats.org/officeDocument/2006/relationships/slideLayout" Target="../slideLayouts/slideLayout5.xml"/><Relationship Id="rId1" Type="http://schemas.openxmlformats.org/officeDocument/2006/relationships/tags" Target="../tags/tag1.xml"/><Relationship Id="rId6" Type="http://schemas.openxmlformats.org/officeDocument/2006/relationships/image" Target="../media/image29.png"/><Relationship Id="rId11" Type="http://schemas.openxmlformats.org/officeDocument/2006/relationships/hyperlink" Target="https://aka.ms/copilotM365training" TargetMode="External"/><Relationship Id="rId5" Type="http://schemas.openxmlformats.org/officeDocument/2006/relationships/image" Target="../media/image56.emf"/><Relationship Id="rId10" Type="http://schemas.openxmlformats.org/officeDocument/2006/relationships/image" Target="../media/image58.png"/><Relationship Id="rId4" Type="http://schemas.openxmlformats.org/officeDocument/2006/relationships/oleObject" Target="../embeddings/oleObject1.bin"/><Relationship Id="rId9" Type="http://schemas.openxmlformats.org/officeDocument/2006/relationships/hyperlink" Target="https://aka.ms/CopilotAcademy"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28.png"/></Relationships>
</file>

<file path=ppt/slides/_rels/slide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30.png"/><Relationship Id="rId4" Type="http://schemas.microsoft.com/office/2007/relationships/hdphoto" Target="../media/hdphoto1.wdp"/><Relationship Id="rId9"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5.png"/><Relationship Id="rId5" Type="http://schemas.microsoft.com/office/2017/04/relationships/track" Target="../media/track1.vtt"/><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36.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8.png"/><Relationship Id="rId5" Type="http://schemas.openxmlformats.org/officeDocument/2006/relationships/image" Target="../media/image37.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8757013-9C84-D19C-68F5-8F6245AA02DA}"/>
              </a:ext>
            </a:extLst>
          </p:cNvPr>
          <p:cNvSpPr>
            <a:spLocks noGrp="1"/>
          </p:cNvSpPr>
          <p:nvPr>
            <p:ph type="title"/>
          </p:nvPr>
        </p:nvSpPr>
        <p:spPr/>
        <p:txBody>
          <a:bodyPr/>
          <a:lstStyle/>
          <a:p>
            <a:r>
              <a:rPr lang="en-US" noProof="0" dirty="0"/>
              <a:t>Get started with</a:t>
            </a:r>
            <a:br>
              <a:rPr lang="en-US" noProof="0" dirty="0"/>
            </a:br>
            <a:r>
              <a:rPr lang="en-US" noProof="0" dirty="0"/>
              <a:t>Microsoft 365 Copilot in Word</a:t>
            </a:r>
          </a:p>
        </p:txBody>
      </p:sp>
      <p:sp>
        <p:nvSpPr>
          <p:cNvPr id="15" name="Text Placeholder 14">
            <a:extLst>
              <a:ext uri="{FF2B5EF4-FFF2-40B4-BE49-F238E27FC236}">
                <a16:creationId xmlns:a16="http://schemas.microsoft.com/office/drawing/2014/main" id="{468983CF-E017-3584-DE40-A325E5313F12}"/>
              </a:ext>
            </a:extLst>
          </p:cNvPr>
          <p:cNvSpPr>
            <a:spLocks noGrp="1"/>
          </p:cNvSpPr>
          <p:nvPr>
            <p:ph type="body" sz="quarter" idx="12"/>
          </p:nvPr>
        </p:nvSpPr>
        <p:spPr/>
        <p:txBody>
          <a:bodyPr/>
          <a:lstStyle/>
          <a:p>
            <a:r>
              <a:rPr lang="en-US" noProof="0" dirty="0"/>
              <a:t>Practical examples and how-</a:t>
            </a:r>
            <a:r>
              <a:rPr lang="en-US" noProof="0" dirty="0" err="1"/>
              <a:t>tos</a:t>
            </a:r>
            <a:r>
              <a:rPr lang="en-US" noProof="0" dirty="0"/>
              <a:t> for licensed Microsoft 365 Copilot users</a:t>
            </a:r>
          </a:p>
        </p:txBody>
      </p:sp>
      <p:sp>
        <p:nvSpPr>
          <p:cNvPr id="16" name="Text Placeholder 15">
            <a:extLst>
              <a:ext uri="{FF2B5EF4-FFF2-40B4-BE49-F238E27FC236}">
                <a16:creationId xmlns:a16="http://schemas.microsoft.com/office/drawing/2014/main" id="{B149E88B-3B91-5369-23CA-377B1267FE7E}"/>
              </a:ext>
            </a:extLst>
          </p:cNvPr>
          <p:cNvSpPr>
            <a:spLocks noGrp="1"/>
          </p:cNvSpPr>
          <p:nvPr>
            <p:ph type="body" sz="quarter" idx="13"/>
          </p:nvPr>
        </p:nvSpPr>
        <p:spPr/>
        <p:txBody>
          <a:bodyPr/>
          <a:lstStyle/>
          <a:p>
            <a:r>
              <a:rPr lang="en-US" noProof="0" dirty="0"/>
              <a:t>September 2025</a:t>
            </a:r>
          </a:p>
        </p:txBody>
      </p:sp>
    </p:spTree>
    <p:extLst>
      <p:ext uri="{BB962C8B-B14F-4D97-AF65-F5344CB8AC3E}">
        <p14:creationId xmlns:p14="http://schemas.microsoft.com/office/powerpoint/2010/main" val="1378140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EA5DD-8FA2-8CC2-51C0-DEC6A56AD1D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BA98641-110B-2580-0291-64E02FBE5F84}"/>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448904"/>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2" name="Title 1">
            <a:extLst>
              <a:ext uri="{FF2B5EF4-FFF2-40B4-BE49-F238E27FC236}">
                <a16:creationId xmlns:a16="http://schemas.microsoft.com/office/drawing/2014/main" id="{684BAB97-671B-4D76-B7B8-DCD6777FCA2C}"/>
              </a:ext>
            </a:extLst>
          </p:cNvPr>
          <p:cNvSpPr>
            <a:spLocks noGrp="1"/>
          </p:cNvSpPr>
          <p:nvPr>
            <p:ph type="title"/>
          </p:nvPr>
        </p:nvSpPr>
        <p:spPr>
          <a:xfrm>
            <a:off x="588261" y="585216"/>
            <a:ext cx="11011601" cy="553998"/>
          </a:xfrm>
          <a:ln>
            <a:noFill/>
          </a:ln>
        </p:spPr>
        <p:txBody>
          <a:bodyPr/>
          <a:lstStyle/>
          <a:p>
            <a:r>
              <a:rPr lang="en-US" noProof="0" dirty="0"/>
              <a:t>Draft from selected content</a:t>
            </a:r>
          </a:p>
        </p:txBody>
      </p:sp>
      <p:pic>
        <p:nvPicPr>
          <p:cNvPr id="16" name="Picture 15" descr="Microsoft Copilot editing panel under a Certifications and Standards section, with highlighted text and options such as auto rewrite, rewrite in my style, make shorter, make formal, or add writing suggestions.">
            <a:extLst>
              <a:ext uri="{FF2B5EF4-FFF2-40B4-BE49-F238E27FC236}">
                <a16:creationId xmlns:a16="http://schemas.microsoft.com/office/drawing/2014/main" id="{C6229B01-41E5-DB75-665C-2C780964783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5312" b="-15312"/>
          <a:stretch>
            <a:fillRect/>
          </a:stretch>
        </p:blipFill>
        <p:spPr>
          <a:xfrm>
            <a:off x="680509" y="1540343"/>
            <a:ext cx="5369771" cy="4699879"/>
          </a:xfrm>
          <a:prstGeom prst="roundRect">
            <a:avLst>
              <a:gd name="adj" fmla="val 2786"/>
            </a:avLst>
          </a:prstGeom>
          <a:solidFill>
            <a:srgbClr val="FFFFFF"/>
          </a:solidFill>
        </p:spPr>
      </p:pic>
      <p:pic>
        <p:nvPicPr>
          <p:cNvPr id="8" name="Picture 7" descr="Microsoft Copilot editing panel showing a formal rewrite suggestion for the Certifications and Standards section, with options to replace or insert the updated text.">
            <a:extLst>
              <a:ext uri="{FF2B5EF4-FFF2-40B4-BE49-F238E27FC236}">
                <a16:creationId xmlns:a16="http://schemas.microsoft.com/office/drawing/2014/main" id="{5B9173E5-7ACB-9FB6-EF3D-0C180C4C6FF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0925" b="-10925"/>
          <a:stretch>
            <a:fillRect/>
          </a:stretch>
        </p:blipFill>
        <p:spPr>
          <a:xfrm>
            <a:off x="6141720" y="1540343"/>
            <a:ext cx="5369771" cy="4699879"/>
          </a:xfrm>
          <a:prstGeom prst="roundRect">
            <a:avLst>
              <a:gd name="adj" fmla="val 2786"/>
            </a:avLst>
          </a:prstGeom>
          <a:solidFill>
            <a:srgbClr val="FFFFFF"/>
          </a:solidFill>
        </p:spPr>
      </p:pic>
    </p:spTree>
    <p:extLst>
      <p:ext uri="{BB962C8B-B14F-4D97-AF65-F5344CB8AC3E}">
        <p14:creationId xmlns:p14="http://schemas.microsoft.com/office/powerpoint/2010/main" val="386332027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6721B-BB10-7D45-77A7-530E2A10F57C}"/>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48BB461-35AC-1A35-64C1-E4BCEEEB0C08}"/>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448904"/>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2" name="Title 1">
            <a:extLst>
              <a:ext uri="{FF2B5EF4-FFF2-40B4-BE49-F238E27FC236}">
                <a16:creationId xmlns:a16="http://schemas.microsoft.com/office/drawing/2014/main" id="{3D5725F5-8286-5079-ABEB-2C8D2B273B6C}"/>
              </a:ext>
            </a:extLst>
          </p:cNvPr>
          <p:cNvSpPr>
            <a:spLocks noGrp="1"/>
          </p:cNvSpPr>
          <p:nvPr>
            <p:ph type="title"/>
          </p:nvPr>
        </p:nvSpPr>
        <p:spPr>
          <a:xfrm>
            <a:off x="588261" y="585216"/>
            <a:ext cx="11011601" cy="553998"/>
          </a:xfrm>
        </p:spPr>
        <p:txBody>
          <a:bodyPr/>
          <a:lstStyle/>
          <a:p>
            <a:r>
              <a:rPr lang="en-US" noProof="0" dirty="0"/>
              <a:t>Use Copilot to polish pasted content</a:t>
            </a:r>
          </a:p>
        </p:txBody>
      </p:sp>
      <p:pic>
        <p:nvPicPr>
          <p:cNvPr id="3" name="Picture 2" descr="Screenshot of the paste menu showing Copilot options added, including a selected option to visualize as table, and the output showing how a poorly pasted table was converted into a well-formatted table output">
            <a:extLst>
              <a:ext uri="{FF2B5EF4-FFF2-40B4-BE49-F238E27FC236}">
                <a16:creationId xmlns:a16="http://schemas.microsoft.com/office/drawing/2014/main" id="{4B950408-4FEE-88D7-F09C-CC9360916DB8}"/>
              </a:ext>
            </a:extLst>
          </p:cNvPr>
          <p:cNvPicPr preferRelativeResize="0">
            <a:picLocks/>
          </p:cNvPicPr>
          <p:nvPr/>
        </p:nvPicPr>
        <p:blipFill rotWithShape="1">
          <a:blip r:embed="rId5" cstate="screen">
            <a:extLst>
              <a:ext uri="{28A0092B-C50C-407E-A947-70E740481C1C}">
                <a14:useLocalDpi xmlns:a14="http://schemas.microsoft.com/office/drawing/2010/main"/>
              </a:ext>
            </a:extLst>
          </a:blip>
          <a:srcRect l="-9018" r="-9018"/>
          <a:stretch>
            <a:fillRect/>
          </a:stretch>
        </p:blipFill>
        <p:spPr>
          <a:xfrm>
            <a:off x="680509" y="1540343"/>
            <a:ext cx="10830982" cy="4699879"/>
          </a:xfrm>
          <a:prstGeom prst="roundRect">
            <a:avLst>
              <a:gd name="adj" fmla="val 2381"/>
            </a:avLst>
          </a:prstGeom>
          <a:solidFill>
            <a:srgbClr val="FFFFFF"/>
          </a:solidFill>
        </p:spPr>
      </p:pic>
    </p:spTree>
    <p:extLst>
      <p:ext uri="{BB962C8B-B14F-4D97-AF65-F5344CB8AC3E}">
        <p14:creationId xmlns:p14="http://schemas.microsoft.com/office/powerpoint/2010/main" val="283703510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7296C-19C0-86EC-3361-1F046F826BC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0798453A-4E21-FA3C-EB78-4CD4564EB652}"/>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t="7785"/>
          <a:stretch>
            <a:fillRect/>
          </a:stretch>
        </p:blipFill>
        <p:spPr>
          <a:xfrm>
            <a:off x="589069" y="1770157"/>
            <a:ext cx="11013862" cy="4502627"/>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6" name="Freeform: Shape 32">
            <a:extLst>
              <a:ext uri="{FF2B5EF4-FFF2-40B4-BE49-F238E27FC236}">
                <a16:creationId xmlns:a16="http://schemas.microsoft.com/office/drawing/2014/main" id="{7CB69B16-A79D-50BC-01B1-2DCACD22105C}"/>
              </a:ext>
              <a:ext uri="{C183D7F6-B498-43B3-948B-1728B52AA6E4}">
                <adec:decorative xmlns:adec="http://schemas.microsoft.com/office/drawing/2017/decorative" val="1"/>
              </a:ext>
            </a:extLst>
          </p:cNvPr>
          <p:cNvSpPr>
            <a:spLocks/>
          </p:cNvSpPr>
          <p:nvPr/>
        </p:nvSpPr>
        <p:spPr bwMode="auto">
          <a:xfrm>
            <a:off x="680510" y="1861596"/>
            <a:ext cx="3552240" cy="4319747"/>
          </a:xfrm>
          <a:prstGeom prst="roundRect">
            <a:avLst>
              <a:gd name="adj" fmla="val 2377"/>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sp>
        <p:nvSpPr>
          <p:cNvPr id="19" name="Freeform: Shape 32">
            <a:extLst>
              <a:ext uri="{FF2B5EF4-FFF2-40B4-BE49-F238E27FC236}">
                <a16:creationId xmlns:a16="http://schemas.microsoft.com/office/drawing/2014/main" id="{D80E3492-12C7-4E03-0B44-55B8E840F9D0}"/>
              </a:ext>
              <a:ext uri="{C183D7F6-B498-43B3-948B-1728B52AA6E4}">
                <adec:decorative xmlns:adec="http://schemas.microsoft.com/office/drawing/2017/decorative" val="1"/>
              </a:ext>
            </a:extLst>
          </p:cNvPr>
          <p:cNvSpPr>
            <a:spLocks/>
          </p:cNvSpPr>
          <p:nvPr/>
        </p:nvSpPr>
        <p:spPr bwMode="auto">
          <a:xfrm>
            <a:off x="4319881" y="1861596"/>
            <a:ext cx="3552240" cy="4319747"/>
          </a:xfrm>
          <a:prstGeom prst="roundRect">
            <a:avLst>
              <a:gd name="adj" fmla="val 2377"/>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sp>
        <p:nvSpPr>
          <p:cNvPr id="22" name="Freeform: Shape 32">
            <a:extLst>
              <a:ext uri="{FF2B5EF4-FFF2-40B4-BE49-F238E27FC236}">
                <a16:creationId xmlns:a16="http://schemas.microsoft.com/office/drawing/2014/main" id="{831E85FE-3AB3-F944-9797-5F84DD199C50}"/>
              </a:ext>
              <a:ext uri="{C183D7F6-B498-43B3-948B-1728B52AA6E4}">
                <adec:decorative xmlns:adec="http://schemas.microsoft.com/office/drawing/2017/decorative" val="1"/>
              </a:ext>
            </a:extLst>
          </p:cNvPr>
          <p:cNvSpPr>
            <a:spLocks/>
          </p:cNvSpPr>
          <p:nvPr/>
        </p:nvSpPr>
        <p:spPr bwMode="auto">
          <a:xfrm>
            <a:off x="7959252" y="1861596"/>
            <a:ext cx="3552240" cy="4319747"/>
          </a:xfrm>
          <a:prstGeom prst="roundRect">
            <a:avLst>
              <a:gd name="adj" fmla="val 2377"/>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sp>
        <p:nvSpPr>
          <p:cNvPr id="10" name="Rectangle: Rounded Corners 9">
            <a:extLst>
              <a:ext uri="{FF2B5EF4-FFF2-40B4-BE49-F238E27FC236}">
                <a16:creationId xmlns:a16="http://schemas.microsoft.com/office/drawing/2014/main" id="{A9C5D30F-9377-CB0F-59CF-F17B04FF4C69}"/>
              </a:ext>
              <a:ext uri="{C183D7F6-B498-43B3-948B-1728B52AA6E4}">
                <adec:decorative xmlns:adec="http://schemas.microsoft.com/office/drawing/2017/decorative" val="1"/>
              </a:ext>
            </a:extLst>
          </p:cNvPr>
          <p:cNvSpPr/>
          <p:nvPr/>
        </p:nvSpPr>
        <p:spPr bwMode="auto">
          <a:xfrm>
            <a:off x="2736850" y="4345353"/>
            <a:ext cx="1266826" cy="255568"/>
          </a:xfrm>
          <a:prstGeom prst="roundRect">
            <a:avLst/>
          </a:prstGeom>
          <a:noFill/>
          <a:ln w="28575">
            <a:solidFill>
              <a:srgbClr val="EE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Rectangle: Rounded Corners 10">
            <a:extLst>
              <a:ext uri="{FF2B5EF4-FFF2-40B4-BE49-F238E27FC236}">
                <a16:creationId xmlns:a16="http://schemas.microsoft.com/office/drawing/2014/main" id="{6F265E58-1D58-773A-10E9-05288BA09983}"/>
              </a:ext>
              <a:ext uri="{C183D7F6-B498-43B3-948B-1728B52AA6E4}">
                <adec:decorative xmlns:adec="http://schemas.microsoft.com/office/drawing/2017/decorative" val="1"/>
              </a:ext>
            </a:extLst>
          </p:cNvPr>
          <p:cNvSpPr/>
          <p:nvPr/>
        </p:nvSpPr>
        <p:spPr bwMode="auto">
          <a:xfrm>
            <a:off x="2833466" y="3636106"/>
            <a:ext cx="169290" cy="169290"/>
          </a:xfrm>
          <a:prstGeom prst="roundRect">
            <a:avLst/>
          </a:prstGeom>
          <a:noFill/>
          <a:ln w="28575">
            <a:solidFill>
              <a:srgbClr val="EE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 name="Rectangle: Rounded Corners 13">
            <a:extLst>
              <a:ext uri="{FF2B5EF4-FFF2-40B4-BE49-F238E27FC236}">
                <a16:creationId xmlns:a16="http://schemas.microsoft.com/office/drawing/2014/main" id="{D210CB34-D49B-D5FB-043E-128E75BA5144}"/>
              </a:ext>
              <a:ext uri="{C183D7F6-B498-43B3-948B-1728B52AA6E4}">
                <adec:decorative xmlns:adec="http://schemas.microsoft.com/office/drawing/2017/decorative" val="1"/>
              </a:ext>
            </a:extLst>
          </p:cNvPr>
          <p:cNvSpPr/>
          <p:nvPr/>
        </p:nvSpPr>
        <p:spPr bwMode="auto">
          <a:xfrm>
            <a:off x="6761623" y="3926373"/>
            <a:ext cx="227346" cy="227346"/>
          </a:xfrm>
          <a:prstGeom prst="roundRect">
            <a:avLst/>
          </a:prstGeom>
          <a:noFill/>
          <a:ln w="28575">
            <a:solidFill>
              <a:srgbClr val="EE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 name="Rectangle: Rounded Corners 16">
            <a:extLst>
              <a:ext uri="{FF2B5EF4-FFF2-40B4-BE49-F238E27FC236}">
                <a16:creationId xmlns:a16="http://schemas.microsoft.com/office/drawing/2014/main" id="{24C2DE67-9D30-6860-1687-16DE7C3BE044}"/>
              </a:ext>
              <a:ext uri="{C183D7F6-B498-43B3-948B-1728B52AA6E4}">
                <adec:decorative xmlns:adec="http://schemas.microsoft.com/office/drawing/2017/decorative" val="1"/>
              </a:ext>
            </a:extLst>
          </p:cNvPr>
          <p:cNvSpPr/>
          <p:nvPr/>
        </p:nvSpPr>
        <p:spPr bwMode="auto">
          <a:xfrm>
            <a:off x="10191750" y="2726337"/>
            <a:ext cx="381000" cy="322951"/>
          </a:xfrm>
          <a:prstGeom prst="roundRect">
            <a:avLst/>
          </a:prstGeom>
          <a:noFill/>
          <a:ln w="28575">
            <a:solidFill>
              <a:srgbClr val="EE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D0459707-03A3-150E-C5D9-EC3B891C9C98}"/>
              </a:ext>
            </a:extLst>
          </p:cNvPr>
          <p:cNvSpPr>
            <a:spLocks noGrp="1"/>
          </p:cNvSpPr>
          <p:nvPr>
            <p:ph type="title"/>
          </p:nvPr>
        </p:nvSpPr>
        <p:spPr>
          <a:xfrm>
            <a:off x="588261" y="585216"/>
            <a:ext cx="11011601" cy="553998"/>
          </a:xfrm>
        </p:spPr>
        <p:txBody>
          <a:bodyPr/>
          <a:lstStyle/>
          <a:p>
            <a:r>
              <a:rPr lang="en-US" noProof="0" dirty="0"/>
              <a:t>Polish your document with Designer-generated banners and images</a:t>
            </a:r>
          </a:p>
        </p:txBody>
      </p:sp>
      <p:pic>
        <p:nvPicPr>
          <p:cNvPr id="9" name="Picture 8" descr="Microsoft Copilot panel open with options to choose specialized agents like Researcher, Analyst, and Designer to create images from a description, alongside a document section on Manufacturing.">
            <a:extLst>
              <a:ext uri="{FF2B5EF4-FFF2-40B4-BE49-F238E27FC236}">
                <a16:creationId xmlns:a16="http://schemas.microsoft.com/office/drawing/2014/main" id="{C8CC61EF-85E6-30EB-5AE1-5EF8AA4C036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771950" y="1953036"/>
            <a:ext cx="3369360" cy="3290079"/>
          </a:xfrm>
          <a:prstGeom prst="roundRect">
            <a:avLst>
              <a:gd name="adj" fmla="val 1854"/>
            </a:avLst>
          </a:prstGeom>
          <a:ln>
            <a:noFill/>
          </a:ln>
        </p:spPr>
      </p:pic>
      <p:sp>
        <p:nvSpPr>
          <p:cNvPr id="5" name="Title 1">
            <a:extLst>
              <a:ext uri="{FF2B5EF4-FFF2-40B4-BE49-F238E27FC236}">
                <a16:creationId xmlns:a16="http://schemas.microsoft.com/office/drawing/2014/main" id="{E701D39B-1947-849C-8046-DF15C09F23D1}"/>
              </a:ext>
            </a:extLst>
          </p:cNvPr>
          <p:cNvSpPr txBox="1">
            <a:spLocks/>
          </p:cNvSpPr>
          <p:nvPr/>
        </p:nvSpPr>
        <p:spPr>
          <a:xfrm>
            <a:off x="771950" y="5301947"/>
            <a:ext cx="3369360" cy="4308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50" normalizeH="0" baseline="0" noProof="0" dirty="0">
                <a:ln w="3175">
                  <a:noFill/>
                </a:ln>
                <a:solidFill>
                  <a:srgbClr val="000000"/>
                </a:solidFill>
                <a:effectLst/>
                <a:uLnTx/>
                <a:uFillTx/>
                <a:latin typeface="Segoe UI"/>
                <a:ea typeface="+mn-ea"/>
                <a:cs typeface="Segoe UI" pitchFamily="34" charset="0"/>
              </a:rPr>
              <a:t>Use the Tools icon to access Designer to create images and banners.</a:t>
            </a:r>
            <a:endPar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pic>
        <p:nvPicPr>
          <p:cNvPr id="25" name="Picture 24" descr="Microsoft Copilot panel with a typed request to create a banner image featuring a simple title and a manufacturing plant background, alongside a document section on Manufacturing.">
            <a:extLst>
              <a:ext uri="{FF2B5EF4-FFF2-40B4-BE49-F238E27FC236}">
                <a16:creationId xmlns:a16="http://schemas.microsoft.com/office/drawing/2014/main" id="{C6228053-916E-BAF6-24F8-8A600911A48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0263"/>
          <a:stretch>
            <a:fillRect/>
          </a:stretch>
        </p:blipFill>
        <p:spPr>
          <a:xfrm>
            <a:off x="4411321" y="1953036"/>
            <a:ext cx="3369360" cy="3290079"/>
          </a:xfrm>
          <a:prstGeom prst="roundRect">
            <a:avLst>
              <a:gd name="adj" fmla="val 1854"/>
            </a:avLst>
          </a:prstGeom>
          <a:solidFill>
            <a:srgbClr val="FFFFFF"/>
          </a:solidFill>
        </p:spPr>
      </p:pic>
      <p:sp>
        <p:nvSpPr>
          <p:cNvPr id="15" name="Title 1">
            <a:extLst>
              <a:ext uri="{FF2B5EF4-FFF2-40B4-BE49-F238E27FC236}">
                <a16:creationId xmlns:a16="http://schemas.microsoft.com/office/drawing/2014/main" id="{C8360782-C93E-376B-AEAE-0971ED9D0C2D}"/>
              </a:ext>
            </a:extLst>
          </p:cNvPr>
          <p:cNvSpPr txBox="1">
            <a:spLocks/>
          </p:cNvSpPr>
          <p:nvPr/>
        </p:nvSpPr>
        <p:spPr>
          <a:xfrm>
            <a:off x="4411321" y="5301947"/>
            <a:ext cx="3369360" cy="64633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50" normalizeH="0" baseline="0" noProof="0" dirty="0">
                <a:ln w="3175">
                  <a:noFill/>
                </a:ln>
                <a:solidFill>
                  <a:srgbClr val="000000"/>
                </a:solidFill>
                <a:effectLst/>
                <a:uLnTx/>
                <a:uFillTx/>
                <a:latin typeface="Segoe UI"/>
                <a:ea typeface="+mn-ea"/>
                <a:cs typeface="Segoe UI" pitchFamily="34" charset="0"/>
              </a:rPr>
              <a:t>Once Designer is selected you will see new prompt suggestions or you can enter a description of what you want to create.</a:t>
            </a:r>
            <a:endPar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pic>
        <p:nvPicPr>
          <p:cNvPr id="26" name="Picture 25" descr="Microsoft Copilot panel showing a generated banner image titled ‘Global Risk Assessment’ with a manufacturing plant background, and options to insert it or customize style, background, and logo">
            <a:extLst>
              <a:ext uri="{FF2B5EF4-FFF2-40B4-BE49-F238E27FC236}">
                <a16:creationId xmlns:a16="http://schemas.microsoft.com/office/drawing/2014/main" id="{1407F708-A02B-E358-3490-2B6A3E43655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8050692" y="1953036"/>
            <a:ext cx="3369360" cy="3290079"/>
          </a:xfrm>
          <a:prstGeom prst="roundRect">
            <a:avLst>
              <a:gd name="adj" fmla="val 1854"/>
            </a:avLst>
          </a:prstGeom>
        </p:spPr>
      </p:pic>
      <p:sp>
        <p:nvSpPr>
          <p:cNvPr id="16" name="Title 1">
            <a:extLst>
              <a:ext uri="{FF2B5EF4-FFF2-40B4-BE49-F238E27FC236}">
                <a16:creationId xmlns:a16="http://schemas.microsoft.com/office/drawing/2014/main" id="{2B53534F-03B2-52BF-B70C-F6686461B1D8}"/>
              </a:ext>
            </a:extLst>
          </p:cNvPr>
          <p:cNvSpPr txBox="1">
            <a:spLocks/>
          </p:cNvSpPr>
          <p:nvPr/>
        </p:nvSpPr>
        <p:spPr>
          <a:xfrm>
            <a:off x="8050692" y="5301947"/>
            <a:ext cx="3369360" cy="4308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50" normalizeH="0" baseline="0" noProof="0" dirty="0">
                <a:ln w="3175">
                  <a:noFill/>
                </a:ln>
                <a:solidFill>
                  <a:srgbClr val="000000"/>
                </a:solidFill>
                <a:effectLst/>
                <a:uLnTx/>
                <a:uFillTx/>
                <a:latin typeface="Segoe UI"/>
                <a:ea typeface="+mn-ea"/>
                <a:cs typeface="Segoe UI" pitchFamily="34" charset="0"/>
              </a:rPr>
              <a:t>You can ask Copilot to modify the image or insert it into your document.</a:t>
            </a:r>
            <a:endPar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spTree>
    <p:extLst>
      <p:ext uri="{BB962C8B-B14F-4D97-AF65-F5344CB8AC3E}">
        <p14:creationId xmlns:p14="http://schemas.microsoft.com/office/powerpoint/2010/main" val="417335156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F02F35C-D621-CB66-2249-2BBF04B29C89}"/>
              </a:ext>
            </a:extLst>
          </p:cNvPr>
          <p:cNvSpPr>
            <a:spLocks noGrp="1"/>
          </p:cNvSpPr>
          <p:nvPr>
            <p:ph type="title"/>
          </p:nvPr>
        </p:nvSpPr>
        <p:spPr>
          <a:xfrm>
            <a:off x="569911" y="3384610"/>
            <a:ext cx="4989641" cy="615553"/>
          </a:xfrm>
        </p:spPr>
        <p:txBody>
          <a:bodyPr/>
          <a:lstStyle/>
          <a:p>
            <a:r>
              <a:rPr lang="en-US" noProof="0" dirty="0"/>
              <a:t>Rewrite content</a:t>
            </a:r>
          </a:p>
        </p:txBody>
      </p:sp>
      <p:sp>
        <p:nvSpPr>
          <p:cNvPr id="5" name="Text Placeholder 4">
            <a:extLst>
              <a:ext uri="{FF2B5EF4-FFF2-40B4-BE49-F238E27FC236}">
                <a16:creationId xmlns:a16="http://schemas.microsoft.com/office/drawing/2014/main" id="{4B3B76B7-9628-EB6A-9C35-9C45A5E78541}"/>
              </a:ext>
            </a:extLst>
          </p:cNvPr>
          <p:cNvSpPr>
            <a:spLocks noGrp="1"/>
          </p:cNvSpPr>
          <p:nvPr>
            <p:ph type="body" sz="quarter" idx="12"/>
          </p:nvPr>
        </p:nvSpPr>
        <p:spPr>
          <a:xfrm>
            <a:off x="582042" y="4215828"/>
            <a:ext cx="4989641" cy="246221"/>
          </a:xfrm>
        </p:spPr>
        <p:txBody>
          <a:bodyPr/>
          <a:lstStyle/>
          <a:p>
            <a:r>
              <a:rPr lang="en-US" noProof="0" dirty="0"/>
              <a:t>Copilot rewrites content in many variations to suit preferred wording and tone in Word</a:t>
            </a:r>
          </a:p>
          <a:p>
            <a:endParaRPr lang="en-US" noProof="0" dirty="0"/>
          </a:p>
        </p:txBody>
      </p:sp>
    </p:spTree>
    <p:extLst>
      <p:ext uri="{BB962C8B-B14F-4D97-AF65-F5344CB8AC3E}">
        <p14:creationId xmlns:p14="http://schemas.microsoft.com/office/powerpoint/2010/main" val="3092580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B8BDD4-D909-1BB0-09B3-31254A009A07}"/>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448904"/>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2" name="Title 1">
            <a:extLst>
              <a:ext uri="{FF2B5EF4-FFF2-40B4-BE49-F238E27FC236}">
                <a16:creationId xmlns:a16="http://schemas.microsoft.com/office/drawing/2014/main" id="{3FE653F0-3426-C7C4-E1A5-2C8DDCBF49F9}"/>
              </a:ext>
            </a:extLst>
          </p:cNvPr>
          <p:cNvSpPr>
            <a:spLocks noGrp="1"/>
          </p:cNvSpPr>
          <p:nvPr>
            <p:ph type="title"/>
          </p:nvPr>
        </p:nvSpPr>
        <p:spPr>
          <a:xfrm>
            <a:off x="588261" y="585216"/>
            <a:ext cx="11011601" cy="553998"/>
          </a:xfrm>
        </p:spPr>
        <p:txBody>
          <a:bodyPr/>
          <a:lstStyle/>
          <a:p>
            <a:r>
              <a:rPr lang="en-US" noProof="0" dirty="0"/>
              <a:t>Rewrite content and refine with prompts</a:t>
            </a:r>
          </a:p>
        </p:txBody>
      </p:sp>
      <p:pic>
        <p:nvPicPr>
          <p:cNvPr id="6" name="Picture 5" descr="Microsoft Copilot editing panel under a Certifications and Standards section, with highlighted text and options such as auto rewrite, rewrite in my style, make shorter, make formal, or add writing suggestions.">
            <a:extLst>
              <a:ext uri="{FF2B5EF4-FFF2-40B4-BE49-F238E27FC236}">
                <a16:creationId xmlns:a16="http://schemas.microsoft.com/office/drawing/2014/main" id="{B0C0E902-A74A-ADCF-38FD-4A5B664C39D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17860"/>
          <a:stretch>
            <a:fillRect/>
          </a:stretch>
        </p:blipFill>
        <p:spPr>
          <a:xfrm>
            <a:off x="680509" y="1540343"/>
            <a:ext cx="5369771" cy="4699879"/>
          </a:xfrm>
          <a:prstGeom prst="roundRect">
            <a:avLst>
              <a:gd name="adj" fmla="val 2786"/>
            </a:avLst>
          </a:prstGeom>
          <a:solidFill>
            <a:srgbClr val="FFFFFF"/>
          </a:solidFill>
        </p:spPr>
      </p:pic>
      <p:pic>
        <p:nvPicPr>
          <p:cNvPr id="8" name="Picture 7" descr="Microsoft Copilot editing panel showing a rewritten draft for the Certifications and Standards section with options to replace, insert below, or make the text more concise.">
            <a:extLst>
              <a:ext uri="{FF2B5EF4-FFF2-40B4-BE49-F238E27FC236}">
                <a16:creationId xmlns:a16="http://schemas.microsoft.com/office/drawing/2014/main" id="{744E8FF5-57DC-99F8-7214-75C3963896A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639" b="-24825"/>
          <a:stretch>
            <a:fillRect/>
          </a:stretch>
        </p:blipFill>
        <p:spPr>
          <a:xfrm>
            <a:off x="6141720" y="1540343"/>
            <a:ext cx="5369771" cy="4699879"/>
          </a:xfrm>
          <a:prstGeom prst="roundRect">
            <a:avLst>
              <a:gd name="adj" fmla="val 2786"/>
            </a:avLst>
          </a:prstGeom>
          <a:solidFill>
            <a:srgbClr val="FFFFFF"/>
          </a:solidFill>
        </p:spPr>
      </p:pic>
      <p:sp>
        <p:nvSpPr>
          <p:cNvPr id="18" name="Freeform: Shape 17">
            <a:extLst>
              <a:ext uri="{FF2B5EF4-FFF2-40B4-BE49-F238E27FC236}">
                <a16:creationId xmlns:a16="http://schemas.microsoft.com/office/drawing/2014/main" id="{288F94A9-8C06-B5F7-497B-B239DEB4140E}"/>
              </a:ext>
              <a:ext uri="{C183D7F6-B498-43B3-948B-1728B52AA6E4}">
                <adec:decorative xmlns:adec="http://schemas.microsoft.com/office/drawing/2017/decorative" val="1"/>
              </a:ext>
            </a:extLst>
          </p:cNvPr>
          <p:cNvSpPr/>
          <p:nvPr/>
        </p:nvSpPr>
        <p:spPr bwMode="auto">
          <a:xfrm rot="2940495">
            <a:off x="6574466" y="4300449"/>
            <a:ext cx="1869440" cy="2539189"/>
          </a:xfrm>
          <a:custGeom>
            <a:avLst/>
            <a:gdLst>
              <a:gd name="connsiteX0" fmla="*/ 1306344 w 1869440"/>
              <a:gd name="connsiteY0" fmla="*/ 0 h 2539189"/>
              <a:gd name="connsiteX1" fmla="*/ 1493617 w 1869440"/>
              <a:gd name="connsiteY1" fmla="*/ 686838 h 2539189"/>
              <a:gd name="connsiteX2" fmla="*/ 1819626 w 1869440"/>
              <a:gd name="connsiteY2" fmla="*/ 970151 h 2539189"/>
              <a:gd name="connsiteX3" fmla="*/ 1833939 w 1869440"/>
              <a:gd name="connsiteY3" fmla="*/ 1174404 h 2539189"/>
              <a:gd name="connsiteX4" fmla="*/ 691184 w 1869440"/>
              <a:gd name="connsiteY4" fmla="*/ 2489375 h 2539189"/>
              <a:gd name="connsiteX5" fmla="*/ 486931 w 1869440"/>
              <a:gd name="connsiteY5" fmla="*/ 2503687 h 2539189"/>
              <a:gd name="connsiteX6" fmla="*/ 49814 w 1869440"/>
              <a:gd name="connsiteY6" fmla="*/ 2123817 h 2539189"/>
              <a:gd name="connsiteX7" fmla="*/ 35501 w 1869440"/>
              <a:gd name="connsiteY7" fmla="*/ 1919564 h 2539189"/>
              <a:gd name="connsiteX8" fmla="*/ 1124689 w 1869440"/>
              <a:gd name="connsiteY8" fmla="*/ 666232 h 253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9440" h="2539189">
                <a:moveTo>
                  <a:pt x="1306344" y="0"/>
                </a:moveTo>
                <a:lnTo>
                  <a:pt x="1493617" y="686838"/>
                </a:lnTo>
                <a:lnTo>
                  <a:pt x="1819626" y="970151"/>
                </a:lnTo>
                <a:cubicBezTo>
                  <a:pt x="1879981" y="1022602"/>
                  <a:pt x="1886389" y="1114050"/>
                  <a:pt x="1833939" y="1174404"/>
                </a:cubicBezTo>
                <a:lnTo>
                  <a:pt x="691184" y="2489375"/>
                </a:lnTo>
                <a:cubicBezTo>
                  <a:pt x="638734" y="2549730"/>
                  <a:pt x="547286" y="2556138"/>
                  <a:pt x="486931" y="2503687"/>
                </a:cubicBezTo>
                <a:lnTo>
                  <a:pt x="49814" y="2123817"/>
                </a:lnTo>
                <a:cubicBezTo>
                  <a:pt x="-10541" y="2071367"/>
                  <a:pt x="-16949" y="1979919"/>
                  <a:pt x="35501" y="1919564"/>
                </a:cubicBezTo>
                <a:lnTo>
                  <a:pt x="1124689" y="666232"/>
                </a:lnTo>
                <a:close/>
              </a:path>
            </a:pathLst>
          </a:cu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4" name="TextBox 13">
            <a:extLst>
              <a:ext uri="{FF2B5EF4-FFF2-40B4-BE49-F238E27FC236}">
                <a16:creationId xmlns:a16="http://schemas.microsoft.com/office/drawing/2014/main" id="{23E7FD1B-2FAC-C8C8-E30F-149EE52AACEE}"/>
              </a:ext>
            </a:extLst>
          </p:cNvPr>
          <p:cNvSpPr txBox="1"/>
          <p:nvPr/>
        </p:nvSpPr>
        <p:spPr>
          <a:xfrm>
            <a:off x="6351219" y="5382665"/>
            <a:ext cx="1873318" cy="738664"/>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a:ea typeface="+mn-ea"/>
                <a:cs typeface="+mn-cs"/>
              </a:rPr>
              <a:t>Tip: Refine the rewritten content using the fine-tune prompt field to suit your need and scenario. </a:t>
            </a:r>
          </a:p>
        </p:txBody>
      </p:sp>
    </p:spTree>
    <p:extLst>
      <p:ext uri="{BB962C8B-B14F-4D97-AF65-F5344CB8AC3E}">
        <p14:creationId xmlns:p14="http://schemas.microsoft.com/office/powerpoint/2010/main" val="221314843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0605775-FD58-B356-CD0F-159DFA4BD01B}"/>
              </a:ext>
            </a:extLst>
          </p:cNvPr>
          <p:cNvSpPr>
            <a:spLocks noGrp="1"/>
          </p:cNvSpPr>
          <p:nvPr>
            <p:ph type="title"/>
          </p:nvPr>
        </p:nvSpPr>
        <p:spPr>
          <a:xfrm>
            <a:off x="569911" y="3384610"/>
            <a:ext cx="4989641" cy="615553"/>
          </a:xfrm>
        </p:spPr>
        <p:txBody>
          <a:bodyPr/>
          <a:lstStyle/>
          <a:p>
            <a:r>
              <a:rPr lang="en-US" noProof="0" dirty="0"/>
              <a:t>Visualize text as tables</a:t>
            </a:r>
          </a:p>
        </p:txBody>
      </p:sp>
      <p:sp>
        <p:nvSpPr>
          <p:cNvPr id="5" name="Text Placeholder 4">
            <a:extLst>
              <a:ext uri="{FF2B5EF4-FFF2-40B4-BE49-F238E27FC236}">
                <a16:creationId xmlns:a16="http://schemas.microsoft.com/office/drawing/2014/main" id="{580248AD-5D0D-DF91-02A8-A547A70CE240}"/>
              </a:ext>
            </a:extLst>
          </p:cNvPr>
          <p:cNvSpPr>
            <a:spLocks noGrp="1"/>
          </p:cNvSpPr>
          <p:nvPr>
            <p:ph type="body" sz="quarter" idx="12"/>
          </p:nvPr>
        </p:nvSpPr>
        <p:spPr>
          <a:xfrm>
            <a:off x="582042" y="4215828"/>
            <a:ext cx="4989641" cy="246221"/>
          </a:xfrm>
        </p:spPr>
        <p:txBody>
          <a:bodyPr/>
          <a:lstStyle/>
          <a:p>
            <a:r>
              <a:rPr lang="en-US" noProof="0" dirty="0"/>
              <a:t>Copilot transforms text content into other formats</a:t>
            </a:r>
            <a:br>
              <a:rPr lang="en-US" noProof="0" dirty="0"/>
            </a:br>
            <a:r>
              <a:rPr lang="en-US" noProof="0" dirty="0"/>
              <a:t>in Word</a:t>
            </a:r>
          </a:p>
        </p:txBody>
      </p:sp>
    </p:spTree>
    <p:extLst>
      <p:ext uri="{BB962C8B-B14F-4D97-AF65-F5344CB8AC3E}">
        <p14:creationId xmlns:p14="http://schemas.microsoft.com/office/powerpoint/2010/main" val="4244258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Arrow Connector 3">
            <a:extLst>
              <a:ext uri="{FF2B5EF4-FFF2-40B4-BE49-F238E27FC236}">
                <a16:creationId xmlns:a16="http://schemas.microsoft.com/office/drawing/2014/main" id="{EE87C777-47AB-E01E-7F6F-8DA616E47315}"/>
              </a:ext>
              <a:ext uri="{C183D7F6-B498-43B3-948B-1728B52AA6E4}">
                <adec:decorative xmlns:adec="http://schemas.microsoft.com/office/drawing/2017/decorative" val="1"/>
              </a:ext>
            </a:extLst>
          </p:cNvPr>
          <p:cNvCxnSpPr>
            <a:cxnSpLocks/>
          </p:cNvCxnSpPr>
          <p:nvPr/>
        </p:nvCxnSpPr>
        <p:spPr>
          <a:xfrm>
            <a:off x="5892951" y="3923771"/>
            <a:ext cx="502956" cy="244369"/>
          </a:xfrm>
          <a:prstGeom prst="straightConnector1">
            <a:avLst/>
          </a:prstGeom>
          <a:ln w="38100">
            <a:no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C8518C66-59B2-534F-3629-36ADFA762B9A}"/>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448904"/>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2" name="Title 1">
            <a:extLst>
              <a:ext uri="{FF2B5EF4-FFF2-40B4-BE49-F238E27FC236}">
                <a16:creationId xmlns:a16="http://schemas.microsoft.com/office/drawing/2014/main" id="{3F72AA80-0FEF-9BBF-8C6C-CE3756A97A99}"/>
              </a:ext>
            </a:extLst>
          </p:cNvPr>
          <p:cNvSpPr>
            <a:spLocks noGrp="1"/>
          </p:cNvSpPr>
          <p:nvPr>
            <p:ph type="title"/>
          </p:nvPr>
        </p:nvSpPr>
        <p:spPr>
          <a:xfrm>
            <a:off x="588261" y="585216"/>
            <a:ext cx="11011601" cy="553998"/>
          </a:xfrm>
        </p:spPr>
        <p:txBody>
          <a:bodyPr/>
          <a:lstStyle/>
          <a:p>
            <a:r>
              <a:rPr lang="en-US" noProof="0" dirty="0"/>
              <a:t>Visualize text as a table</a:t>
            </a:r>
          </a:p>
        </p:txBody>
      </p:sp>
      <p:pic>
        <p:nvPicPr>
          <p:cNvPr id="11" name="Picture 10" descr="Microsoft Copilot editing menu under a highlighted paragraph in Certifications and Standards, offering options like rewrite in my style, update, make shorter, make formal, or visualize as a table.">
            <a:extLst>
              <a:ext uri="{FF2B5EF4-FFF2-40B4-BE49-F238E27FC236}">
                <a16:creationId xmlns:a16="http://schemas.microsoft.com/office/drawing/2014/main" id="{266FACE6-71B1-B6C8-80D8-A2EA319AC68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0258" b="-25277"/>
          <a:stretch>
            <a:fillRect/>
          </a:stretch>
        </p:blipFill>
        <p:spPr>
          <a:xfrm>
            <a:off x="680510" y="1540344"/>
            <a:ext cx="5369770" cy="4699879"/>
          </a:xfrm>
          <a:prstGeom prst="roundRect">
            <a:avLst>
              <a:gd name="adj" fmla="val 2603"/>
            </a:avLst>
          </a:prstGeom>
          <a:solidFill>
            <a:srgbClr val="FFFFFF"/>
          </a:solidFill>
        </p:spPr>
      </p:pic>
      <p:pic>
        <p:nvPicPr>
          <p:cNvPr id="12" name="Picture 11" descr="Microsoft Copilot editing box suggesting to visualize the Certifications and Standards section as a table and add a column explaining why these certifications are important for retailers.">
            <a:extLst>
              <a:ext uri="{FF2B5EF4-FFF2-40B4-BE49-F238E27FC236}">
                <a16:creationId xmlns:a16="http://schemas.microsoft.com/office/drawing/2014/main" id="{E8C67F45-B6AB-12FD-ACD0-D79C3F38FA2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6492" r="-16492"/>
          <a:stretch>
            <a:fillRect/>
          </a:stretch>
        </p:blipFill>
        <p:spPr>
          <a:xfrm>
            <a:off x="6141721" y="1540344"/>
            <a:ext cx="5369770" cy="2304219"/>
          </a:xfrm>
          <a:prstGeom prst="roundRect">
            <a:avLst>
              <a:gd name="adj" fmla="val 2603"/>
            </a:avLst>
          </a:prstGeom>
          <a:solidFill>
            <a:srgbClr val="FFFFFF"/>
          </a:solidFill>
        </p:spPr>
      </p:pic>
      <p:pic>
        <p:nvPicPr>
          <p:cNvPr id="16" name="Picture 15" descr="Table created by Microsoft Copilot listing certifications and standards with columns for description and importance for retailers, and an option to keep or modify the generated table.">
            <a:extLst>
              <a:ext uri="{FF2B5EF4-FFF2-40B4-BE49-F238E27FC236}">
                <a16:creationId xmlns:a16="http://schemas.microsoft.com/office/drawing/2014/main" id="{AC8AA16E-AE3D-67F7-747E-269B8EF2BEF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0893" r="-30893"/>
          <a:stretch>
            <a:fillRect/>
          </a:stretch>
        </p:blipFill>
        <p:spPr>
          <a:xfrm>
            <a:off x="6141721" y="3936004"/>
            <a:ext cx="5369770" cy="2304219"/>
          </a:xfrm>
          <a:prstGeom prst="roundRect">
            <a:avLst>
              <a:gd name="adj" fmla="val 2603"/>
            </a:avLst>
          </a:prstGeom>
          <a:solidFill>
            <a:srgbClr val="FFFFFF"/>
          </a:solidFill>
        </p:spPr>
      </p:pic>
    </p:spTree>
    <p:extLst>
      <p:ext uri="{BB962C8B-B14F-4D97-AF65-F5344CB8AC3E}">
        <p14:creationId xmlns:p14="http://schemas.microsoft.com/office/powerpoint/2010/main" val="22206483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4943A47D-9B93-617B-32CC-3FF2B72A8926}"/>
              </a:ext>
            </a:extLst>
          </p:cNvPr>
          <p:cNvSpPr>
            <a:spLocks noGrp="1"/>
          </p:cNvSpPr>
          <p:nvPr>
            <p:ph type="title"/>
          </p:nvPr>
        </p:nvSpPr>
        <p:spPr>
          <a:xfrm>
            <a:off x="569911" y="3384610"/>
            <a:ext cx="4989641" cy="615553"/>
          </a:xfrm>
        </p:spPr>
        <p:txBody>
          <a:bodyPr/>
          <a:lstStyle/>
          <a:p>
            <a:r>
              <a:rPr lang="en-US" noProof="0" dirty="0"/>
              <a:t>Get coaching</a:t>
            </a:r>
          </a:p>
        </p:txBody>
      </p:sp>
      <p:sp>
        <p:nvSpPr>
          <p:cNvPr id="11" name="Text Placeholder 2">
            <a:extLst>
              <a:ext uri="{FF2B5EF4-FFF2-40B4-BE49-F238E27FC236}">
                <a16:creationId xmlns:a16="http://schemas.microsoft.com/office/drawing/2014/main" id="{295FED95-0C7E-7EB5-B7C2-8191B03E69FA}"/>
              </a:ext>
            </a:extLst>
          </p:cNvPr>
          <p:cNvSpPr>
            <a:spLocks noGrp="1"/>
          </p:cNvSpPr>
          <p:nvPr>
            <p:ph type="body" sz="quarter" idx="12"/>
          </p:nvPr>
        </p:nvSpPr>
        <p:spPr>
          <a:xfrm>
            <a:off x="582042" y="4215828"/>
            <a:ext cx="4989641" cy="246221"/>
          </a:xfrm>
        </p:spPr>
        <p:txBody>
          <a:bodyPr/>
          <a:lstStyle/>
          <a:p>
            <a:r>
              <a:rPr lang="en-US" noProof="0" dirty="0"/>
              <a:t>Copilot provides suggestions on high impact ways to improve your writing</a:t>
            </a:r>
          </a:p>
        </p:txBody>
      </p:sp>
    </p:spTree>
    <p:extLst>
      <p:ext uri="{BB962C8B-B14F-4D97-AF65-F5344CB8AC3E}">
        <p14:creationId xmlns:p14="http://schemas.microsoft.com/office/powerpoint/2010/main" val="135668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7457E1E-F728-C840-1DDF-3FF2E939A8F5}"/>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448904"/>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2" name="Title 1">
            <a:extLst>
              <a:ext uri="{FF2B5EF4-FFF2-40B4-BE49-F238E27FC236}">
                <a16:creationId xmlns:a16="http://schemas.microsoft.com/office/drawing/2014/main" id="{1F5CAD32-BBA2-919B-3134-D2EA342085BF}"/>
              </a:ext>
            </a:extLst>
          </p:cNvPr>
          <p:cNvSpPr>
            <a:spLocks noGrp="1"/>
          </p:cNvSpPr>
          <p:nvPr>
            <p:ph type="title"/>
          </p:nvPr>
        </p:nvSpPr>
        <p:spPr>
          <a:xfrm>
            <a:off x="588261" y="585216"/>
            <a:ext cx="11011601" cy="553998"/>
          </a:xfrm>
        </p:spPr>
        <p:txBody>
          <a:bodyPr/>
          <a:lstStyle/>
          <a:p>
            <a:r>
              <a:rPr lang="en-US" noProof="0" dirty="0"/>
              <a:t>Get writing suggestions on selected text</a:t>
            </a:r>
          </a:p>
        </p:txBody>
      </p:sp>
      <p:pic>
        <p:nvPicPr>
          <p:cNvPr id="9" name="Picture 8" descr="Microsoft Copilot editing menu under a Certifications and Standards section, offering options like keep writing, writing suggestions, insert a summary, or visualize the content as a table.">
            <a:extLst>
              <a:ext uri="{FF2B5EF4-FFF2-40B4-BE49-F238E27FC236}">
                <a16:creationId xmlns:a16="http://schemas.microsoft.com/office/drawing/2014/main" id="{63B8C311-B13C-F922-3836-DF21491CC010}"/>
              </a:ext>
            </a:extLst>
          </p:cNvPr>
          <p:cNvPicPr preferRelativeResize="0">
            <a:picLocks/>
          </p:cNvPicPr>
          <p:nvPr/>
        </p:nvPicPr>
        <p:blipFill rotWithShape="1">
          <a:blip r:embed="rId5" cstate="screen">
            <a:extLst>
              <a:ext uri="{28A0092B-C50C-407E-A947-70E740481C1C}">
                <a14:useLocalDpi xmlns:a14="http://schemas.microsoft.com/office/drawing/2010/main"/>
              </a:ext>
            </a:extLst>
          </a:blip>
          <a:srcRect t="-33087" b="-33087"/>
          <a:stretch>
            <a:fillRect/>
          </a:stretch>
        </p:blipFill>
        <p:spPr>
          <a:xfrm>
            <a:off x="680509" y="1540344"/>
            <a:ext cx="5369771" cy="4699879"/>
          </a:xfrm>
          <a:prstGeom prst="roundRect">
            <a:avLst>
              <a:gd name="adj" fmla="val 2359"/>
            </a:avLst>
          </a:prstGeom>
          <a:solidFill>
            <a:srgbClr val="FFFFFF"/>
          </a:solidFill>
        </p:spPr>
      </p:pic>
      <p:pic>
        <p:nvPicPr>
          <p:cNvPr id="13" name="Picture 12" descr="Microsoft Copilot writing suggestions panel for the Certifications and Standards section, recommending clearer transitions and providing an example sentence to improve logical flow.">
            <a:extLst>
              <a:ext uri="{FF2B5EF4-FFF2-40B4-BE49-F238E27FC236}">
                <a16:creationId xmlns:a16="http://schemas.microsoft.com/office/drawing/2014/main" id="{31516607-8DB4-B7AF-B1D2-5E9E42F1D17C}"/>
              </a:ext>
            </a:extLst>
          </p:cNvPr>
          <p:cNvPicPr preferRelativeResize="0">
            <a:picLocks/>
          </p:cNvPicPr>
          <p:nvPr/>
        </p:nvPicPr>
        <p:blipFill rotWithShape="1">
          <a:blip r:embed="rId6" cstate="screen">
            <a:extLst>
              <a:ext uri="{28A0092B-C50C-407E-A947-70E740481C1C}">
                <a14:useLocalDpi xmlns:a14="http://schemas.microsoft.com/office/drawing/2010/main"/>
              </a:ext>
            </a:extLst>
          </a:blip>
          <a:srcRect t="-16882" b="-16882"/>
          <a:stretch>
            <a:fillRect/>
          </a:stretch>
        </p:blipFill>
        <p:spPr>
          <a:xfrm>
            <a:off x="6141720" y="1540344"/>
            <a:ext cx="5369771" cy="4699878"/>
          </a:xfrm>
          <a:prstGeom prst="roundRect">
            <a:avLst>
              <a:gd name="adj" fmla="val 2359"/>
            </a:avLst>
          </a:prstGeom>
          <a:solidFill>
            <a:srgbClr val="FFFFFF"/>
          </a:solidFill>
        </p:spPr>
      </p:pic>
      <p:sp>
        <p:nvSpPr>
          <p:cNvPr id="18" name="Freeform: Shape 17">
            <a:extLst>
              <a:ext uri="{FF2B5EF4-FFF2-40B4-BE49-F238E27FC236}">
                <a16:creationId xmlns:a16="http://schemas.microsoft.com/office/drawing/2014/main" id="{D5A0E82B-846A-E2AD-4EC2-4EF570A87E9F}"/>
              </a:ext>
              <a:ext uri="{C183D7F6-B498-43B3-948B-1728B52AA6E4}">
                <adec:decorative xmlns:adec="http://schemas.microsoft.com/office/drawing/2017/decorative" val="1"/>
              </a:ext>
            </a:extLst>
          </p:cNvPr>
          <p:cNvSpPr/>
          <p:nvPr/>
        </p:nvSpPr>
        <p:spPr bwMode="auto">
          <a:xfrm>
            <a:off x="8356600" y="1641228"/>
            <a:ext cx="3009900" cy="1248238"/>
          </a:xfrm>
          <a:custGeom>
            <a:avLst/>
            <a:gdLst>
              <a:gd name="connsiteX0" fmla="*/ 113814 w 3009900"/>
              <a:gd name="connsiteY0" fmla="*/ 0 h 1248238"/>
              <a:gd name="connsiteX1" fmla="*/ 2896086 w 3009900"/>
              <a:gd name="connsiteY1" fmla="*/ 0 h 1248238"/>
              <a:gd name="connsiteX2" fmla="*/ 3009900 w 3009900"/>
              <a:gd name="connsiteY2" fmla="*/ 113814 h 1248238"/>
              <a:gd name="connsiteX3" fmla="*/ 3009900 w 3009900"/>
              <a:gd name="connsiteY3" fmla="*/ 569057 h 1248238"/>
              <a:gd name="connsiteX4" fmla="*/ 2896086 w 3009900"/>
              <a:gd name="connsiteY4" fmla="*/ 682871 h 1248238"/>
              <a:gd name="connsiteX5" fmla="*/ 1008149 w 3009900"/>
              <a:gd name="connsiteY5" fmla="*/ 682871 h 1248238"/>
              <a:gd name="connsiteX6" fmla="*/ 263653 w 3009900"/>
              <a:gd name="connsiteY6" fmla="*/ 1248238 h 1248238"/>
              <a:gd name="connsiteX7" fmla="*/ 534453 w 3009900"/>
              <a:gd name="connsiteY7" fmla="*/ 682871 h 1248238"/>
              <a:gd name="connsiteX8" fmla="*/ 113814 w 3009900"/>
              <a:gd name="connsiteY8" fmla="*/ 682871 h 1248238"/>
              <a:gd name="connsiteX9" fmla="*/ 0 w 3009900"/>
              <a:gd name="connsiteY9" fmla="*/ 569057 h 1248238"/>
              <a:gd name="connsiteX10" fmla="*/ 0 w 3009900"/>
              <a:gd name="connsiteY10" fmla="*/ 113814 h 1248238"/>
              <a:gd name="connsiteX11" fmla="*/ 113814 w 3009900"/>
              <a:gd name="connsiteY11" fmla="*/ 0 h 12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09900" h="1248238">
                <a:moveTo>
                  <a:pt x="113814" y="0"/>
                </a:moveTo>
                <a:lnTo>
                  <a:pt x="2896086" y="0"/>
                </a:lnTo>
                <a:cubicBezTo>
                  <a:pt x="2958944" y="0"/>
                  <a:pt x="3009900" y="50956"/>
                  <a:pt x="3009900" y="113814"/>
                </a:cubicBezTo>
                <a:lnTo>
                  <a:pt x="3009900" y="569057"/>
                </a:lnTo>
                <a:cubicBezTo>
                  <a:pt x="3009900" y="631915"/>
                  <a:pt x="2958944" y="682871"/>
                  <a:pt x="2896086" y="682871"/>
                </a:cubicBezTo>
                <a:lnTo>
                  <a:pt x="1008149" y="682871"/>
                </a:lnTo>
                <a:lnTo>
                  <a:pt x="263653" y="1248238"/>
                </a:lnTo>
                <a:lnTo>
                  <a:pt x="534453" y="682871"/>
                </a:lnTo>
                <a:lnTo>
                  <a:pt x="113814" y="682871"/>
                </a:lnTo>
                <a:cubicBezTo>
                  <a:pt x="50956" y="682871"/>
                  <a:pt x="0" y="631915"/>
                  <a:pt x="0" y="569057"/>
                </a:cubicBezTo>
                <a:lnTo>
                  <a:pt x="0" y="113814"/>
                </a:lnTo>
                <a:cubicBezTo>
                  <a:pt x="0" y="50956"/>
                  <a:pt x="50956" y="0"/>
                  <a:pt x="113814" y="0"/>
                </a:cubicBezTo>
                <a:close/>
              </a:path>
            </a:pathLst>
          </a:cu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6" name="TextBox 15">
            <a:extLst>
              <a:ext uri="{FF2B5EF4-FFF2-40B4-BE49-F238E27FC236}">
                <a16:creationId xmlns:a16="http://schemas.microsoft.com/office/drawing/2014/main" id="{89331D4B-60F9-BEB0-5903-E303C416E5B3}"/>
              </a:ext>
            </a:extLst>
          </p:cNvPr>
          <p:cNvSpPr txBox="1"/>
          <p:nvPr/>
        </p:nvSpPr>
        <p:spPr>
          <a:xfrm>
            <a:off x="8486352" y="1705665"/>
            <a:ext cx="2750397" cy="55399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a:ea typeface="+mn-ea"/>
                <a:cs typeface="+mn-cs"/>
              </a:rPr>
              <a:t>Tip: View additional suggestions by selecting next to navigate through the suggestion carousel</a:t>
            </a:r>
          </a:p>
        </p:txBody>
      </p:sp>
      <p:sp>
        <p:nvSpPr>
          <p:cNvPr id="10" name="Rectangle: Rounded Corners 10">
            <a:extLst>
              <a:ext uri="{FF2B5EF4-FFF2-40B4-BE49-F238E27FC236}">
                <a16:creationId xmlns:a16="http://schemas.microsoft.com/office/drawing/2014/main" id="{6697F630-D89A-E7F6-8FE0-A405C43C0437}"/>
              </a:ext>
            </a:extLst>
          </p:cNvPr>
          <p:cNvSpPr/>
          <p:nvPr/>
        </p:nvSpPr>
        <p:spPr>
          <a:xfrm>
            <a:off x="9790948" y="6429459"/>
            <a:ext cx="1811983" cy="273059"/>
          </a:xfrm>
          <a:prstGeom prst="roundRect">
            <a:avLst>
              <a:gd name="adj" fmla="val 50000"/>
            </a:avLst>
          </a:prstGeom>
          <a:gradFill flip="none" rotWithShape="1">
            <a:gsLst>
              <a:gs pos="100000">
                <a:srgbClr val="0078D4"/>
              </a:gs>
              <a:gs pos="29000">
                <a:srgbClr val="8661C5"/>
              </a:gs>
              <a:gs pos="0">
                <a:srgbClr val="C03BC4"/>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a:ea typeface="+mn-ea"/>
                <a:cs typeface="+mn-cs"/>
                <a:hlinkClick r:id="rId7">
                  <a:extLst>
                    <a:ext uri="{A12FA001-AC4F-418D-AE19-62706E023703}">
                      <ahyp:hlinkClr xmlns:ahyp="http://schemas.microsoft.com/office/drawing/2018/hyperlinkcolor" val="tx"/>
                    </a:ext>
                  </a:extLst>
                </a:hlinkClick>
              </a:rPr>
              <a:t>Get Coaching</a:t>
            </a:r>
            <a:endParaRPr kumimoji="0" lang="en-US" sz="1200" b="0" i="0" u="none" strike="noStrike" kern="1200" cap="none" spc="0" normalizeH="0" baseline="0" noProof="0" dirty="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20138530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2C5A1-0767-A992-A2FF-B23C211A343B}"/>
              </a:ext>
            </a:extLst>
          </p:cNvPr>
          <p:cNvSpPr>
            <a:spLocks noGrp="1"/>
          </p:cNvSpPr>
          <p:nvPr>
            <p:ph type="title"/>
          </p:nvPr>
        </p:nvSpPr>
        <p:spPr>
          <a:xfrm>
            <a:off x="569911" y="3384610"/>
            <a:ext cx="4989641" cy="615553"/>
          </a:xfrm>
        </p:spPr>
        <p:txBody>
          <a:bodyPr/>
          <a:lstStyle/>
          <a:p>
            <a:r>
              <a:rPr lang="en-US" noProof="0" dirty="0"/>
              <a:t>Summarize your content</a:t>
            </a:r>
          </a:p>
        </p:txBody>
      </p:sp>
      <p:sp>
        <p:nvSpPr>
          <p:cNvPr id="3" name="Text Placeholder 2">
            <a:extLst>
              <a:ext uri="{FF2B5EF4-FFF2-40B4-BE49-F238E27FC236}">
                <a16:creationId xmlns:a16="http://schemas.microsoft.com/office/drawing/2014/main" id="{11BF6458-CF07-7E37-ECD4-9B0005703BD0}"/>
              </a:ext>
            </a:extLst>
          </p:cNvPr>
          <p:cNvSpPr>
            <a:spLocks noGrp="1"/>
          </p:cNvSpPr>
          <p:nvPr>
            <p:ph type="body" sz="quarter" idx="12"/>
          </p:nvPr>
        </p:nvSpPr>
        <p:spPr>
          <a:xfrm>
            <a:off x="582613" y="4216400"/>
            <a:ext cx="4989512" cy="492443"/>
          </a:xfrm>
        </p:spPr>
        <p:txBody>
          <a:bodyPr/>
          <a:lstStyle/>
          <a:p>
            <a:r>
              <a:rPr lang="en-US" noProof="0" dirty="0"/>
              <a:t>Copilot can summarize Word documents into</a:t>
            </a:r>
            <a:br>
              <a:rPr lang="en-US" noProof="0" dirty="0"/>
            </a:br>
            <a:r>
              <a:rPr lang="en-US" noProof="0" dirty="0"/>
              <a:t>key points</a:t>
            </a:r>
          </a:p>
        </p:txBody>
      </p:sp>
    </p:spTree>
    <p:extLst>
      <p:ext uri="{BB962C8B-B14F-4D97-AF65-F5344CB8AC3E}">
        <p14:creationId xmlns:p14="http://schemas.microsoft.com/office/powerpoint/2010/main" val="772389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E728D-C6E7-1858-725E-F246869C5329}"/>
            </a:ext>
          </a:extLst>
        </p:cNvPr>
        <p:cNvGrpSpPr/>
        <p:nvPr/>
      </p:nvGrpSpPr>
      <p:grpSpPr>
        <a:xfrm>
          <a:off x="0" y="0"/>
          <a:ext cx="0" cy="0"/>
          <a:chOff x="0" y="0"/>
          <a:chExt cx="0" cy="0"/>
        </a:xfrm>
      </p:grpSpPr>
      <p:sp>
        <p:nvSpPr>
          <p:cNvPr id="9" name="Freeform: Shape 8">
            <a:extLst>
              <a:ext uri="{FF2B5EF4-FFF2-40B4-BE49-F238E27FC236}">
                <a16:creationId xmlns:a16="http://schemas.microsoft.com/office/drawing/2014/main" id="{2F9C73B3-E3AC-263C-D02E-318A39E56305}"/>
              </a:ext>
              <a:ext uri="{C183D7F6-B498-43B3-948B-1728B52AA6E4}">
                <adec:decorative xmlns:adec="http://schemas.microsoft.com/office/drawing/2017/decorative" val="1"/>
              </a:ext>
            </a:extLst>
          </p:cNvPr>
          <p:cNvSpPr>
            <a:spLocks/>
          </p:cNvSpPr>
          <p:nvPr/>
        </p:nvSpPr>
        <p:spPr bwMode="auto">
          <a:xfrm>
            <a:off x="600961" y="1291771"/>
            <a:ext cx="7867332" cy="5057456"/>
          </a:xfrm>
          <a:custGeom>
            <a:avLst/>
            <a:gdLst>
              <a:gd name="connsiteX0" fmla="*/ 164114 w 7867332"/>
              <a:gd name="connsiteY0" fmla="*/ 0 h 5057456"/>
              <a:gd name="connsiteX1" fmla="*/ 7867332 w 7867332"/>
              <a:gd name="connsiteY1" fmla="*/ 0 h 5057456"/>
              <a:gd name="connsiteX2" fmla="*/ 7867332 w 7867332"/>
              <a:gd name="connsiteY2" fmla="*/ 5057456 h 5057456"/>
              <a:gd name="connsiteX3" fmla="*/ 164114 w 7867332"/>
              <a:gd name="connsiteY3" fmla="*/ 5057456 h 5057456"/>
              <a:gd name="connsiteX4" fmla="*/ 0 w 7867332"/>
              <a:gd name="connsiteY4" fmla="*/ 4893342 h 5057456"/>
              <a:gd name="connsiteX5" fmla="*/ 0 w 7867332"/>
              <a:gd name="connsiteY5" fmla="*/ 164114 h 5057456"/>
              <a:gd name="connsiteX6" fmla="*/ 164114 w 7867332"/>
              <a:gd name="connsiteY6" fmla="*/ 0 h 505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67332" h="5057456">
                <a:moveTo>
                  <a:pt x="164114" y="0"/>
                </a:moveTo>
                <a:lnTo>
                  <a:pt x="7867332" y="0"/>
                </a:lnTo>
                <a:lnTo>
                  <a:pt x="7867332" y="5057456"/>
                </a:lnTo>
                <a:lnTo>
                  <a:pt x="164114" y="5057456"/>
                </a:lnTo>
                <a:cubicBezTo>
                  <a:pt x="73476" y="5057456"/>
                  <a:pt x="0" y="4983980"/>
                  <a:pt x="0" y="4893342"/>
                </a:cubicBezTo>
                <a:lnTo>
                  <a:pt x="0" y="164114"/>
                </a:lnTo>
                <a:cubicBezTo>
                  <a:pt x="0" y="73476"/>
                  <a:pt x="73476" y="0"/>
                  <a:pt x="164114" y="0"/>
                </a:cubicBezTo>
                <a:close/>
              </a:path>
            </a:pathLst>
          </a:cu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1A1A1A"/>
              </a:solidFill>
              <a:effectLst/>
              <a:uLnTx/>
              <a:uFillTx/>
              <a:latin typeface="Segoe UI"/>
              <a:ea typeface="+mn-ea"/>
              <a:cs typeface="Segoe UI" pitchFamily="34" charset="0"/>
            </a:endParaRPr>
          </a:p>
        </p:txBody>
      </p:sp>
      <p:sp>
        <p:nvSpPr>
          <p:cNvPr id="10" name="Rectangle: Rounded Corners 9">
            <a:extLst>
              <a:ext uri="{FF2B5EF4-FFF2-40B4-BE49-F238E27FC236}">
                <a16:creationId xmlns:a16="http://schemas.microsoft.com/office/drawing/2014/main" id="{E8A1DF7F-66D0-1E30-6F86-8A9DCCC14A06}"/>
              </a:ext>
              <a:ext uri="{C183D7F6-B498-43B3-948B-1728B52AA6E4}">
                <adec:decorative xmlns:adec="http://schemas.microsoft.com/office/drawing/2017/decorative" val="1"/>
              </a:ext>
            </a:extLst>
          </p:cNvPr>
          <p:cNvSpPr/>
          <p:nvPr/>
        </p:nvSpPr>
        <p:spPr bwMode="auto">
          <a:xfrm>
            <a:off x="8547100" y="585215"/>
            <a:ext cx="3041650" cy="5977509"/>
          </a:xfrm>
          <a:prstGeom prst="roundRect">
            <a:avLst>
              <a:gd name="adj" fmla="val 4871"/>
            </a:avLst>
          </a:prstGeom>
          <a:solidFill>
            <a:srgbClr val="FAFAFA"/>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sp>
        <p:nvSpPr>
          <p:cNvPr id="12" name="Rectangle: Top Corners Rounded 11">
            <a:extLst>
              <a:ext uri="{FF2B5EF4-FFF2-40B4-BE49-F238E27FC236}">
                <a16:creationId xmlns:a16="http://schemas.microsoft.com/office/drawing/2014/main" id="{A0A3947C-1224-4A29-1D7D-EB059CF2A12C}"/>
              </a:ext>
              <a:ext uri="{C183D7F6-B498-43B3-948B-1728B52AA6E4}">
                <adec:decorative xmlns:adec="http://schemas.microsoft.com/office/drawing/2017/decorative" val="1"/>
              </a:ext>
            </a:extLst>
          </p:cNvPr>
          <p:cNvSpPr/>
          <p:nvPr/>
        </p:nvSpPr>
        <p:spPr bwMode="auto">
          <a:xfrm>
            <a:off x="8468293" y="1291771"/>
            <a:ext cx="45720" cy="5057456"/>
          </a:xfrm>
          <a:prstGeom prst="round2SameRect">
            <a:avLst>
              <a:gd name="adj1" fmla="val 0"/>
              <a:gd name="adj2" fmla="val 0"/>
            </a:avLst>
          </a:prstGeom>
          <a:gradFill flip="none" rotWithShape="1">
            <a:gsLst>
              <a:gs pos="35000">
                <a:srgbClr val="0078D4"/>
              </a:gs>
              <a:gs pos="100000">
                <a:srgbClr val="C03BC4"/>
              </a:gs>
            </a:gsLst>
            <a:path path="circle">
              <a:fillToRect l="100000" t="100000"/>
            </a:path>
            <a:tileRect r="-100000" b="-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32" name="Graphic 33">
            <a:extLst>
              <a:ext uri="{FF2B5EF4-FFF2-40B4-BE49-F238E27FC236}">
                <a16:creationId xmlns:a16="http://schemas.microsoft.com/office/drawing/2014/main" id="{38E7CB20-F4E8-E732-354B-CAAEB1452C8B}"/>
              </a:ext>
              <a:ext uri="{C183D7F6-B498-43B3-948B-1728B52AA6E4}">
                <adec:decorative xmlns:adec="http://schemas.microsoft.com/office/drawing/2017/decorative" val="1"/>
              </a:ext>
            </a:extLst>
          </p:cNvPr>
          <p:cNvSpPr/>
          <p:nvPr/>
        </p:nvSpPr>
        <p:spPr>
          <a:xfrm>
            <a:off x="784641" y="1476512"/>
            <a:ext cx="303393" cy="349647"/>
          </a:xfrm>
          <a:custGeom>
            <a:avLst/>
            <a:gdLst>
              <a:gd name="connsiteX0" fmla="*/ 65747 w 328770"/>
              <a:gd name="connsiteY0" fmla="*/ 120535 h 372600"/>
              <a:gd name="connsiteX1" fmla="*/ 76704 w 328770"/>
              <a:gd name="connsiteY1" fmla="*/ 109577 h 372600"/>
              <a:gd name="connsiteX2" fmla="*/ 186282 w 328770"/>
              <a:gd name="connsiteY2" fmla="*/ 109577 h 372600"/>
              <a:gd name="connsiteX3" fmla="*/ 197240 w 328770"/>
              <a:gd name="connsiteY3" fmla="*/ 120535 h 372600"/>
              <a:gd name="connsiteX4" fmla="*/ 186282 w 328770"/>
              <a:gd name="connsiteY4" fmla="*/ 131492 h 372600"/>
              <a:gd name="connsiteX5" fmla="*/ 76704 w 328770"/>
              <a:gd name="connsiteY5" fmla="*/ 131492 h 372600"/>
              <a:gd name="connsiteX6" fmla="*/ 65747 w 328770"/>
              <a:gd name="connsiteY6" fmla="*/ 120535 h 372600"/>
              <a:gd name="connsiteX7" fmla="*/ 76704 w 328770"/>
              <a:gd name="connsiteY7" fmla="*/ 175323 h 372600"/>
              <a:gd name="connsiteX8" fmla="*/ 65747 w 328770"/>
              <a:gd name="connsiteY8" fmla="*/ 186281 h 372600"/>
              <a:gd name="connsiteX9" fmla="*/ 76704 w 328770"/>
              <a:gd name="connsiteY9" fmla="*/ 197239 h 372600"/>
              <a:gd name="connsiteX10" fmla="*/ 186282 w 328770"/>
              <a:gd name="connsiteY10" fmla="*/ 197239 h 372600"/>
              <a:gd name="connsiteX11" fmla="*/ 197240 w 328770"/>
              <a:gd name="connsiteY11" fmla="*/ 186281 h 372600"/>
              <a:gd name="connsiteX12" fmla="*/ 186282 w 328770"/>
              <a:gd name="connsiteY12" fmla="*/ 175323 h 372600"/>
              <a:gd name="connsiteX13" fmla="*/ 76704 w 328770"/>
              <a:gd name="connsiteY13" fmla="*/ 175323 h 372600"/>
              <a:gd name="connsiteX14" fmla="*/ 65747 w 328770"/>
              <a:gd name="connsiteY14" fmla="*/ 252027 h 372600"/>
              <a:gd name="connsiteX15" fmla="*/ 76704 w 328770"/>
              <a:gd name="connsiteY15" fmla="*/ 241069 h 372600"/>
              <a:gd name="connsiteX16" fmla="*/ 120535 w 328770"/>
              <a:gd name="connsiteY16" fmla="*/ 241069 h 372600"/>
              <a:gd name="connsiteX17" fmla="*/ 131493 w 328770"/>
              <a:gd name="connsiteY17" fmla="*/ 252027 h 372600"/>
              <a:gd name="connsiteX18" fmla="*/ 120535 w 328770"/>
              <a:gd name="connsiteY18" fmla="*/ 262985 h 372600"/>
              <a:gd name="connsiteX19" fmla="*/ 76704 w 328770"/>
              <a:gd name="connsiteY19" fmla="*/ 262985 h 372600"/>
              <a:gd name="connsiteX20" fmla="*/ 65747 w 328770"/>
              <a:gd name="connsiteY20" fmla="*/ 252027 h 372600"/>
              <a:gd name="connsiteX21" fmla="*/ 43831 w 328770"/>
              <a:gd name="connsiteY21" fmla="*/ 10958 h 372600"/>
              <a:gd name="connsiteX22" fmla="*/ 54789 w 328770"/>
              <a:gd name="connsiteY22" fmla="*/ 0 h 372600"/>
              <a:gd name="connsiteX23" fmla="*/ 65747 w 328770"/>
              <a:gd name="connsiteY23" fmla="*/ 10958 h 372600"/>
              <a:gd name="connsiteX24" fmla="*/ 65747 w 328770"/>
              <a:gd name="connsiteY24" fmla="*/ 21915 h 372600"/>
              <a:gd name="connsiteX25" fmla="*/ 120535 w 328770"/>
              <a:gd name="connsiteY25" fmla="*/ 21915 h 372600"/>
              <a:gd name="connsiteX26" fmla="*/ 120535 w 328770"/>
              <a:gd name="connsiteY26" fmla="*/ 10958 h 372600"/>
              <a:gd name="connsiteX27" fmla="*/ 131493 w 328770"/>
              <a:gd name="connsiteY27" fmla="*/ 0 h 372600"/>
              <a:gd name="connsiteX28" fmla="*/ 142451 w 328770"/>
              <a:gd name="connsiteY28" fmla="*/ 10958 h 372600"/>
              <a:gd name="connsiteX29" fmla="*/ 142451 w 328770"/>
              <a:gd name="connsiteY29" fmla="*/ 21915 h 372600"/>
              <a:gd name="connsiteX30" fmla="*/ 197240 w 328770"/>
              <a:gd name="connsiteY30" fmla="*/ 21915 h 372600"/>
              <a:gd name="connsiteX31" fmla="*/ 197240 w 328770"/>
              <a:gd name="connsiteY31" fmla="*/ 10958 h 372600"/>
              <a:gd name="connsiteX32" fmla="*/ 208197 w 328770"/>
              <a:gd name="connsiteY32" fmla="*/ 0 h 372600"/>
              <a:gd name="connsiteX33" fmla="*/ 219155 w 328770"/>
              <a:gd name="connsiteY33" fmla="*/ 10958 h 372600"/>
              <a:gd name="connsiteX34" fmla="*/ 219155 w 328770"/>
              <a:gd name="connsiteY34" fmla="*/ 21915 h 372600"/>
              <a:gd name="connsiteX35" fmla="*/ 230113 w 328770"/>
              <a:gd name="connsiteY35" fmla="*/ 21915 h 372600"/>
              <a:gd name="connsiteX36" fmla="*/ 262986 w 328770"/>
              <a:gd name="connsiteY36" fmla="*/ 54789 h 372600"/>
              <a:gd name="connsiteX37" fmla="*/ 262986 w 328770"/>
              <a:gd name="connsiteY37" fmla="*/ 158484 h 372600"/>
              <a:gd name="connsiteX38" fmla="*/ 243306 w 328770"/>
              <a:gd name="connsiteY38" fmla="*/ 171831 h 372600"/>
              <a:gd name="connsiteX39" fmla="*/ 241071 w 328770"/>
              <a:gd name="connsiteY39" fmla="*/ 174067 h 372600"/>
              <a:gd name="connsiteX40" fmla="*/ 241071 w 328770"/>
              <a:gd name="connsiteY40" fmla="*/ 54789 h 372600"/>
              <a:gd name="connsiteX41" fmla="*/ 230113 w 328770"/>
              <a:gd name="connsiteY41" fmla="*/ 43831 h 372600"/>
              <a:gd name="connsiteX42" fmla="*/ 32873 w 328770"/>
              <a:gd name="connsiteY42" fmla="*/ 43831 h 372600"/>
              <a:gd name="connsiteX43" fmla="*/ 21916 w 328770"/>
              <a:gd name="connsiteY43" fmla="*/ 54789 h 372600"/>
              <a:gd name="connsiteX44" fmla="*/ 21916 w 328770"/>
              <a:gd name="connsiteY44" fmla="*/ 317773 h 372600"/>
              <a:gd name="connsiteX45" fmla="*/ 32873 w 328770"/>
              <a:gd name="connsiteY45" fmla="*/ 328731 h 372600"/>
              <a:gd name="connsiteX46" fmla="*/ 114409 w 328770"/>
              <a:gd name="connsiteY46" fmla="*/ 328731 h 372600"/>
              <a:gd name="connsiteX47" fmla="*/ 110830 w 328770"/>
              <a:gd name="connsiteY47" fmla="*/ 343046 h 372600"/>
              <a:gd name="connsiteX48" fmla="*/ 109640 w 328770"/>
              <a:gd name="connsiteY48" fmla="*/ 350646 h 372600"/>
              <a:gd name="connsiteX49" fmla="*/ 32873 w 328770"/>
              <a:gd name="connsiteY49" fmla="*/ 350646 h 372600"/>
              <a:gd name="connsiteX50" fmla="*/ 0 w 328770"/>
              <a:gd name="connsiteY50" fmla="*/ 317773 h 372600"/>
              <a:gd name="connsiteX51" fmla="*/ 0 w 328770"/>
              <a:gd name="connsiteY51" fmla="*/ 54789 h 372600"/>
              <a:gd name="connsiteX52" fmla="*/ 32873 w 328770"/>
              <a:gd name="connsiteY52" fmla="*/ 21915 h 372600"/>
              <a:gd name="connsiteX53" fmla="*/ 43831 w 328770"/>
              <a:gd name="connsiteY53" fmla="*/ 21915 h 372600"/>
              <a:gd name="connsiteX54" fmla="*/ 43831 w 328770"/>
              <a:gd name="connsiteY54" fmla="*/ 10958 h 372600"/>
              <a:gd name="connsiteX55" fmla="*/ 258805 w 328770"/>
              <a:gd name="connsiteY55" fmla="*/ 187328 h 372600"/>
              <a:gd name="connsiteX56" fmla="*/ 152966 w 328770"/>
              <a:gd name="connsiteY56" fmla="*/ 293167 h 372600"/>
              <a:gd name="connsiteX57" fmla="*/ 140299 w 328770"/>
              <a:gd name="connsiteY57" fmla="*/ 315536 h 372600"/>
              <a:gd name="connsiteX58" fmla="*/ 132093 w 328770"/>
              <a:gd name="connsiteY58" fmla="*/ 348363 h 372600"/>
              <a:gd name="connsiteX59" fmla="*/ 155732 w 328770"/>
              <a:gd name="connsiteY59" fmla="*/ 372001 h 372600"/>
              <a:gd name="connsiteX60" fmla="*/ 188559 w 328770"/>
              <a:gd name="connsiteY60" fmla="*/ 363793 h 372600"/>
              <a:gd name="connsiteX61" fmla="*/ 210928 w 328770"/>
              <a:gd name="connsiteY61" fmla="*/ 351129 h 372600"/>
              <a:gd name="connsiteX62" fmla="*/ 316767 w 328770"/>
              <a:gd name="connsiteY62" fmla="*/ 245290 h 372600"/>
              <a:gd name="connsiteX63" fmla="*/ 316767 w 328770"/>
              <a:gd name="connsiteY63" fmla="*/ 187328 h 372600"/>
              <a:gd name="connsiteX64" fmla="*/ 258805 w 328770"/>
              <a:gd name="connsiteY64" fmla="*/ 187328 h 37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770" h="372600">
                <a:moveTo>
                  <a:pt x="65747" y="120535"/>
                </a:moveTo>
                <a:cubicBezTo>
                  <a:pt x="65747" y="114483"/>
                  <a:pt x="70653" y="109577"/>
                  <a:pt x="76704" y="109577"/>
                </a:cubicBezTo>
                <a:lnTo>
                  <a:pt x="186282" y="109577"/>
                </a:lnTo>
                <a:cubicBezTo>
                  <a:pt x="192333" y="109577"/>
                  <a:pt x="197240" y="114483"/>
                  <a:pt x="197240" y="120535"/>
                </a:cubicBezTo>
                <a:cubicBezTo>
                  <a:pt x="197240" y="126586"/>
                  <a:pt x="192333" y="131492"/>
                  <a:pt x="186282" y="131492"/>
                </a:cubicBezTo>
                <a:lnTo>
                  <a:pt x="76704" y="131492"/>
                </a:lnTo>
                <a:cubicBezTo>
                  <a:pt x="70653" y="131492"/>
                  <a:pt x="65747" y="126586"/>
                  <a:pt x="65747" y="120535"/>
                </a:cubicBezTo>
                <a:close/>
                <a:moveTo>
                  <a:pt x="76704" y="175323"/>
                </a:moveTo>
                <a:cubicBezTo>
                  <a:pt x="70653" y="175323"/>
                  <a:pt x="65747" y="180230"/>
                  <a:pt x="65747" y="186281"/>
                </a:cubicBezTo>
                <a:cubicBezTo>
                  <a:pt x="65747" y="192332"/>
                  <a:pt x="70653" y="197239"/>
                  <a:pt x="76704" y="197239"/>
                </a:cubicBezTo>
                <a:lnTo>
                  <a:pt x="186282" y="197239"/>
                </a:lnTo>
                <a:cubicBezTo>
                  <a:pt x="192333" y="197239"/>
                  <a:pt x="197240" y="192332"/>
                  <a:pt x="197240" y="186281"/>
                </a:cubicBezTo>
                <a:cubicBezTo>
                  <a:pt x="197240" y="180230"/>
                  <a:pt x="192333" y="175323"/>
                  <a:pt x="186282" y="175323"/>
                </a:cubicBezTo>
                <a:lnTo>
                  <a:pt x="76704" y="175323"/>
                </a:lnTo>
                <a:close/>
                <a:moveTo>
                  <a:pt x="65747" y="252027"/>
                </a:moveTo>
                <a:cubicBezTo>
                  <a:pt x="65747" y="245976"/>
                  <a:pt x="70653" y="241069"/>
                  <a:pt x="76704" y="241069"/>
                </a:cubicBezTo>
                <a:lnTo>
                  <a:pt x="120535" y="241069"/>
                </a:lnTo>
                <a:cubicBezTo>
                  <a:pt x="126587" y="241069"/>
                  <a:pt x="131493" y="245976"/>
                  <a:pt x="131493" y="252027"/>
                </a:cubicBezTo>
                <a:cubicBezTo>
                  <a:pt x="131493" y="258078"/>
                  <a:pt x="126587" y="262985"/>
                  <a:pt x="120535" y="262985"/>
                </a:cubicBezTo>
                <a:lnTo>
                  <a:pt x="76704" y="262985"/>
                </a:lnTo>
                <a:cubicBezTo>
                  <a:pt x="70653" y="262985"/>
                  <a:pt x="65747" y="258078"/>
                  <a:pt x="65747" y="252027"/>
                </a:cubicBezTo>
                <a:close/>
                <a:moveTo>
                  <a:pt x="43831" y="10958"/>
                </a:moveTo>
                <a:cubicBezTo>
                  <a:pt x="43831" y="4906"/>
                  <a:pt x="48737" y="0"/>
                  <a:pt x="54789" y="0"/>
                </a:cubicBezTo>
                <a:cubicBezTo>
                  <a:pt x="60841" y="0"/>
                  <a:pt x="65747" y="4906"/>
                  <a:pt x="65747" y="10958"/>
                </a:cubicBezTo>
                <a:lnTo>
                  <a:pt x="65747" y="21915"/>
                </a:lnTo>
                <a:lnTo>
                  <a:pt x="120535" y="21915"/>
                </a:lnTo>
                <a:lnTo>
                  <a:pt x="120535" y="10958"/>
                </a:lnTo>
                <a:cubicBezTo>
                  <a:pt x="120535" y="4906"/>
                  <a:pt x="125441" y="0"/>
                  <a:pt x="131493" y="0"/>
                </a:cubicBezTo>
                <a:cubicBezTo>
                  <a:pt x="137544" y="0"/>
                  <a:pt x="142451" y="4906"/>
                  <a:pt x="142451" y="10958"/>
                </a:cubicBezTo>
                <a:lnTo>
                  <a:pt x="142451" y="21915"/>
                </a:lnTo>
                <a:lnTo>
                  <a:pt x="197240" y="21915"/>
                </a:lnTo>
                <a:lnTo>
                  <a:pt x="197240" y="10958"/>
                </a:lnTo>
                <a:cubicBezTo>
                  <a:pt x="197240" y="4906"/>
                  <a:pt x="202146" y="0"/>
                  <a:pt x="208197" y="0"/>
                </a:cubicBezTo>
                <a:cubicBezTo>
                  <a:pt x="214248" y="0"/>
                  <a:pt x="219155" y="4906"/>
                  <a:pt x="219155" y="10958"/>
                </a:cubicBezTo>
                <a:lnTo>
                  <a:pt x="219155" y="21915"/>
                </a:lnTo>
                <a:lnTo>
                  <a:pt x="230113" y="21915"/>
                </a:lnTo>
                <a:cubicBezTo>
                  <a:pt x="248268" y="21915"/>
                  <a:pt x="262986" y="36633"/>
                  <a:pt x="262986" y="54789"/>
                </a:cubicBezTo>
                <a:lnTo>
                  <a:pt x="262986" y="158484"/>
                </a:lnTo>
                <a:cubicBezTo>
                  <a:pt x="255837" y="161547"/>
                  <a:pt x="249142" y="165996"/>
                  <a:pt x="243306" y="171831"/>
                </a:cubicBezTo>
                <a:lnTo>
                  <a:pt x="241071" y="174067"/>
                </a:lnTo>
                <a:lnTo>
                  <a:pt x="241071" y="54789"/>
                </a:lnTo>
                <a:cubicBezTo>
                  <a:pt x="241071" y="48737"/>
                  <a:pt x="236164" y="43831"/>
                  <a:pt x="230113" y="43831"/>
                </a:cubicBezTo>
                <a:lnTo>
                  <a:pt x="32873" y="43831"/>
                </a:lnTo>
                <a:cubicBezTo>
                  <a:pt x="26822" y="43831"/>
                  <a:pt x="21916" y="48737"/>
                  <a:pt x="21916" y="54789"/>
                </a:cubicBezTo>
                <a:lnTo>
                  <a:pt x="21916" y="317773"/>
                </a:lnTo>
                <a:cubicBezTo>
                  <a:pt x="21916" y="323824"/>
                  <a:pt x="26822" y="328731"/>
                  <a:pt x="32873" y="328731"/>
                </a:cubicBezTo>
                <a:lnTo>
                  <a:pt x="114409" y="328731"/>
                </a:lnTo>
                <a:lnTo>
                  <a:pt x="110830" y="343046"/>
                </a:lnTo>
                <a:cubicBezTo>
                  <a:pt x="110190" y="345608"/>
                  <a:pt x="109800" y="348146"/>
                  <a:pt x="109640" y="350646"/>
                </a:cubicBezTo>
                <a:lnTo>
                  <a:pt x="32873" y="350646"/>
                </a:lnTo>
                <a:cubicBezTo>
                  <a:pt x="14718" y="350646"/>
                  <a:pt x="0" y="335928"/>
                  <a:pt x="0" y="317773"/>
                </a:cubicBezTo>
                <a:lnTo>
                  <a:pt x="0" y="54789"/>
                </a:lnTo>
                <a:cubicBezTo>
                  <a:pt x="0" y="36633"/>
                  <a:pt x="14718" y="21915"/>
                  <a:pt x="32873" y="21915"/>
                </a:cubicBezTo>
                <a:lnTo>
                  <a:pt x="43831" y="21915"/>
                </a:lnTo>
                <a:lnTo>
                  <a:pt x="43831" y="10958"/>
                </a:lnTo>
                <a:close/>
                <a:moveTo>
                  <a:pt x="258805" y="187328"/>
                </a:moveTo>
                <a:lnTo>
                  <a:pt x="152966" y="293167"/>
                </a:lnTo>
                <a:cubicBezTo>
                  <a:pt x="146794" y="299338"/>
                  <a:pt x="142416" y="307070"/>
                  <a:pt x="140299" y="315536"/>
                </a:cubicBezTo>
                <a:lnTo>
                  <a:pt x="132093" y="348363"/>
                </a:lnTo>
                <a:cubicBezTo>
                  <a:pt x="128524" y="362639"/>
                  <a:pt x="141456" y="375569"/>
                  <a:pt x="155732" y="372001"/>
                </a:cubicBezTo>
                <a:lnTo>
                  <a:pt x="188559" y="363793"/>
                </a:lnTo>
                <a:cubicBezTo>
                  <a:pt x="197025" y="361676"/>
                  <a:pt x="204757" y="357300"/>
                  <a:pt x="210928" y="351129"/>
                </a:cubicBezTo>
                <a:lnTo>
                  <a:pt x="316767" y="245290"/>
                </a:lnTo>
                <a:cubicBezTo>
                  <a:pt x="332772" y="229283"/>
                  <a:pt x="332772" y="203333"/>
                  <a:pt x="316767" y="187328"/>
                </a:cubicBezTo>
                <a:cubicBezTo>
                  <a:pt x="300762" y="171322"/>
                  <a:pt x="274809" y="171322"/>
                  <a:pt x="258805" y="187328"/>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91440" numCol="1" spcCol="0" rtlCol="0" fromWordArt="0" anchor="b"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w="3175">
                <a:noFill/>
              </a:ln>
              <a:gradFill>
                <a:gsLst>
                  <a:gs pos="76437">
                    <a:srgbClr val="FFFFFF"/>
                  </a:gs>
                  <a:gs pos="55747">
                    <a:srgbClr val="FFFFFF"/>
                  </a:gs>
                </a:gsLst>
                <a:path path="circle">
                  <a:fillToRect l="100000" b="100000"/>
                </a:path>
              </a:gradFill>
              <a:effectLst/>
              <a:uLnTx/>
              <a:uFillTx/>
              <a:latin typeface="Segoe UI Semibold"/>
              <a:ea typeface="+mn-ea"/>
              <a:cs typeface="Segoe UI" pitchFamily="34" charset="0"/>
            </a:endParaRPr>
          </a:p>
        </p:txBody>
      </p:sp>
      <p:sp>
        <p:nvSpPr>
          <p:cNvPr id="34" name="Graphic 86">
            <a:extLst>
              <a:ext uri="{FF2B5EF4-FFF2-40B4-BE49-F238E27FC236}">
                <a16:creationId xmlns:a16="http://schemas.microsoft.com/office/drawing/2014/main" id="{1DAFE133-4336-E9B6-25D0-95B6EB2891D0}"/>
              </a:ext>
              <a:ext uri="{C183D7F6-B498-43B3-948B-1728B52AA6E4}">
                <adec:decorative xmlns:adec="http://schemas.microsoft.com/office/drawing/2017/decorative" val="1"/>
              </a:ext>
            </a:extLst>
          </p:cNvPr>
          <p:cNvSpPr/>
          <p:nvPr/>
        </p:nvSpPr>
        <p:spPr>
          <a:xfrm>
            <a:off x="789236" y="2448583"/>
            <a:ext cx="318215" cy="302447"/>
          </a:xfrm>
          <a:custGeom>
            <a:avLst/>
            <a:gdLst>
              <a:gd name="connsiteX0" fmla="*/ 118070 w 269875"/>
              <a:gd name="connsiteY0" fmla="*/ 161925 h 256502"/>
              <a:gd name="connsiteX1" fmla="*/ 148431 w 269875"/>
              <a:gd name="connsiteY1" fmla="*/ 192286 h 256502"/>
              <a:gd name="connsiteX2" fmla="*/ 148431 w 269875"/>
              <a:gd name="connsiteY2" fmla="*/ 212554 h 256502"/>
              <a:gd name="connsiteX3" fmla="*/ 148323 w 269875"/>
              <a:gd name="connsiteY3" fmla="*/ 214011 h 256502"/>
              <a:gd name="connsiteX4" fmla="*/ 75120 w 269875"/>
              <a:gd name="connsiteY4" fmla="*/ 256503 h 256502"/>
              <a:gd name="connsiteX5" fmla="*/ 189 w 269875"/>
              <a:gd name="connsiteY5" fmla="*/ 214510 h 256502"/>
              <a:gd name="connsiteX6" fmla="*/ 0 w 269875"/>
              <a:gd name="connsiteY6" fmla="*/ 212527 h 256502"/>
              <a:gd name="connsiteX7" fmla="*/ 0 w 269875"/>
              <a:gd name="connsiteY7" fmla="*/ 192286 h 256502"/>
              <a:gd name="connsiteX8" fmla="*/ 30361 w 269875"/>
              <a:gd name="connsiteY8" fmla="*/ 161925 h 256502"/>
              <a:gd name="connsiteX9" fmla="*/ 118070 w 269875"/>
              <a:gd name="connsiteY9" fmla="*/ 161925 h 256502"/>
              <a:gd name="connsiteX10" fmla="*/ 118070 w 269875"/>
              <a:gd name="connsiteY10" fmla="*/ 182166 h 256502"/>
              <a:gd name="connsiteX11" fmla="*/ 30361 w 269875"/>
              <a:gd name="connsiteY11" fmla="*/ 182166 h 256502"/>
              <a:gd name="connsiteX12" fmla="*/ 20241 w 269875"/>
              <a:gd name="connsiteY12" fmla="*/ 192286 h 256502"/>
              <a:gd name="connsiteX13" fmla="*/ 20241 w 269875"/>
              <a:gd name="connsiteY13" fmla="*/ 211447 h 256502"/>
              <a:gd name="connsiteX14" fmla="*/ 75120 w 269875"/>
              <a:gd name="connsiteY14" fmla="*/ 236262 h 256502"/>
              <a:gd name="connsiteX15" fmla="*/ 128191 w 269875"/>
              <a:gd name="connsiteY15" fmla="*/ 211757 h 256502"/>
              <a:gd name="connsiteX16" fmla="*/ 128191 w 269875"/>
              <a:gd name="connsiteY16" fmla="*/ 192286 h 256502"/>
              <a:gd name="connsiteX17" fmla="*/ 118070 w 269875"/>
              <a:gd name="connsiteY17" fmla="*/ 182166 h 256502"/>
              <a:gd name="connsiteX18" fmla="*/ 74216 w 269875"/>
              <a:gd name="connsiteY18" fmla="*/ 53975 h 256502"/>
              <a:gd name="connsiteX19" fmla="*/ 121444 w 269875"/>
              <a:gd name="connsiteY19" fmla="*/ 101203 h 256502"/>
              <a:gd name="connsiteX20" fmla="*/ 74216 w 269875"/>
              <a:gd name="connsiteY20" fmla="*/ 148431 h 256502"/>
              <a:gd name="connsiteX21" fmla="*/ 26988 w 269875"/>
              <a:gd name="connsiteY21" fmla="*/ 101203 h 256502"/>
              <a:gd name="connsiteX22" fmla="*/ 74216 w 269875"/>
              <a:gd name="connsiteY22" fmla="*/ 53975 h 256502"/>
              <a:gd name="connsiteX23" fmla="*/ 239514 w 269875"/>
              <a:gd name="connsiteY23" fmla="*/ 0 h 256502"/>
              <a:gd name="connsiteX24" fmla="*/ 269875 w 269875"/>
              <a:gd name="connsiteY24" fmla="*/ 30361 h 256502"/>
              <a:gd name="connsiteX25" fmla="*/ 269875 w 269875"/>
              <a:gd name="connsiteY25" fmla="*/ 77589 h 256502"/>
              <a:gd name="connsiteX26" fmla="*/ 239514 w 269875"/>
              <a:gd name="connsiteY26" fmla="*/ 107950 h 256502"/>
              <a:gd name="connsiteX27" fmla="*/ 219881 w 269875"/>
              <a:gd name="connsiteY27" fmla="*/ 107950 h 256502"/>
              <a:gd name="connsiteX28" fmla="*/ 190653 w 269875"/>
              <a:gd name="connsiteY28" fmla="*/ 136840 h 256502"/>
              <a:gd name="connsiteX29" fmla="*/ 166800 w 269875"/>
              <a:gd name="connsiteY29" fmla="*/ 136709 h 256502"/>
              <a:gd name="connsiteX30" fmla="*/ 161925 w 269875"/>
              <a:gd name="connsiteY30" fmla="*/ 124858 h 256502"/>
              <a:gd name="connsiteX31" fmla="*/ 161925 w 269875"/>
              <a:gd name="connsiteY31" fmla="*/ 107761 h 256502"/>
              <a:gd name="connsiteX32" fmla="*/ 134938 w 269875"/>
              <a:gd name="connsiteY32" fmla="*/ 77589 h 256502"/>
              <a:gd name="connsiteX33" fmla="*/ 134938 w 269875"/>
              <a:gd name="connsiteY33" fmla="*/ 30361 h 256502"/>
              <a:gd name="connsiteX34" fmla="*/ 165298 w 269875"/>
              <a:gd name="connsiteY34" fmla="*/ 0 h 256502"/>
              <a:gd name="connsiteX35" fmla="*/ 239514 w 269875"/>
              <a:gd name="connsiteY35" fmla="*/ 0 h 256502"/>
              <a:gd name="connsiteX36" fmla="*/ 74216 w 269875"/>
              <a:gd name="connsiteY36" fmla="*/ 74216 h 256502"/>
              <a:gd name="connsiteX37" fmla="*/ 47228 w 269875"/>
              <a:gd name="connsiteY37" fmla="*/ 101203 h 256502"/>
              <a:gd name="connsiteX38" fmla="*/ 74216 w 269875"/>
              <a:gd name="connsiteY38" fmla="*/ 128191 h 256502"/>
              <a:gd name="connsiteX39" fmla="*/ 101203 w 269875"/>
              <a:gd name="connsiteY39" fmla="*/ 101203 h 256502"/>
              <a:gd name="connsiteX40" fmla="*/ 74216 w 269875"/>
              <a:gd name="connsiteY40" fmla="*/ 74216 h 256502"/>
              <a:gd name="connsiteX41" fmla="*/ 239514 w 269875"/>
              <a:gd name="connsiteY41" fmla="*/ 20241 h 256502"/>
              <a:gd name="connsiteX42" fmla="*/ 165298 w 269875"/>
              <a:gd name="connsiteY42" fmla="*/ 20241 h 256502"/>
              <a:gd name="connsiteX43" fmla="*/ 155178 w 269875"/>
              <a:gd name="connsiteY43" fmla="*/ 30361 h 256502"/>
              <a:gd name="connsiteX44" fmla="*/ 155178 w 269875"/>
              <a:gd name="connsiteY44" fmla="*/ 77589 h 256502"/>
              <a:gd name="connsiteX45" fmla="*/ 165298 w 269875"/>
              <a:gd name="connsiteY45" fmla="*/ 87709 h 256502"/>
              <a:gd name="connsiteX46" fmla="*/ 182152 w 269875"/>
              <a:gd name="connsiteY46" fmla="*/ 87709 h 256502"/>
              <a:gd name="connsiteX47" fmla="*/ 182152 w 269875"/>
              <a:gd name="connsiteY47" fmla="*/ 116775 h 256502"/>
              <a:gd name="connsiteX48" fmla="*/ 211582 w 269875"/>
              <a:gd name="connsiteY48" fmla="*/ 87709 h 256502"/>
              <a:gd name="connsiteX49" fmla="*/ 239528 w 269875"/>
              <a:gd name="connsiteY49" fmla="*/ 87709 h 256502"/>
              <a:gd name="connsiteX50" fmla="*/ 249648 w 269875"/>
              <a:gd name="connsiteY50" fmla="*/ 77589 h 256502"/>
              <a:gd name="connsiteX51" fmla="*/ 249648 w 269875"/>
              <a:gd name="connsiteY51" fmla="*/ 30361 h 256502"/>
              <a:gd name="connsiteX52" fmla="*/ 239528 w 269875"/>
              <a:gd name="connsiteY52" fmla="*/ 20241 h 25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69875" h="256502">
                <a:moveTo>
                  <a:pt x="118070" y="161925"/>
                </a:moveTo>
                <a:cubicBezTo>
                  <a:pt x="134838" y="161925"/>
                  <a:pt x="148431" y="175519"/>
                  <a:pt x="148431" y="192286"/>
                </a:cubicBezTo>
                <a:lnTo>
                  <a:pt x="148431" y="212554"/>
                </a:lnTo>
                <a:lnTo>
                  <a:pt x="148323" y="214011"/>
                </a:lnTo>
                <a:cubicBezTo>
                  <a:pt x="144140" y="242712"/>
                  <a:pt x="118367" y="256503"/>
                  <a:pt x="75120" y="256503"/>
                </a:cubicBezTo>
                <a:cubicBezTo>
                  <a:pt x="32034" y="256503"/>
                  <a:pt x="5843" y="242874"/>
                  <a:pt x="189" y="214510"/>
                </a:cubicBezTo>
                <a:lnTo>
                  <a:pt x="0" y="212527"/>
                </a:lnTo>
                <a:lnTo>
                  <a:pt x="0" y="192286"/>
                </a:lnTo>
                <a:cubicBezTo>
                  <a:pt x="0" y="175519"/>
                  <a:pt x="13593" y="161925"/>
                  <a:pt x="30361" y="161925"/>
                </a:cubicBezTo>
                <a:lnTo>
                  <a:pt x="118070" y="161925"/>
                </a:lnTo>
                <a:close/>
                <a:moveTo>
                  <a:pt x="118070" y="182166"/>
                </a:moveTo>
                <a:lnTo>
                  <a:pt x="30361" y="182166"/>
                </a:lnTo>
                <a:cubicBezTo>
                  <a:pt x="24772" y="182166"/>
                  <a:pt x="20241" y="186697"/>
                  <a:pt x="20241" y="192286"/>
                </a:cubicBezTo>
                <a:lnTo>
                  <a:pt x="20241" y="211447"/>
                </a:lnTo>
                <a:cubicBezTo>
                  <a:pt x="24019" y="227640"/>
                  <a:pt x="41156" y="236262"/>
                  <a:pt x="75120" y="236262"/>
                </a:cubicBezTo>
                <a:cubicBezTo>
                  <a:pt x="109070" y="236262"/>
                  <a:pt x="125451" y="227748"/>
                  <a:pt x="128191" y="211757"/>
                </a:cubicBezTo>
                <a:lnTo>
                  <a:pt x="128191" y="192286"/>
                </a:lnTo>
                <a:cubicBezTo>
                  <a:pt x="128191" y="186697"/>
                  <a:pt x="123659" y="182166"/>
                  <a:pt x="118070" y="182166"/>
                </a:cubicBezTo>
                <a:close/>
                <a:moveTo>
                  <a:pt x="74216" y="53975"/>
                </a:moveTo>
                <a:cubicBezTo>
                  <a:pt x="100299" y="53975"/>
                  <a:pt x="121444" y="75120"/>
                  <a:pt x="121444" y="101203"/>
                </a:cubicBezTo>
                <a:cubicBezTo>
                  <a:pt x="121444" y="127287"/>
                  <a:pt x="100299" y="148431"/>
                  <a:pt x="74216" y="148431"/>
                </a:cubicBezTo>
                <a:cubicBezTo>
                  <a:pt x="48132" y="148431"/>
                  <a:pt x="26988" y="127287"/>
                  <a:pt x="26988" y="101203"/>
                </a:cubicBezTo>
                <a:cubicBezTo>
                  <a:pt x="26988" y="75120"/>
                  <a:pt x="48132" y="53975"/>
                  <a:pt x="74216" y="53975"/>
                </a:cubicBezTo>
                <a:close/>
                <a:moveTo>
                  <a:pt x="239514" y="0"/>
                </a:moveTo>
                <a:cubicBezTo>
                  <a:pt x="256281" y="0"/>
                  <a:pt x="269875" y="13593"/>
                  <a:pt x="269875" y="30361"/>
                </a:cubicBezTo>
                <a:lnTo>
                  <a:pt x="269875" y="77589"/>
                </a:lnTo>
                <a:cubicBezTo>
                  <a:pt x="269875" y="94357"/>
                  <a:pt x="256281" y="107950"/>
                  <a:pt x="239514" y="107950"/>
                </a:cubicBezTo>
                <a:lnTo>
                  <a:pt x="219881" y="107950"/>
                </a:lnTo>
                <a:lnTo>
                  <a:pt x="190653" y="136840"/>
                </a:lnTo>
                <a:cubicBezTo>
                  <a:pt x="184030" y="143391"/>
                  <a:pt x="173350" y="143332"/>
                  <a:pt x="166800" y="136709"/>
                </a:cubicBezTo>
                <a:cubicBezTo>
                  <a:pt x="163679" y="133553"/>
                  <a:pt x="161928" y="129296"/>
                  <a:pt x="161925" y="124858"/>
                </a:cubicBezTo>
                <a:lnTo>
                  <a:pt x="161925" y="107761"/>
                </a:lnTo>
                <a:cubicBezTo>
                  <a:pt x="146558" y="106043"/>
                  <a:pt x="134938" y="93051"/>
                  <a:pt x="134938" y="77589"/>
                </a:cubicBezTo>
                <a:lnTo>
                  <a:pt x="134938" y="30361"/>
                </a:lnTo>
                <a:cubicBezTo>
                  <a:pt x="134938" y="13593"/>
                  <a:pt x="148531" y="0"/>
                  <a:pt x="165298" y="0"/>
                </a:cubicBezTo>
                <a:lnTo>
                  <a:pt x="239514" y="0"/>
                </a:lnTo>
                <a:close/>
                <a:moveTo>
                  <a:pt x="74216" y="74216"/>
                </a:moveTo>
                <a:cubicBezTo>
                  <a:pt x="59311" y="74216"/>
                  <a:pt x="47228" y="86298"/>
                  <a:pt x="47228" y="101203"/>
                </a:cubicBezTo>
                <a:cubicBezTo>
                  <a:pt x="47228" y="116108"/>
                  <a:pt x="59311" y="128191"/>
                  <a:pt x="74216" y="128191"/>
                </a:cubicBezTo>
                <a:cubicBezTo>
                  <a:pt x="89120" y="128191"/>
                  <a:pt x="101203" y="116108"/>
                  <a:pt x="101203" y="101203"/>
                </a:cubicBezTo>
                <a:cubicBezTo>
                  <a:pt x="101203" y="86298"/>
                  <a:pt x="89120" y="74216"/>
                  <a:pt x="74216" y="74216"/>
                </a:cubicBezTo>
                <a:close/>
                <a:moveTo>
                  <a:pt x="239514" y="20241"/>
                </a:moveTo>
                <a:lnTo>
                  <a:pt x="165298" y="20241"/>
                </a:lnTo>
                <a:cubicBezTo>
                  <a:pt x="159709" y="20241"/>
                  <a:pt x="155178" y="24772"/>
                  <a:pt x="155178" y="30361"/>
                </a:cubicBezTo>
                <a:lnTo>
                  <a:pt x="155178" y="77589"/>
                </a:lnTo>
                <a:cubicBezTo>
                  <a:pt x="155178" y="83175"/>
                  <a:pt x="159712" y="87709"/>
                  <a:pt x="165298" y="87709"/>
                </a:cubicBezTo>
                <a:lnTo>
                  <a:pt x="182152" y="87709"/>
                </a:lnTo>
                <a:lnTo>
                  <a:pt x="182152" y="116775"/>
                </a:lnTo>
                <a:lnTo>
                  <a:pt x="211582" y="87709"/>
                </a:lnTo>
                <a:lnTo>
                  <a:pt x="239528" y="87709"/>
                </a:lnTo>
                <a:cubicBezTo>
                  <a:pt x="245117" y="87709"/>
                  <a:pt x="249648" y="83178"/>
                  <a:pt x="249648" y="77589"/>
                </a:cubicBezTo>
                <a:lnTo>
                  <a:pt x="249648" y="30361"/>
                </a:lnTo>
                <a:cubicBezTo>
                  <a:pt x="249648" y="24772"/>
                  <a:pt x="245117" y="20241"/>
                  <a:pt x="239528" y="20241"/>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6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5" name="Graphic 106">
            <a:extLst>
              <a:ext uri="{FF2B5EF4-FFF2-40B4-BE49-F238E27FC236}">
                <a16:creationId xmlns:a16="http://schemas.microsoft.com/office/drawing/2014/main" id="{B749CB8C-2616-8344-9029-E3A72D19321F}"/>
              </a:ext>
              <a:ext uri="{C183D7F6-B498-43B3-948B-1728B52AA6E4}">
                <adec:decorative xmlns:adec="http://schemas.microsoft.com/office/drawing/2017/decorative" val="1"/>
              </a:ext>
            </a:extLst>
          </p:cNvPr>
          <p:cNvSpPr/>
          <p:nvPr/>
        </p:nvSpPr>
        <p:spPr>
          <a:xfrm>
            <a:off x="808653" y="3420654"/>
            <a:ext cx="279380" cy="279321"/>
          </a:xfrm>
          <a:custGeom>
            <a:avLst/>
            <a:gdLst>
              <a:gd name="connsiteX0" fmla="*/ 56967 w 300980"/>
              <a:gd name="connsiteY0" fmla="*/ 132112 h 300916"/>
              <a:gd name="connsiteX1" fmla="*/ 72166 w 300980"/>
              <a:gd name="connsiteY1" fmla="*/ 132112 h 300916"/>
              <a:gd name="connsiteX2" fmla="*/ 115154 w 300980"/>
              <a:gd name="connsiteY2" fmla="*/ 175099 h 300916"/>
              <a:gd name="connsiteX3" fmla="*/ 118302 w 300980"/>
              <a:gd name="connsiteY3" fmla="*/ 182699 h 300916"/>
              <a:gd name="connsiteX4" fmla="*/ 115154 w 300980"/>
              <a:gd name="connsiteY4" fmla="*/ 190299 h 300916"/>
              <a:gd name="connsiteX5" fmla="*/ 72166 w 300980"/>
              <a:gd name="connsiteY5" fmla="*/ 233287 h 300916"/>
              <a:gd name="connsiteX6" fmla="*/ 56967 w 300980"/>
              <a:gd name="connsiteY6" fmla="*/ 233287 h 300916"/>
              <a:gd name="connsiteX7" fmla="*/ 56967 w 300980"/>
              <a:gd name="connsiteY7" fmla="*/ 218087 h 300916"/>
              <a:gd name="connsiteX8" fmla="*/ 92356 w 300980"/>
              <a:gd name="connsiteY8" fmla="*/ 182699 h 300916"/>
              <a:gd name="connsiteX9" fmla="*/ 56967 w 300980"/>
              <a:gd name="connsiteY9" fmla="*/ 147310 h 300916"/>
              <a:gd name="connsiteX10" fmla="*/ 56967 w 300980"/>
              <a:gd name="connsiteY10" fmla="*/ 132112 h 300916"/>
              <a:gd name="connsiteX11" fmla="*/ 247267 w 300980"/>
              <a:gd name="connsiteY11" fmla="*/ 214940 h 300916"/>
              <a:gd name="connsiteX12" fmla="*/ 139796 w 300980"/>
              <a:gd name="connsiteY12" fmla="*/ 214940 h 300916"/>
              <a:gd name="connsiteX13" fmla="*/ 129049 w 300980"/>
              <a:gd name="connsiteY13" fmla="*/ 225687 h 300916"/>
              <a:gd name="connsiteX14" fmla="*/ 139796 w 300980"/>
              <a:gd name="connsiteY14" fmla="*/ 236434 h 300916"/>
              <a:gd name="connsiteX15" fmla="*/ 247267 w 300980"/>
              <a:gd name="connsiteY15" fmla="*/ 236434 h 300916"/>
              <a:gd name="connsiteX16" fmla="*/ 258014 w 300980"/>
              <a:gd name="connsiteY16" fmla="*/ 225687 h 300916"/>
              <a:gd name="connsiteX17" fmla="*/ 247267 w 300980"/>
              <a:gd name="connsiteY17" fmla="*/ 214940 h 300916"/>
              <a:gd name="connsiteX18" fmla="*/ 0 w 300980"/>
              <a:gd name="connsiteY18" fmla="*/ 53735 h 300916"/>
              <a:gd name="connsiteX19" fmla="*/ 53735 w 300980"/>
              <a:gd name="connsiteY19" fmla="*/ 0 h 300916"/>
              <a:gd name="connsiteX20" fmla="*/ 247183 w 300980"/>
              <a:gd name="connsiteY20" fmla="*/ 0 h 300916"/>
              <a:gd name="connsiteX21" fmla="*/ 300918 w 300980"/>
              <a:gd name="connsiteY21" fmla="*/ 53735 h 300916"/>
              <a:gd name="connsiteX22" fmla="*/ 300918 w 300980"/>
              <a:gd name="connsiteY22" fmla="*/ 64482 h 300916"/>
              <a:gd name="connsiteX23" fmla="*/ 300981 w 300980"/>
              <a:gd name="connsiteY23" fmla="*/ 64482 h 300916"/>
              <a:gd name="connsiteX24" fmla="*/ 300981 w 300980"/>
              <a:gd name="connsiteY24" fmla="*/ 85976 h 300916"/>
              <a:gd name="connsiteX25" fmla="*/ 300918 w 300980"/>
              <a:gd name="connsiteY25" fmla="*/ 85976 h 300916"/>
              <a:gd name="connsiteX26" fmla="*/ 300918 w 300980"/>
              <a:gd name="connsiteY26" fmla="*/ 247181 h 300916"/>
              <a:gd name="connsiteX27" fmla="*/ 247183 w 300980"/>
              <a:gd name="connsiteY27" fmla="*/ 300916 h 300916"/>
              <a:gd name="connsiteX28" fmla="*/ 53735 w 300980"/>
              <a:gd name="connsiteY28" fmla="*/ 300916 h 300916"/>
              <a:gd name="connsiteX29" fmla="*/ 0 w 300980"/>
              <a:gd name="connsiteY29" fmla="*/ 247181 h 300916"/>
              <a:gd name="connsiteX30" fmla="*/ 0 w 300980"/>
              <a:gd name="connsiteY30" fmla="*/ 53735 h 300916"/>
              <a:gd name="connsiteX31" fmla="*/ 279424 w 300980"/>
              <a:gd name="connsiteY31" fmla="*/ 64482 h 300916"/>
              <a:gd name="connsiteX32" fmla="*/ 279424 w 300980"/>
              <a:gd name="connsiteY32" fmla="*/ 53735 h 300916"/>
              <a:gd name="connsiteX33" fmla="*/ 247183 w 300980"/>
              <a:gd name="connsiteY33" fmla="*/ 21494 h 300916"/>
              <a:gd name="connsiteX34" fmla="*/ 53735 w 300980"/>
              <a:gd name="connsiteY34" fmla="*/ 21494 h 300916"/>
              <a:gd name="connsiteX35" fmla="*/ 21494 w 300980"/>
              <a:gd name="connsiteY35" fmla="*/ 53735 h 300916"/>
              <a:gd name="connsiteX36" fmla="*/ 21494 w 300980"/>
              <a:gd name="connsiteY36" fmla="*/ 64482 h 300916"/>
              <a:gd name="connsiteX37" fmla="*/ 279424 w 300980"/>
              <a:gd name="connsiteY37" fmla="*/ 64482 h 300916"/>
              <a:gd name="connsiteX38" fmla="*/ 21494 w 300980"/>
              <a:gd name="connsiteY38" fmla="*/ 85976 h 300916"/>
              <a:gd name="connsiteX39" fmla="*/ 21494 w 300980"/>
              <a:gd name="connsiteY39" fmla="*/ 247181 h 300916"/>
              <a:gd name="connsiteX40" fmla="*/ 53735 w 300980"/>
              <a:gd name="connsiteY40" fmla="*/ 279422 h 300916"/>
              <a:gd name="connsiteX41" fmla="*/ 247183 w 300980"/>
              <a:gd name="connsiteY41" fmla="*/ 279422 h 300916"/>
              <a:gd name="connsiteX42" fmla="*/ 279424 w 300980"/>
              <a:gd name="connsiteY42" fmla="*/ 247181 h 300916"/>
              <a:gd name="connsiteX43" fmla="*/ 279424 w 300980"/>
              <a:gd name="connsiteY43" fmla="*/ 85976 h 300916"/>
              <a:gd name="connsiteX44" fmla="*/ 21494 w 300980"/>
              <a:gd name="connsiteY44" fmla="*/ 85976 h 300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0980" h="300916">
                <a:moveTo>
                  <a:pt x="56967" y="132112"/>
                </a:moveTo>
                <a:cubicBezTo>
                  <a:pt x="61164" y="127915"/>
                  <a:pt x="67969" y="127915"/>
                  <a:pt x="72166" y="132112"/>
                </a:cubicBezTo>
                <a:lnTo>
                  <a:pt x="115154" y="175099"/>
                </a:lnTo>
                <a:cubicBezTo>
                  <a:pt x="117170" y="177115"/>
                  <a:pt x="118302" y="179849"/>
                  <a:pt x="118302" y="182699"/>
                </a:cubicBezTo>
                <a:cubicBezTo>
                  <a:pt x="118302" y="185549"/>
                  <a:pt x="117170" y="188283"/>
                  <a:pt x="115154" y="190299"/>
                </a:cubicBezTo>
                <a:lnTo>
                  <a:pt x="72166" y="233287"/>
                </a:lnTo>
                <a:cubicBezTo>
                  <a:pt x="67969" y="237483"/>
                  <a:pt x="61164" y="237483"/>
                  <a:pt x="56967" y="233287"/>
                </a:cubicBezTo>
                <a:cubicBezTo>
                  <a:pt x="52770" y="229090"/>
                  <a:pt x="52770" y="222284"/>
                  <a:pt x="56967" y="218087"/>
                </a:cubicBezTo>
                <a:lnTo>
                  <a:pt x="92356" y="182699"/>
                </a:lnTo>
                <a:lnTo>
                  <a:pt x="56967" y="147310"/>
                </a:lnTo>
                <a:cubicBezTo>
                  <a:pt x="52770" y="143113"/>
                  <a:pt x="52770" y="136309"/>
                  <a:pt x="56967" y="132112"/>
                </a:cubicBezTo>
                <a:close/>
                <a:moveTo>
                  <a:pt x="247267" y="214940"/>
                </a:moveTo>
                <a:lnTo>
                  <a:pt x="139796" y="214940"/>
                </a:lnTo>
                <a:cubicBezTo>
                  <a:pt x="133861" y="214940"/>
                  <a:pt x="129049" y="219753"/>
                  <a:pt x="129049" y="225687"/>
                </a:cubicBezTo>
                <a:cubicBezTo>
                  <a:pt x="129049" y="231622"/>
                  <a:pt x="133861" y="236434"/>
                  <a:pt x="139796" y="236434"/>
                </a:cubicBezTo>
                <a:lnTo>
                  <a:pt x="247267" y="236434"/>
                </a:lnTo>
                <a:cubicBezTo>
                  <a:pt x="253201" y="236434"/>
                  <a:pt x="258014" y="231622"/>
                  <a:pt x="258014" y="225687"/>
                </a:cubicBezTo>
                <a:cubicBezTo>
                  <a:pt x="258014" y="219753"/>
                  <a:pt x="253201" y="214940"/>
                  <a:pt x="247267" y="214940"/>
                </a:cubicBezTo>
                <a:close/>
                <a:moveTo>
                  <a:pt x="0" y="53735"/>
                </a:moveTo>
                <a:cubicBezTo>
                  <a:pt x="0" y="24058"/>
                  <a:pt x="24058" y="0"/>
                  <a:pt x="53735" y="0"/>
                </a:cubicBezTo>
                <a:lnTo>
                  <a:pt x="247183" y="0"/>
                </a:lnTo>
                <a:cubicBezTo>
                  <a:pt x="276860" y="0"/>
                  <a:pt x="300918" y="24058"/>
                  <a:pt x="300918" y="53735"/>
                </a:cubicBezTo>
                <a:lnTo>
                  <a:pt x="300918" y="64482"/>
                </a:lnTo>
                <a:lnTo>
                  <a:pt x="300981" y="64482"/>
                </a:lnTo>
                <a:lnTo>
                  <a:pt x="300981" y="85976"/>
                </a:lnTo>
                <a:lnTo>
                  <a:pt x="300918" y="85976"/>
                </a:lnTo>
                <a:lnTo>
                  <a:pt x="300918" y="247181"/>
                </a:lnTo>
                <a:cubicBezTo>
                  <a:pt x="300918" y="276858"/>
                  <a:pt x="276860" y="300916"/>
                  <a:pt x="247183" y="300916"/>
                </a:cubicBezTo>
                <a:lnTo>
                  <a:pt x="53735" y="300916"/>
                </a:lnTo>
                <a:cubicBezTo>
                  <a:pt x="24058" y="300916"/>
                  <a:pt x="0" y="276858"/>
                  <a:pt x="0" y="247181"/>
                </a:cubicBezTo>
                <a:lnTo>
                  <a:pt x="0" y="53735"/>
                </a:lnTo>
                <a:close/>
                <a:moveTo>
                  <a:pt x="279424" y="64482"/>
                </a:moveTo>
                <a:lnTo>
                  <a:pt x="279424" y="53735"/>
                </a:lnTo>
                <a:cubicBezTo>
                  <a:pt x="279424" y="35929"/>
                  <a:pt x="264989" y="21494"/>
                  <a:pt x="247183" y="21494"/>
                </a:cubicBezTo>
                <a:lnTo>
                  <a:pt x="53735" y="21494"/>
                </a:lnTo>
                <a:cubicBezTo>
                  <a:pt x="35929" y="21494"/>
                  <a:pt x="21494" y="35929"/>
                  <a:pt x="21494" y="53735"/>
                </a:cubicBezTo>
                <a:lnTo>
                  <a:pt x="21494" y="64482"/>
                </a:lnTo>
                <a:lnTo>
                  <a:pt x="279424" y="64482"/>
                </a:lnTo>
                <a:close/>
                <a:moveTo>
                  <a:pt x="21494" y="85976"/>
                </a:moveTo>
                <a:lnTo>
                  <a:pt x="21494" y="247181"/>
                </a:lnTo>
                <a:cubicBezTo>
                  <a:pt x="21494" y="264987"/>
                  <a:pt x="35929" y="279422"/>
                  <a:pt x="53735" y="279422"/>
                </a:cubicBezTo>
                <a:lnTo>
                  <a:pt x="247183" y="279422"/>
                </a:lnTo>
                <a:cubicBezTo>
                  <a:pt x="264989" y="279422"/>
                  <a:pt x="279424" y="264987"/>
                  <a:pt x="279424" y="247181"/>
                </a:cubicBezTo>
                <a:lnTo>
                  <a:pt x="279424" y="85976"/>
                </a:lnTo>
                <a:lnTo>
                  <a:pt x="21494" y="85976"/>
                </a:ln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6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37" name="Graphic 86">
            <a:extLst>
              <a:ext uri="{FF2B5EF4-FFF2-40B4-BE49-F238E27FC236}">
                <a16:creationId xmlns:a16="http://schemas.microsoft.com/office/drawing/2014/main" id="{1F21DC58-30C8-CE24-794C-DDF30AA30540}"/>
              </a:ext>
              <a:ext uri="{C183D7F6-B498-43B3-948B-1728B52AA6E4}">
                <adec:decorative xmlns:adec="http://schemas.microsoft.com/office/drawing/2017/decorative" val="1"/>
              </a:ext>
            </a:extLst>
          </p:cNvPr>
          <p:cNvSpPr/>
          <p:nvPr/>
        </p:nvSpPr>
        <p:spPr>
          <a:xfrm>
            <a:off x="803063" y="4614325"/>
            <a:ext cx="287550" cy="305102"/>
          </a:xfrm>
          <a:custGeom>
            <a:avLst/>
            <a:gdLst>
              <a:gd name="connsiteX0" fmla="*/ 220274 w 293698"/>
              <a:gd name="connsiteY0" fmla="*/ 140975 h 311629"/>
              <a:gd name="connsiteX1" fmla="*/ 247325 w 293698"/>
              <a:gd name="connsiteY1" fmla="*/ 166945 h 311629"/>
              <a:gd name="connsiteX2" fmla="*/ 247325 w 293698"/>
              <a:gd name="connsiteY2" fmla="*/ 226303 h 311629"/>
              <a:gd name="connsiteX3" fmla="*/ 220274 w 293698"/>
              <a:gd name="connsiteY3" fmla="*/ 252272 h 311629"/>
              <a:gd name="connsiteX4" fmla="*/ 146461 w 293698"/>
              <a:gd name="connsiteY4" fmla="*/ 252272 h 311629"/>
              <a:gd name="connsiteX5" fmla="*/ 145695 w 293698"/>
              <a:gd name="connsiteY5" fmla="*/ 251536 h 311629"/>
              <a:gd name="connsiteX6" fmla="*/ 154578 w 293698"/>
              <a:gd name="connsiteY6" fmla="*/ 215173 h 311629"/>
              <a:gd name="connsiteX7" fmla="*/ 139121 w 293698"/>
              <a:gd name="connsiteY7" fmla="*/ 168234 h 311629"/>
              <a:gd name="connsiteX8" fmla="*/ 139121 w 293698"/>
              <a:gd name="connsiteY8" fmla="*/ 163235 h 311629"/>
              <a:gd name="connsiteX9" fmla="*/ 135145 w 293698"/>
              <a:gd name="connsiteY9" fmla="*/ 163235 h 311629"/>
              <a:gd name="connsiteX10" fmla="*/ 109301 w 293698"/>
              <a:gd name="connsiteY10" fmla="*/ 143003 h 311629"/>
              <a:gd name="connsiteX11" fmla="*/ 119798 w 293698"/>
              <a:gd name="connsiteY11" fmla="*/ 140975 h 311629"/>
              <a:gd name="connsiteX12" fmla="*/ 220274 w 293698"/>
              <a:gd name="connsiteY12" fmla="*/ 140975 h 311629"/>
              <a:gd name="connsiteX13" fmla="*/ 162307 w 293698"/>
              <a:gd name="connsiteY13" fmla="*/ 207753 h 311629"/>
              <a:gd name="connsiteX14" fmla="*/ 162307 w 293698"/>
              <a:gd name="connsiteY14" fmla="*/ 230013 h 311629"/>
              <a:gd name="connsiteX15" fmla="*/ 220274 w 293698"/>
              <a:gd name="connsiteY15" fmla="*/ 230013 h 311629"/>
              <a:gd name="connsiteX16" fmla="*/ 224139 w 293698"/>
              <a:gd name="connsiteY16" fmla="*/ 226303 h 311629"/>
              <a:gd name="connsiteX17" fmla="*/ 224139 w 293698"/>
              <a:gd name="connsiteY17" fmla="*/ 207753 h 311629"/>
              <a:gd name="connsiteX18" fmla="*/ 162307 w 293698"/>
              <a:gd name="connsiteY18" fmla="*/ 207753 h 311629"/>
              <a:gd name="connsiteX19" fmla="*/ 224139 w 293698"/>
              <a:gd name="connsiteY19" fmla="*/ 185494 h 311629"/>
              <a:gd name="connsiteX20" fmla="*/ 224139 w 293698"/>
              <a:gd name="connsiteY20" fmla="*/ 166945 h 311629"/>
              <a:gd name="connsiteX21" fmla="*/ 220274 w 293698"/>
              <a:gd name="connsiteY21" fmla="*/ 163235 h 311629"/>
              <a:gd name="connsiteX22" fmla="*/ 162307 w 293698"/>
              <a:gd name="connsiteY22" fmla="*/ 163235 h 311629"/>
              <a:gd name="connsiteX23" fmla="*/ 162307 w 293698"/>
              <a:gd name="connsiteY23" fmla="*/ 185494 h 311629"/>
              <a:gd name="connsiteX24" fmla="*/ 224139 w 293698"/>
              <a:gd name="connsiteY24" fmla="*/ 185494 h 311629"/>
              <a:gd name="connsiteX25" fmla="*/ 262783 w 293698"/>
              <a:gd name="connsiteY25" fmla="*/ 274531 h 311629"/>
              <a:gd name="connsiteX26" fmla="*/ 169648 w 293698"/>
              <a:gd name="connsiteY26" fmla="*/ 274531 h 311629"/>
              <a:gd name="connsiteX27" fmla="*/ 177570 w 293698"/>
              <a:gd name="connsiteY27" fmla="*/ 282138 h 311629"/>
              <a:gd name="connsiteX28" fmla="*/ 185219 w 293698"/>
              <a:gd name="connsiteY28" fmla="*/ 296790 h 311629"/>
              <a:gd name="connsiteX29" fmla="*/ 262783 w 293698"/>
              <a:gd name="connsiteY29" fmla="*/ 296790 h 311629"/>
              <a:gd name="connsiteX30" fmla="*/ 293699 w 293698"/>
              <a:gd name="connsiteY30" fmla="*/ 267111 h 311629"/>
              <a:gd name="connsiteX31" fmla="*/ 293699 w 293698"/>
              <a:gd name="connsiteY31" fmla="*/ 116164 h 311629"/>
              <a:gd name="connsiteX32" fmla="*/ 284641 w 293698"/>
              <a:gd name="connsiteY32" fmla="*/ 95181 h 311629"/>
              <a:gd name="connsiteX33" fmla="*/ 194537 w 293698"/>
              <a:gd name="connsiteY33" fmla="*/ 8696 h 311629"/>
              <a:gd name="connsiteX34" fmla="*/ 193784 w 293698"/>
              <a:gd name="connsiteY34" fmla="*/ 8091 h 311629"/>
              <a:gd name="connsiteX35" fmla="*/ 193223 w 293698"/>
              <a:gd name="connsiteY35" fmla="*/ 7657 h 311629"/>
              <a:gd name="connsiteX36" fmla="*/ 189838 w 293698"/>
              <a:gd name="connsiteY36" fmla="*/ 4986 h 311629"/>
              <a:gd name="connsiteX37" fmla="*/ 188593 w 293698"/>
              <a:gd name="connsiteY37" fmla="*/ 4334 h 311629"/>
              <a:gd name="connsiteX38" fmla="*/ 187859 w 293698"/>
              <a:gd name="connsiteY38" fmla="*/ 3977 h 311629"/>
              <a:gd name="connsiteX39" fmla="*/ 187086 w 293698"/>
              <a:gd name="connsiteY39" fmla="*/ 3552 h 311629"/>
              <a:gd name="connsiteX40" fmla="*/ 184520 w 293698"/>
              <a:gd name="connsiteY40" fmla="*/ 2256 h 311629"/>
              <a:gd name="connsiteX41" fmla="*/ 174874 w 293698"/>
              <a:gd name="connsiteY41" fmla="*/ 208 h 311629"/>
              <a:gd name="connsiteX42" fmla="*/ 173966 w 293698"/>
              <a:gd name="connsiteY42" fmla="*/ 110 h 311629"/>
              <a:gd name="connsiteX43" fmla="*/ 172695 w 293698"/>
              <a:gd name="connsiteY43" fmla="*/ 0 h 311629"/>
              <a:gd name="connsiteX44" fmla="*/ 77289 w 293698"/>
              <a:gd name="connsiteY44" fmla="*/ 0 h 311629"/>
              <a:gd name="connsiteX45" fmla="*/ 46374 w 293698"/>
              <a:gd name="connsiteY45" fmla="*/ 29679 h 311629"/>
              <a:gd name="connsiteX46" fmla="*/ 46374 w 293698"/>
              <a:gd name="connsiteY46" fmla="*/ 136627 h 311629"/>
              <a:gd name="connsiteX47" fmla="*/ 69560 w 293698"/>
              <a:gd name="connsiteY47" fmla="*/ 133556 h 311629"/>
              <a:gd name="connsiteX48" fmla="*/ 69560 w 293698"/>
              <a:gd name="connsiteY48" fmla="*/ 29679 h 311629"/>
              <a:gd name="connsiteX49" fmla="*/ 77289 w 293698"/>
              <a:gd name="connsiteY49" fmla="*/ 22259 h 311629"/>
              <a:gd name="connsiteX50" fmla="*/ 170036 w 293698"/>
              <a:gd name="connsiteY50" fmla="*/ 22259 h 311629"/>
              <a:gd name="connsiteX51" fmla="*/ 170036 w 293698"/>
              <a:gd name="connsiteY51" fmla="*/ 89037 h 311629"/>
              <a:gd name="connsiteX52" fmla="*/ 200952 w 293698"/>
              <a:gd name="connsiteY52" fmla="*/ 118716 h 311629"/>
              <a:gd name="connsiteX53" fmla="*/ 270512 w 293698"/>
              <a:gd name="connsiteY53" fmla="*/ 118716 h 311629"/>
              <a:gd name="connsiteX54" fmla="*/ 270512 w 293698"/>
              <a:gd name="connsiteY54" fmla="*/ 267111 h 311629"/>
              <a:gd name="connsiteX55" fmla="*/ 262783 w 293698"/>
              <a:gd name="connsiteY55" fmla="*/ 274531 h 311629"/>
              <a:gd name="connsiteX56" fmla="*/ 253168 w 293698"/>
              <a:gd name="connsiteY56" fmla="*/ 96457 h 311629"/>
              <a:gd name="connsiteX57" fmla="*/ 200952 w 293698"/>
              <a:gd name="connsiteY57" fmla="*/ 96457 h 311629"/>
              <a:gd name="connsiteX58" fmla="*/ 193223 w 293698"/>
              <a:gd name="connsiteY58" fmla="*/ 89037 h 311629"/>
              <a:gd name="connsiteX59" fmla="*/ 193223 w 293698"/>
              <a:gd name="connsiteY59" fmla="*/ 38894 h 311629"/>
              <a:gd name="connsiteX60" fmla="*/ 253168 w 293698"/>
              <a:gd name="connsiteY60" fmla="*/ 96457 h 311629"/>
              <a:gd name="connsiteX61" fmla="*/ 69560 w 293698"/>
              <a:gd name="connsiteY61" fmla="*/ 281951 h 311629"/>
              <a:gd name="connsiteX62" fmla="*/ 109865 w 293698"/>
              <a:gd name="connsiteY62" fmla="*/ 269606 h 311629"/>
              <a:gd name="connsiteX63" fmla="*/ 150246 w 293698"/>
              <a:gd name="connsiteY63" fmla="*/ 308370 h 311629"/>
              <a:gd name="connsiteX64" fmla="*/ 166640 w 293698"/>
              <a:gd name="connsiteY64" fmla="*/ 308370 h 311629"/>
              <a:gd name="connsiteX65" fmla="*/ 166640 w 293698"/>
              <a:gd name="connsiteY65" fmla="*/ 292631 h 311629"/>
              <a:gd name="connsiteX66" fmla="*/ 126261 w 293698"/>
              <a:gd name="connsiteY66" fmla="*/ 253866 h 311629"/>
              <a:gd name="connsiteX67" fmla="*/ 139121 w 293698"/>
              <a:gd name="connsiteY67" fmla="*/ 215173 h 311629"/>
              <a:gd name="connsiteX68" fmla="*/ 69560 w 293698"/>
              <a:gd name="connsiteY68" fmla="*/ 148395 h 311629"/>
              <a:gd name="connsiteX69" fmla="*/ 0 w 293698"/>
              <a:gd name="connsiteY69" fmla="*/ 215173 h 311629"/>
              <a:gd name="connsiteX70" fmla="*/ 69560 w 293698"/>
              <a:gd name="connsiteY70" fmla="*/ 281951 h 311629"/>
              <a:gd name="connsiteX71" fmla="*/ 69560 w 293698"/>
              <a:gd name="connsiteY71" fmla="*/ 259692 h 311629"/>
              <a:gd name="connsiteX72" fmla="*/ 23187 w 293698"/>
              <a:gd name="connsiteY72" fmla="*/ 215173 h 311629"/>
              <a:gd name="connsiteX73" fmla="*/ 69560 w 293698"/>
              <a:gd name="connsiteY73" fmla="*/ 170654 h 311629"/>
              <a:gd name="connsiteX74" fmla="*/ 115934 w 293698"/>
              <a:gd name="connsiteY74" fmla="*/ 215173 h 311629"/>
              <a:gd name="connsiteX75" fmla="*/ 69560 w 293698"/>
              <a:gd name="connsiteY75" fmla="*/ 259692 h 31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93698" h="311629">
                <a:moveTo>
                  <a:pt x="220274" y="140975"/>
                </a:moveTo>
                <a:cubicBezTo>
                  <a:pt x="235214" y="140975"/>
                  <a:pt x="247325" y="152602"/>
                  <a:pt x="247325" y="166945"/>
                </a:cubicBezTo>
                <a:lnTo>
                  <a:pt x="247325" y="226303"/>
                </a:lnTo>
                <a:cubicBezTo>
                  <a:pt x="247325" y="240645"/>
                  <a:pt x="235214" y="252272"/>
                  <a:pt x="220274" y="252272"/>
                </a:cubicBezTo>
                <a:lnTo>
                  <a:pt x="146461" y="252272"/>
                </a:lnTo>
                <a:lnTo>
                  <a:pt x="145695" y="251536"/>
                </a:lnTo>
                <a:cubicBezTo>
                  <a:pt x="151380" y="240587"/>
                  <a:pt x="154578" y="228239"/>
                  <a:pt x="154578" y="215173"/>
                </a:cubicBezTo>
                <a:cubicBezTo>
                  <a:pt x="154578" y="197701"/>
                  <a:pt x="148859" y="181511"/>
                  <a:pt x="139121" y="168234"/>
                </a:cubicBezTo>
                <a:lnTo>
                  <a:pt x="139121" y="163235"/>
                </a:lnTo>
                <a:lnTo>
                  <a:pt x="135145" y="163235"/>
                </a:lnTo>
                <a:cubicBezTo>
                  <a:pt x="128031" y="154965"/>
                  <a:pt x="119252" y="148063"/>
                  <a:pt x="109301" y="143003"/>
                </a:cubicBezTo>
                <a:cubicBezTo>
                  <a:pt x="112529" y="141697"/>
                  <a:pt x="116076" y="140975"/>
                  <a:pt x="119798" y="140975"/>
                </a:cubicBezTo>
                <a:lnTo>
                  <a:pt x="220274" y="140975"/>
                </a:lnTo>
                <a:close/>
                <a:moveTo>
                  <a:pt x="162307" y="207753"/>
                </a:moveTo>
                <a:lnTo>
                  <a:pt x="162307" y="230013"/>
                </a:lnTo>
                <a:lnTo>
                  <a:pt x="220274" y="230013"/>
                </a:lnTo>
                <a:cubicBezTo>
                  <a:pt x="222409" y="230013"/>
                  <a:pt x="224139" y="228352"/>
                  <a:pt x="224139" y="226303"/>
                </a:cubicBezTo>
                <a:lnTo>
                  <a:pt x="224139" y="207753"/>
                </a:lnTo>
                <a:lnTo>
                  <a:pt x="162307" y="207753"/>
                </a:lnTo>
                <a:close/>
                <a:moveTo>
                  <a:pt x="224139" y="185494"/>
                </a:moveTo>
                <a:lnTo>
                  <a:pt x="224139" y="166945"/>
                </a:lnTo>
                <a:cubicBezTo>
                  <a:pt x="224139" y="164895"/>
                  <a:pt x="222409" y="163235"/>
                  <a:pt x="220274" y="163235"/>
                </a:cubicBezTo>
                <a:lnTo>
                  <a:pt x="162307" y="163235"/>
                </a:lnTo>
                <a:lnTo>
                  <a:pt x="162307" y="185494"/>
                </a:lnTo>
                <a:lnTo>
                  <a:pt x="224139" y="185494"/>
                </a:lnTo>
                <a:close/>
                <a:moveTo>
                  <a:pt x="262783" y="274531"/>
                </a:moveTo>
                <a:lnTo>
                  <a:pt x="169648" y="274531"/>
                </a:lnTo>
                <a:lnTo>
                  <a:pt x="177570" y="282138"/>
                </a:lnTo>
                <a:cubicBezTo>
                  <a:pt x="181868" y="286262"/>
                  <a:pt x="184417" y="291429"/>
                  <a:pt x="185219" y="296790"/>
                </a:cubicBezTo>
                <a:lnTo>
                  <a:pt x="262783" y="296790"/>
                </a:lnTo>
                <a:cubicBezTo>
                  <a:pt x="279849" y="296790"/>
                  <a:pt x="293699" y="283494"/>
                  <a:pt x="293699" y="267111"/>
                </a:cubicBezTo>
                <a:lnTo>
                  <a:pt x="293699" y="116164"/>
                </a:lnTo>
                <a:cubicBezTo>
                  <a:pt x="293699" y="108299"/>
                  <a:pt x="290437" y="100745"/>
                  <a:pt x="284641" y="95181"/>
                </a:cubicBezTo>
                <a:lnTo>
                  <a:pt x="194537" y="8696"/>
                </a:lnTo>
                <a:cubicBezTo>
                  <a:pt x="194305" y="8474"/>
                  <a:pt x="194044" y="8282"/>
                  <a:pt x="193784" y="8091"/>
                </a:cubicBezTo>
                <a:cubicBezTo>
                  <a:pt x="193591" y="7949"/>
                  <a:pt x="193401" y="7809"/>
                  <a:pt x="193223" y="7657"/>
                </a:cubicBezTo>
                <a:cubicBezTo>
                  <a:pt x="192125" y="6707"/>
                  <a:pt x="191043" y="5773"/>
                  <a:pt x="189838" y="4986"/>
                </a:cubicBezTo>
                <a:cubicBezTo>
                  <a:pt x="189447" y="4733"/>
                  <a:pt x="189020" y="4533"/>
                  <a:pt x="188593" y="4334"/>
                </a:cubicBezTo>
                <a:cubicBezTo>
                  <a:pt x="188346" y="4218"/>
                  <a:pt x="188099" y="4103"/>
                  <a:pt x="187859" y="3977"/>
                </a:cubicBezTo>
                <a:cubicBezTo>
                  <a:pt x="187601" y="3837"/>
                  <a:pt x="187344" y="3695"/>
                  <a:pt x="187086" y="3552"/>
                </a:cubicBezTo>
                <a:cubicBezTo>
                  <a:pt x="186248" y="3086"/>
                  <a:pt x="185407" y="2619"/>
                  <a:pt x="184520" y="2256"/>
                </a:cubicBezTo>
                <a:cubicBezTo>
                  <a:pt x="181475" y="1039"/>
                  <a:pt x="178198" y="430"/>
                  <a:pt x="174874" y="208"/>
                </a:cubicBezTo>
                <a:cubicBezTo>
                  <a:pt x="174570" y="189"/>
                  <a:pt x="174269" y="150"/>
                  <a:pt x="173966" y="110"/>
                </a:cubicBezTo>
                <a:cubicBezTo>
                  <a:pt x="173547" y="55"/>
                  <a:pt x="173126" y="0"/>
                  <a:pt x="172695" y="0"/>
                </a:cubicBezTo>
                <a:lnTo>
                  <a:pt x="77289" y="0"/>
                </a:lnTo>
                <a:cubicBezTo>
                  <a:pt x="60224" y="0"/>
                  <a:pt x="46374" y="13296"/>
                  <a:pt x="46374" y="29679"/>
                </a:cubicBezTo>
                <a:lnTo>
                  <a:pt x="46374" y="136627"/>
                </a:lnTo>
                <a:cubicBezTo>
                  <a:pt x="53744" y="134627"/>
                  <a:pt x="61522" y="133556"/>
                  <a:pt x="69560" y="133556"/>
                </a:cubicBezTo>
                <a:lnTo>
                  <a:pt x="69560" y="29679"/>
                </a:lnTo>
                <a:cubicBezTo>
                  <a:pt x="69560" y="25598"/>
                  <a:pt x="73023" y="22259"/>
                  <a:pt x="77289" y="22259"/>
                </a:cubicBezTo>
                <a:lnTo>
                  <a:pt x="170036" y="22259"/>
                </a:lnTo>
                <a:lnTo>
                  <a:pt x="170036" y="89037"/>
                </a:lnTo>
                <a:cubicBezTo>
                  <a:pt x="170036" y="105420"/>
                  <a:pt x="183886" y="118716"/>
                  <a:pt x="200952" y="118716"/>
                </a:cubicBezTo>
                <a:lnTo>
                  <a:pt x="270512" y="118716"/>
                </a:lnTo>
                <a:lnTo>
                  <a:pt x="270512" y="267111"/>
                </a:lnTo>
                <a:cubicBezTo>
                  <a:pt x="270512" y="271192"/>
                  <a:pt x="267050" y="274531"/>
                  <a:pt x="262783" y="274531"/>
                </a:cubicBezTo>
                <a:close/>
                <a:moveTo>
                  <a:pt x="253168" y="96457"/>
                </a:moveTo>
                <a:lnTo>
                  <a:pt x="200952" y="96457"/>
                </a:lnTo>
                <a:cubicBezTo>
                  <a:pt x="196685" y="96457"/>
                  <a:pt x="193223" y="93118"/>
                  <a:pt x="193223" y="89037"/>
                </a:cubicBezTo>
                <a:lnTo>
                  <a:pt x="193223" y="38894"/>
                </a:lnTo>
                <a:lnTo>
                  <a:pt x="253168" y="96457"/>
                </a:lnTo>
                <a:close/>
                <a:moveTo>
                  <a:pt x="69560" y="281951"/>
                </a:moveTo>
                <a:cubicBezTo>
                  <a:pt x="84583" y="281951"/>
                  <a:pt x="98494" y="277379"/>
                  <a:pt x="109865" y="269606"/>
                </a:cubicBezTo>
                <a:lnTo>
                  <a:pt x="150246" y="308370"/>
                </a:lnTo>
                <a:cubicBezTo>
                  <a:pt x="154773" y="312716"/>
                  <a:pt x="162112" y="312716"/>
                  <a:pt x="166640" y="308370"/>
                </a:cubicBezTo>
                <a:cubicBezTo>
                  <a:pt x="171168" y="304023"/>
                  <a:pt x="171168" y="296977"/>
                  <a:pt x="166640" y="292631"/>
                </a:cubicBezTo>
                <a:lnTo>
                  <a:pt x="126261" y="253866"/>
                </a:lnTo>
                <a:cubicBezTo>
                  <a:pt x="134358" y="242950"/>
                  <a:pt x="139121" y="229596"/>
                  <a:pt x="139121" y="215173"/>
                </a:cubicBezTo>
                <a:cubicBezTo>
                  <a:pt x="139121" y="178292"/>
                  <a:pt x="107977" y="148395"/>
                  <a:pt x="69560" y="148395"/>
                </a:cubicBezTo>
                <a:cubicBezTo>
                  <a:pt x="31143" y="148395"/>
                  <a:pt x="0" y="178292"/>
                  <a:pt x="0" y="215173"/>
                </a:cubicBezTo>
                <a:cubicBezTo>
                  <a:pt x="0" y="252054"/>
                  <a:pt x="31143" y="281951"/>
                  <a:pt x="69560" y="281951"/>
                </a:cubicBezTo>
                <a:close/>
                <a:moveTo>
                  <a:pt x="69560" y="259692"/>
                </a:moveTo>
                <a:cubicBezTo>
                  <a:pt x="43949" y="259692"/>
                  <a:pt x="23187" y="239761"/>
                  <a:pt x="23187" y="215173"/>
                </a:cubicBezTo>
                <a:cubicBezTo>
                  <a:pt x="23187" y="190585"/>
                  <a:pt x="43949" y="170654"/>
                  <a:pt x="69560" y="170654"/>
                </a:cubicBezTo>
                <a:cubicBezTo>
                  <a:pt x="95172" y="170654"/>
                  <a:pt x="115934" y="190585"/>
                  <a:pt x="115934" y="215173"/>
                </a:cubicBezTo>
                <a:cubicBezTo>
                  <a:pt x="115934" y="239761"/>
                  <a:pt x="95172" y="259692"/>
                  <a:pt x="69560" y="259692"/>
                </a:cubicBezTo>
                <a:close/>
              </a:path>
            </a:pathLst>
          </a:custGeom>
          <a:gradFill flip="none" rotWithShape="1">
            <a:gsLst>
              <a:gs pos="35000">
                <a:srgbClr val="0078D4"/>
              </a:gs>
              <a:gs pos="0">
                <a:srgbClr val="C03BC4"/>
              </a:gs>
            </a:gsLst>
            <a:path path="circle">
              <a:fillToRect l="100000" t="100000"/>
            </a:path>
            <a:tileRect r="-100000" b="-100000"/>
          </a:gradFill>
          <a:ln>
            <a:noFill/>
            <a:headEnd type="none" w="med" len="med"/>
            <a:tailEnd type="none" w="med" len="med"/>
          </a:ln>
          <a:effectLst>
            <a:outerShdw blurRad="63500" dist="101600" dir="2700000" algn="tl" rotWithShape="0">
              <a:srgbClr val="454142">
                <a:alpha val="2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6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000000"/>
              </a:solidFill>
              <a:effectLst/>
              <a:uLnTx/>
              <a:uFillTx/>
              <a:latin typeface="Segoe UI"/>
              <a:ea typeface="+mn-ea"/>
              <a:cs typeface="+mn-cs"/>
            </a:endParaRPr>
          </a:p>
        </p:txBody>
      </p:sp>
      <p:sp>
        <p:nvSpPr>
          <p:cNvPr id="8" name="Title 43">
            <a:extLst>
              <a:ext uri="{FF2B5EF4-FFF2-40B4-BE49-F238E27FC236}">
                <a16:creationId xmlns:a16="http://schemas.microsoft.com/office/drawing/2014/main" id="{FD754264-769D-1177-A0F8-19295FBCBCE1}"/>
              </a:ext>
            </a:extLst>
          </p:cNvPr>
          <p:cNvSpPr>
            <a:spLocks noGrp="1"/>
          </p:cNvSpPr>
          <p:nvPr>
            <p:ph type="title"/>
          </p:nvPr>
        </p:nvSpPr>
        <p:spPr>
          <a:xfrm>
            <a:off x="588261" y="585216"/>
            <a:ext cx="11011601" cy="553998"/>
          </a:xfrm>
        </p:spPr>
        <p:txBody>
          <a:bodyPr/>
          <a:lstStyle/>
          <a:p>
            <a:r>
              <a:rPr lang="en-US" noProof="0" dirty="0"/>
              <a:t>Copilot Chat in Word</a:t>
            </a:r>
          </a:p>
        </p:txBody>
      </p:sp>
      <p:sp>
        <p:nvSpPr>
          <p:cNvPr id="13" name="Rectangle: Rounded Corners 26">
            <a:extLst>
              <a:ext uri="{FF2B5EF4-FFF2-40B4-BE49-F238E27FC236}">
                <a16:creationId xmlns:a16="http://schemas.microsoft.com/office/drawing/2014/main" id="{F455CC3C-C12E-F5DF-0F04-9767B501D385}"/>
              </a:ext>
            </a:extLst>
          </p:cNvPr>
          <p:cNvSpPr/>
          <p:nvPr/>
        </p:nvSpPr>
        <p:spPr bwMode="auto">
          <a:xfrm>
            <a:off x="1296000" y="1476512"/>
            <a:ext cx="7055519" cy="66479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Segoe UI"/>
                <a:ea typeface="+mn-ea"/>
                <a:cs typeface="+mn-cs"/>
              </a:rPr>
              <a:t>With Copilot Chat in Word, you can create, edit, summarize and find information quickly and easily. You can interact with your document to quickly find information or clarify details. </a:t>
            </a:r>
          </a:p>
        </p:txBody>
      </p:sp>
      <p:sp>
        <p:nvSpPr>
          <p:cNvPr id="25" name="Rectangle: Rounded Corners 26">
            <a:extLst>
              <a:ext uri="{FF2B5EF4-FFF2-40B4-BE49-F238E27FC236}">
                <a16:creationId xmlns:a16="http://schemas.microsoft.com/office/drawing/2014/main" id="{7F97B4BF-72EF-3807-80CC-B74344AFE483}"/>
              </a:ext>
            </a:extLst>
          </p:cNvPr>
          <p:cNvSpPr/>
          <p:nvPr/>
        </p:nvSpPr>
        <p:spPr bwMode="auto">
          <a:xfrm>
            <a:off x="1296000" y="2448583"/>
            <a:ext cx="7055519" cy="66479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Segoe UI"/>
                <a:ea typeface="+mn-ea"/>
                <a:cs typeface="+mn-cs"/>
              </a:rPr>
              <a:t>Copilot Chat also allows you to summarize or rewrite content quickly, helping you to work efficiently and share your ideas more clearly or in a tone that fits your audience. </a:t>
            </a:r>
          </a:p>
        </p:txBody>
      </p:sp>
      <p:sp>
        <p:nvSpPr>
          <p:cNvPr id="26" name="Rectangle: Rounded Corners 26">
            <a:extLst>
              <a:ext uri="{FF2B5EF4-FFF2-40B4-BE49-F238E27FC236}">
                <a16:creationId xmlns:a16="http://schemas.microsoft.com/office/drawing/2014/main" id="{A91129F2-5EFD-74DB-B314-A94138B2AD89}"/>
              </a:ext>
            </a:extLst>
          </p:cNvPr>
          <p:cNvSpPr/>
          <p:nvPr/>
        </p:nvSpPr>
        <p:spPr bwMode="auto">
          <a:xfrm>
            <a:off x="1296000" y="3420654"/>
            <a:ext cx="7055519" cy="88639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Segoe UI"/>
                <a:ea typeface="+mn-ea"/>
                <a:cs typeface="+mn-cs"/>
              </a:rPr>
              <a:t>Additionally, you can generate entirely new text based on the content of your document or expand on existing ideas. These features work together to help streamline your work, boost productivity, and create documents that are more clear, accurate, and tailored to your goals.</a:t>
            </a:r>
          </a:p>
        </p:txBody>
      </p:sp>
      <p:sp>
        <p:nvSpPr>
          <p:cNvPr id="15" name="Rectangle: Rounded Corners 26">
            <a:extLst>
              <a:ext uri="{FF2B5EF4-FFF2-40B4-BE49-F238E27FC236}">
                <a16:creationId xmlns:a16="http://schemas.microsoft.com/office/drawing/2014/main" id="{0C890216-6D21-6F75-7D0F-3584F73000C4}"/>
              </a:ext>
            </a:extLst>
          </p:cNvPr>
          <p:cNvSpPr/>
          <p:nvPr/>
        </p:nvSpPr>
        <p:spPr bwMode="auto">
          <a:xfrm>
            <a:off x="1296000" y="4656077"/>
            <a:ext cx="7055519" cy="2215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600" b="0" i="0" u="none" strike="noStrike" kern="1200" cap="none" spc="0" normalizeH="0" baseline="0" noProof="0" dirty="0">
                <a:ln>
                  <a:noFill/>
                </a:ln>
                <a:gradFill>
                  <a:gsLst>
                    <a:gs pos="50000">
                      <a:srgbClr val="8661C5"/>
                    </a:gs>
                    <a:gs pos="0">
                      <a:srgbClr val="0078D4"/>
                    </a:gs>
                    <a:gs pos="100000">
                      <a:srgbClr val="C73ECC"/>
                    </a:gs>
                  </a:gsLst>
                  <a:lin ang="2700000" scaled="1"/>
                </a:gradFill>
                <a:effectLst/>
                <a:uLnTx/>
                <a:uFillTx/>
                <a:latin typeface="Segoe UI Semibold"/>
                <a:ea typeface="+mn-ea"/>
                <a:cs typeface="+mn-cs"/>
              </a:rPr>
              <a:t>Here are some ways that you can use Copilot Chat in Word</a:t>
            </a:r>
          </a:p>
        </p:txBody>
      </p:sp>
      <p:sp>
        <p:nvSpPr>
          <p:cNvPr id="16" name="Rectangle: Rounded Corners 26">
            <a:extLst>
              <a:ext uri="{FF2B5EF4-FFF2-40B4-BE49-F238E27FC236}">
                <a16:creationId xmlns:a16="http://schemas.microsoft.com/office/drawing/2014/main" id="{4EF53C6F-A77D-C2F9-B884-D805038704ED}"/>
              </a:ext>
            </a:extLst>
          </p:cNvPr>
          <p:cNvSpPr/>
          <p:nvPr/>
        </p:nvSpPr>
        <p:spPr bwMode="auto">
          <a:xfrm>
            <a:off x="1296000" y="4973355"/>
            <a:ext cx="7055519" cy="10156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mn-cs"/>
              </a:rPr>
              <a:t>“Write a compelling intro paragraph for this document.”</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mn-cs"/>
              </a:rPr>
              <a:t>“What are some questions a reader might have when going through this document?”</a:t>
            </a:r>
          </a:p>
          <a:p>
            <a:pPr marL="174625" marR="0" lvl="0" indent="-174625" algn="l" defTabSz="93247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mn-cs"/>
              </a:rPr>
              <a:t>“Write a summary with the top 5 key points as a draft email that I can send </a:t>
            </a:r>
            <a:br>
              <a:rPr kumimoji="0" lang="en-US" sz="1400" b="0" i="0" u="none" strike="noStrike" kern="1200" cap="none" spc="0" normalizeH="0" baseline="0" noProof="0" dirty="0">
                <a:ln>
                  <a:noFill/>
                </a:ln>
                <a:solidFill>
                  <a:srgbClr val="000000"/>
                </a:solidFill>
                <a:effectLst/>
                <a:uLnTx/>
                <a:uFillTx/>
                <a:latin typeface="Segoe UI"/>
                <a:ea typeface="+mn-ea"/>
                <a:cs typeface="+mn-cs"/>
              </a:rPr>
            </a:br>
            <a:r>
              <a:rPr kumimoji="0" lang="en-US" sz="1400" b="0" i="0" u="none" strike="noStrike" kern="1200" cap="none" spc="0" normalizeH="0" baseline="0" noProof="0" dirty="0">
                <a:ln>
                  <a:noFill/>
                </a:ln>
                <a:solidFill>
                  <a:srgbClr val="000000"/>
                </a:solidFill>
                <a:effectLst/>
                <a:uLnTx/>
                <a:uFillTx/>
                <a:latin typeface="Segoe UI"/>
                <a:ea typeface="+mn-ea"/>
                <a:cs typeface="+mn-cs"/>
              </a:rPr>
              <a:t>to my team.​​​​​”</a:t>
            </a:r>
          </a:p>
        </p:txBody>
      </p:sp>
      <p:pic>
        <p:nvPicPr>
          <p:cNvPr id="20" name="Picture 19" descr="Microsoft Copilot chat interface with a message box and suggested prompts like updating a document, comparing reports, or making text concise and persuasive">
            <a:extLst>
              <a:ext uri="{FF2B5EF4-FFF2-40B4-BE49-F238E27FC236}">
                <a16:creationId xmlns:a16="http://schemas.microsoft.com/office/drawing/2014/main" id="{A1ACB720-C136-ED80-66EF-6BCD41AF7AE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705191" y="792955"/>
            <a:ext cx="2725468" cy="4584738"/>
          </a:xfrm>
          <a:prstGeom prst="rect">
            <a:avLst/>
          </a:prstGeom>
          <a:ln w="6350">
            <a:noFill/>
          </a:ln>
        </p:spPr>
      </p:pic>
    </p:spTree>
    <p:extLst>
      <p:ext uri="{BB962C8B-B14F-4D97-AF65-F5344CB8AC3E}">
        <p14:creationId xmlns:p14="http://schemas.microsoft.com/office/powerpoint/2010/main" val="42963340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B7325-7586-15C5-B465-71A7DD856AF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3D910A6-7BE1-9B93-1133-135AFF7A29CC}"/>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448904"/>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2" name="Title 1">
            <a:extLst>
              <a:ext uri="{FF2B5EF4-FFF2-40B4-BE49-F238E27FC236}">
                <a16:creationId xmlns:a16="http://schemas.microsoft.com/office/drawing/2014/main" id="{7BA1D267-B2A5-1556-C0B9-B3ECC2A9805D}"/>
              </a:ext>
            </a:extLst>
          </p:cNvPr>
          <p:cNvSpPr>
            <a:spLocks noGrp="1"/>
          </p:cNvSpPr>
          <p:nvPr>
            <p:ph type="title"/>
          </p:nvPr>
        </p:nvSpPr>
        <p:spPr>
          <a:xfrm>
            <a:off x="588261" y="585216"/>
            <a:ext cx="11011601" cy="553998"/>
          </a:xfrm>
        </p:spPr>
        <p:txBody>
          <a:bodyPr/>
          <a:lstStyle/>
          <a:p>
            <a:r>
              <a:rPr lang="en-US" noProof="0" dirty="0"/>
              <a:t>Summarize your content </a:t>
            </a:r>
          </a:p>
        </p:txBody>
      </p:sp>
      <p:pic>
        <p:nvPicPr>
          <p:cNvPr id="13" name="Picture 12" descr="Microsoft Copilot editing menu under the Certifications and Standards section, offering options like keep writing, get writing suggestions, insert a summary, or visualize content as a table.">
            <a:extLst>
              <a:ext uri="{FF2B5EF4-FFF2-40B4-BE49-F238E27FC236}">
                <a16:creationId xmlns:a16="http://schemas.microsoft.com/office/drawing/2014/main" id="{56A197C1-4B2B-2E7C-887A-53AF2BA5DB4B}"/>
              </a:ext>
            </a:extLst>
          </p:cNvPr>
          <p:cNvPicPr preferRelativeResize="0">
            <a:picLocks/>
          </p:cNvPicPr>
          <p:nvPr/>
        </p:nvPicPr>
        <p:blipFill rotWithShape="1">
          <a:blip r:embed="rId5" cstate="screen">
            <a:extLst>
              <a:ext uri="{28A0092B-C50C-407E-A947-70E740481C1C}">
                <a14:useLocalDpi xmlns:a14="http://schemas.microsoft.com/office/drawing/2010/main"/>
              </a:ext>
            </a:extLst>
          </a:blip>
          <a:srcRect t="-37631" b="-41109"/>
          <a:stretch>
            <a:fillRect/>
          </a:stretch>
        </p:blipFill>
        <p:spPr>
          <a:xfrm>
            <a:off x="680509" y="1540344"/>
            <a:ext cx="5369771" cy="4699879"/>
          </a:xfrm>
          <a:prstGeom prst="roundRect">
            <a:avLst>
              <a:gd name="adj" fmla="val 2359"/>
            </a:avLst>
          </a:prstGeom>
          <a:solidFill>
            <a:srgbClr val="FFFFFF"/>
          </a:solidFill>
        </p:spPr>
      </p:pic>
      <p:pic>
        <p:nvPicPr>
          <p:cNvPr id="14" name="Picture 13" descr="Microsoft Copilot generated summary highlighting Boulder Innovations’ certifications and standards, with options to keep, refresh, delete, or modify the summary.">
            <a:extLst>
              <a:ext uri="{FF2B5EF4-FFF2-40B4-BE49-F238E27FC236}">
                <a16:creationId xmlns:a16="http://schemas.microsoft.com/office/drawing/2014/main" id="{8AC3E466-878C-B3DC-A55C-39D0413F940C}"/>
              </a:ext>
            </a:extLst>
          </p:cNvPr>
          <p:cNvPicPr preferRelativeResize="0">
            <a:picLocks/>
          </p:cNvPicPr>
          <p:nvPr/>
        </p:nvPicPr>
        <p:blipFill rotWithShape="1">
          <a:blip r:embed="rId6" cstate="screen">
            <a:extLst>
              <a:ext uri="{28A0092B-C50C-407E-A947-70E740481C1C}">
                <a14:useLocalDpi xmlns:a14="http://schemas.microsoft.com/office/drawing/2010/main"/>
              </a:ext>
            </a:extLst>
          </a:blip>
          <a:srcRect t="-56177" b="-60573"/>
          <a:stretch>
            <a:fillRect/>
          </a:stretch>
        </p:blipFill>
        <p:spPr>
          <a:xfrm>
            <a:off x="6141720" y="1540344"/>
            <a:ext cx="5369771" cy="4699878"/>
          </a:xfrm>
          <a:prstGeom prst="roundRect">
            <a:avLst>
              <a:gd name="adj" fmla="val 2359"/>
            </a:avLst>
          </a:prstGeom>
          <a:solidFill>
            <a:srgbClr val="FFFFFF"/>
          </a:solidFill>
        </p:spPr>
      </p:pic>
      <p:sp>
        <p:nvSpPr>
          <p:cNvPr id="5" name="Rectangle: Rounded Corners 10">
            <a:extLst>
              <a:ext uri="{FF2B5EF4-FFF2-40B4-BE49-F238E27FC236}">
                <a16:creationId xmlns:a16="http://schemas.microsoft.com/office/drawing/2014/main" id="{C1AF597A-FC42-3792-5DD9-AE7952BC234E}"/>
              </a:ext>
            </a:extLst>
          </p:cNvPr>
          <p:cNvSpPr/>
          <p:nvPr/>
        </p:nvSpPr>
        <p:spPr>
          <a:xfrm>
            <a:off x="9790948" y="6429459"/>
            <a:ext cx="1811983" cy="273059"/>
          </a:xfrm>
          <a:prstGeom prst="roundRect">
            <a:avLst>
              <a:gd name="adj" fmla="val 50000"/>
            </a:avLst>
          </a:prstGeom>
          <a:gradFill flip="none" rotWithShape="1">
            <a:gsLst>
              <a:gs pos="100000">
                <a:srgbClr val="0078D4"/>
              </a:gs>
              <a:gs pos="29000">
                <a:srgbClr val="8661C5"/>
              </a:gs>
              <a:gs pos="0">
                <a:srgbClr val="C03BC4"/>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Segoe UI"/>
                <a:ea typeface="+mn-ea"/>
                <a:cs typeface="+mn-cs"/>
                <a:hlinkClick r:id="rId7">
                  <a:extLst>
                    <a:ext uri="{A12FA001-AC4F-418D-AE19-62706E023703}">
                      <ahyp:hlinkClr xmlns:ahyp="http://schemas.microsoft.com/office/drawing/2018/hyperlinkcolor" val="tx"/>
                    </a:ext>
                  </a:extLst>
                </a:hlinkClick>
              </a:rPr>
              <a:t>Get Coaching</a:t>
            </a:r>
            <a:endParaRPr kumimoji="0" lang="en-US" sz="1200" b="0" i="0" u="none" strike="noStrike" kern="1200" cap="none" spc="0" normalizeH="0" baseline="0" noProof="0" dirty="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4427244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F39AE-A35C-097A-B227-2C2B538D2F0A}"/>
              </a:ext>
            </a:extLst>
          </p:cNvPr>
          <p:cNvSpPr>
            <a:spLocks noGrp="1"/>
          </p:cNvSpPr>
          <p:nvPr>
            <p:ph type="title"/>
          </p:nvPr>
        </p:nvSpPr>
        <p:spPr>
          <a:xfrm>
            <a:off x="569911" y="3384610"/>
            <a:ext cx="4989641" cy="615553"/>
          </a:xfrm>
        </p:spPr>
        <p:txBody>
          <a:bodyPr/>
          <a:lstStyle/>
          <a:p>
            <a:r>
              <a:rPr lang="en-US" noProof="0" dirty="0"/>
              <a:t>Ask questions in Chat</a:t>
            </a:r>
          </a:p>
        </p:txBody>
      </p:sp>
      <p:sp>
        <p:nvSpPr>
          <p:cNvPr id="3" name="Text Placeholder 2">
            <a:extLst>
              <a:ext uri="{FF2B5EF4-FFF2-40B4-BE49-F238E27FC236}">
                <a16:creationId xmlns:a16="http://schemas.microsoft.com/office/drawing/2014/main" id="{0F185ACB-0079-552B-95CF-DB49C757B381}"/>
              </a:ext>
            </a:extLst>
          </p:cNvPr>
          <p:cNvSpPr>
            <a:spLocks noGrp="1"/>
          </p:cNvSpPr>
          <p:nvPr>
            <p:ph type="body" sz="quarter" idx="12"/>
          </p:nvPr>
        </p:nvSpPr>
        <p:spPr>
          <a:xfrm>
            <a:off x="582042" y="4215828"/>
            <a:ext cx="4989641" cy="246221"/>
          </a:xfrm>
        </p:spPr>
        <p:txBody>
          <a:bodyPr/>
          <a:lstStyle/>
          <a:p>
            <a:r>
              <a:rPr lang="en-US" noProof="0" dirty="0"/>
              <a:t>Copilot can answer questions about the content of the Word document</a:t>
            </a:r>
          </a:p>
        </p:txBody>
      </p:sp>
    </p:spTree>
    <p:extLst>
      <p:ext uri="{BB962C8B-B14F-4D97-AF65-F5344CB8AC3E}">
        <p14:creationId xmlns:p14="http://schemas.microsoft.com/office/powerpoint/2010/main" val="4269739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1ECC1D9-D8B5-A51C-0E18-15F80408DD0E}"/>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848499"/>
            <a:ext cx="11013862" cy="4483164"/>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0" name="Title 9">
            <a:extLst>
              <a:ext uri="{FF2B5EF4-FFF2-40B4-BE49-F238E27FC236}">
                <a16:creationId xmlns:a16="http://schemas.microsoft.com/office/drawing/2014/main" id="{1B10ADE8-646C-A871-25F5-BAD15DD20338}"/>
              </a:ext>
            </a:extLst>
          </p:cNvPr>
          <p:cNvSpPr>
            <a:spLocks noGrp="1"/>
          </p:cNvSpPr>
          <p:nvPr>
            <p:ph type="title"/>
          </p:nvPr>
        </p:nvSpPr>
        <p:spPr>
          <a:xfrm>
            <a:off x="588261" y="585216"/>
            <a:ext cx="11011601" cy="1107996"/>
          </a:xfrm>
        </p:spPr>
        <p:txBody>
          <a:bodyPr/>
          <a:lstStyle/>
          <a:p>
            <a:r>
              <a:rPr lang="en-US" noProof="0" dirty="0"/>
              <a:t>Ask open-ended questions and reference the web and work content</a:t>
            </a:r>
          </a:p>
        </p:txBody>
      </p:sp>
      <p:pic>
        <p:nvPicPr>
          <p:cNvPr id="11" name="Picture 10" descr="Microsoft Copilot panel showing a query for corporate event venues in London and web-sourced suggestions including Convene, Crowne Plaza Hotel London Docklands, German Gymnasium, Balls Brothers Austin Friars, and The Secret Garden Bedford Hotel.">
            <a:extLst>
              <a:ext uri="{FF2B5EF4-FFF2-40B4-BE49-F238E27FC236}">
                <a16:creationId xmlns:a16="http://schemas.microsoft.com/office/drawing/2014/main" id="{94F77590-6F7C-9755-C6FF-85AC6C966AFB}"/>
              </a:ext>
            </a:extLst>
          </p:cNvPr>
          <p:cNvPicPr preferRelativeResize="0">
            <a:picLocks/>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680509" y="1939940"/>
            <a:ext cx="5369771" cy="4300284"/>
          </a:xfrm>
          <a:prstGeom prst="roundRect">
            <a:avLst>
              <a:gd name="adj" fmla="val 2359"/>
            </a:avLst>
          </a:prstGeom>
          <a:solidFill>
            <a:srgbClr val="FFFFFF"/>
          </a:solidFill>
        </p:spPr>
      </p:pic>
      <p:pic>
        <p:nvPicPr>
          <p:cNvPr id="12" name="Picture 11" descr="Microsoft Copilot panel providing company resource suggestions for managing attendee information, including policies, attendee list management, email templates, and guest data handling for a corporate event proposal.">
            <a:extLst>
              <a:ext uri="{FF2B5EF4-FFF2-40B4-BE49-F238E27FC236}">
                <a16:creationId xmlns:a16="http://schemas.microsoft.com/office/drawing/2014/main" id="{3E61AA87-357B-A65C-A2AB-069F7FC12044}"/>
              </a:ext>
            </a:extLst>
          </p:cNvPr>
          <p:cNvPicPr preferRelativeResize="0">
            <a:picLocks/>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6141720" y="1939940"/>
            <a:ext cx="5369771" cy="4300284"/>
          </a:xfrm>
          <a:prstGeom prst="roundRect">
            <a:avLst>
              <a:gd name="adj" fmla="val 2359"/>
            </a:avLst>
          </a:prstGeom>
          <a:solidFill>
            <a:srgbClr val="FFFFFF"/>
          </a:solidFill>
        </p:spPr>
      </p:pic>
    </p:spTree>
    <p:extLst>
      <p:ext uri="{BB962C8B-B14F-4D97-AF65-F5344CB8AC3E}">
        <p14:creationId xmlns:p14="http://schemas.microsoft.com/office/powerpoint/2010/main" val="2385653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a:extLst>
              <a:ext uri="{FF2B5EF4-FFF2-40B4-BE49-F238E27FC236}">
                <a16:creationId xmlns:a16="http://schemas.microsoft.com/office/drawing/2014/main" id="{614DC3D1-8F93-3AAE-676F-48CA99AEE0EF}"/>
              </a:ext>
              <a:ext uri="{C183D7F6-B498-43B3-948B-1728B52AA6E4}">
                <adec:decorative xmlns:adec="http://schemas.microsoft.com/office/drawing/2017/decorative" val="1"/>
              </a:ext>
            </a:extLst>
          </p:cNvPr>
          <p:cNvGraphicFramePr>
            <a:graphicFrameLocks noChangeAspect="1"/>
          </p:cNvGraphicFramePr>
          <p:nvPr>
            <p:custDataLst>
              <p:tags r:id="rId1"/>
            </p:custDataLst>
            <p:extLst>
              <p:ext uri="{D42A27DB-BD31-4B8C-83A1-F6EECF244321}">
                <p14:modId xmlns:p14="http://schemas.microsoft.com/office/powerpoint/2010/main" val="70743180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6" progId="TCLayout.ActiveDocument.1">
                  <p:embed/>
                </p:oleObj>
              </mc:Choice>
              <mc:Fallback>
                <p:oleObj name="think-cell Slide" r:id="rId4" imgW="425" imgH="426" progId="TCLayout.ActiveDocument.1">
                  <p:embed/>
                  <p:pic>
                    <p:nvPicPr>
                      <p:cNvPr id="3" name="think-cell data - do not delete">
                        <a:extLst>
                          <a:ext uri="{FF2B5EF4-FFF2-40B4-BE49-F238E27FC236}">
                            <a16:creationId xmlns:a16="http://schemas.microsoft.com/office/drawing/2014/main" id="{614DC3D1-8F93-3AAE-676F-48CA99AEE0EF}"/>
                          </a:ext>
                          <a:ext uri="{C183D7F6-B498-43B3-948B-1728B52AA6E4}">
                            <adec:decorative xmlns:adec="http://schemas.microsoft.com/office/drawing/2017/decorative" val="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BA3BBEE9-FE85-740D-0396-0F454FC229C5}"/>
              </a:ext>
              <a:ext uri="{C183D7F6-B498-43B3-948B-1728B52AA6E4}">
                <adec:decorative xmlns:adec="http://schemas.microsoft.com/office/drawing/2017/decorative" val="1"/>
              </a:ext>
            </a:extLst>
          </p:cNvPr>
          <p:cNvPicPr>
            <a:picLocks noChangeAspect="1"/>
          </p:cNvPicPr>
          <p:nvPr/>
        </p:nvPicPr>
        <p:blipFill rotWithShape="1">
          <a:blip r:embed="rId6" cstate="screen">
            <a:alphaModFix amt="50000"/>
            <a:extLst>
              <a:ext uri="{BEBA8EAE-BF5A-486C-A8C5-ECC9F3942E4B}">
                <a14:imgProps xmlns:a14="http://schemas.microsoft.com/office/drawing/2010/main">
                  <a14:imgLayer r:embed="rId7">
                    <a14:imgEffect>
                      <a14:sharpenSoften amount="-100000"/>
                    </a14:imgEffect>
                  </a14:imgLayer>
                </a14:imgProps>
              </a:ext>
              <a:ext uri="{28A0092B-C50C-407E-A947-70E740481C1C}">
                <a14:useLocalDpi xmlns:a14="http://schemas.microsoft.com/office/drawing/2010/main"/>
              </a:ext>
            </a:extLst>
          </a:blip>
          <a:srcRect/>
          <a:stretch/>
        </p:blipFill>
        <p:spPr>
          <a:xfrm>
            <a:off x="589069" y="1390025"/>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1" name="Freeform: Shape 32">
            <a:extLst>
              <a:ext uri="{FF2B5EF4-FFF2-40B4-BE49-F238E27FC236}">
                <a16:creationId xmlns:a16="http://schemas.microsoft.com/office/drawing/2014/main" id="{CC7613AF-E282-9569-A1A4-9285F375825C}"/>
              </a:ext>
              <a:ext uri="{C183D7F6-B498-43B3-948B-1728B52AA6E4}">
                <adec:decorative xmlns:adec="http://schemas.microsoft.com/office/drawing/2017/decorative" val="1"/>
              </a:ext>
            </a:extLst>
          </p:cNvPr>
          <p:cNvSpPr>
            <a:spLocks/>
          </p:cNvSpPr>
          <p:nvPr/>
        </p:nvSpPr>
        <p:spPr bwMode="auto">
          <a:xfrm>
            <a:off x="680509" y="1481465"/>
            <a:ext cx="5369771" cy="4276157"/>
          </a:xfrm>
          <a:prstGeom prst="roundRect">
            <a:avLst>
              <a:gd name="adj" fmla="val 159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sp>
        <p:nvSpPr>
          <p:cNvPr id="12" name="Freeform: Shape 32">
            <a:extLst>
              <a:ext uri="{FF2B5EF4-FFF2-40B4-BE49-F238E27FC236}">
                <a16:creationId xmlns:a16="http://schemas.microsoft.com/office/drawing/2014/main" id="{BD6FA7A0-68D2-8698-ADBF-E93D93E73F99}"/>
              </a:ext>
              <a:ext uri="{C183D7F6-B498-43B3-948B-1728B52AA6E4}">
                <adec:decorative xmlns:adec="http://schemas.microsoft.com/office/drawing/2017/decorative" val="1"/>
              </a:ext>
            </a:extLst>
          </p:cNvPr>
          <p:cNvSpPr>
            <a:spLocks/>
          </p:cNvSpPr>
          <p:nvPr/>
        </p:nvSpPr>
        <p:spPr bwMode="auto">
          <a:xfrm>
            <a:off x="6141720" y="1481465"/>
            <a:ext cx="5369771" cy="4276157"/>
          </a:xfrm>
          <a:prstGeom prst="roundRect">
            <a:avLst>
              <a:gd name="adj" fmla="val 1593"/>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sp>
        <p:nvSpPr>
          <p:cNvPr id="29" name="Title 1">
            <a:extLst>
              <a:ext uri="{FF2B5EF4-FFF2-40B4-BE49-F238E27FC236}">
                <a16:creationId xmlns:a16="http://schemas.microsoft.com/office/drawing/2014/main" id="{BA493727-9D0B-0909-D225-A0AA43B7A2B5}"/>
              </a:ext>
            </a:extLst>
          </p:cNvPr>
          <p:cNvSpPr txBox="1">
            <a:spLocks noGrp="1"/>
          </p:cNvSpPr>
          <p:nvPr>
            <p:ph type="title"/>
          </p:nvPr>
        </p:nvSpPr>
        <p:spPr>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l" defTabSz="914400" rtl="0" eaLnBrk="1" latinLnBrk="0" hangingPunct="1">
              <a:lnSpc>
                <a:spcPct val="90000"/>
              </a:lnSpc>
              <a:spcBef>
                <a:spcPct val="0"/>
              </a:spcBef>
              <a:buNone/>
              <a:defRPr sz="3600" kern="1200">
                <a:solidFill>
                  <a:srgbClr val="000000"/>
                </a:solidFill>
                <a:latin typeface="+mj-lt"/>
                <a:ea typeface="+mj-ea"/>
                <a:cs typeface="+mj-cs"/>
              </a:defRPr>
            </a:lvl1pPr>
          </a:lstStyle>
          <a:p>
            <a:pPr lvl="0"/>
            <a:r>
              <a:rPr lang="en-US" noProof="0" dirty="0"/>
              <a:t>Skilling experiences</a:t>
            </a:r>
          </a:p>
        </p:txBody>
      </p:sp>
      <p:pic>
        <p:nvPicPr>
          <p:cNvPr id="15" name="Picture 14" descr="Microsoft Copilot Academy dashboard in Viva Learning, showing curated learning paths, recommended courses, and progress tracking for Copilot skills and AI topics.">
            <a:extLst>
              <a:ext uri="{FF2B5EF4-FFF2-40B4-BE49-F238E27FC236}">
                <a16:creationId xmlns:a16="http://schemas.microsoft.com/office/drawing/2014/main" id="{E5847ED5-D317-287F-9041-A165B94CFAEB}"/>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17668" y="1606173"/>
            <a:ext cx="2959601" cy="4026741"/>
          </a:xfrm>
          <a:prstGeom prst="roundRect">
            <a:avLst>
              <a:gd name="adj" fmla="val 2012"/>
            </a:avLst>
          </a:prstGeom>
          <a:solidFill>
            <a:srgbClr val="EBEBEB"/>
          </a:solidFill>
        </p:spPr>
      </p:pic>
      <p:sp>
        <p:nvSpPr>
          <p:cNvPr id="13" name="Title 5">
            <a:extLst>
              <a:ext uri="{FF2B5EF4-FFF2-40B4-BE49-F238E27FC236}">
                <a16:creationId xmlns:a16="http://schemas.microsoft.com/office/drawing/2014/main" id="{91E89F0F-5136-9475-B350-C6F6A81E12A4}"/>
              </a:ext>
            </a:extLst>
          </p:cNvPr>
          <p:cNvSpPr txBox="1">
            <a:spLocks/>
          </p:cNvSpPr>
          <p:nvPr/>
        </p:nvSpPr>
        <p:spPr>
          <a:xfrm>
            <a:off x="3914429" y="1738259"/>
            <a:ext cx="1998692" cy="3762568"/>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0078D4"/>
                </a:solidFill>
                <a:effectLst/>
                <a:uLnTx/>
                <a:uFillTx/>
                <a:latin typeface="Segoe UI Semibold" panose="020B0502040204020203" pitchFamily="34" charset="0"/>
                <a:ea typeface="Calibri" panose="020F0502020204030204" pitchFamily="34" charset="0"/>
                <a:cs typeface="Segoe UI Semibold" panose="020B0502040204020203" pitchFamily="34" charset="0"/>
                <a:hlinkClick r:id="rId9">
                  <a:extLst>
                    <a:ext uri="{A12FA001-AC4F-418D-AE19-62706E023703}">
                      <ahyp:hlinkClr xmlns:ahyp="http://schemas.microsoft.com/office/drawing/2018/hyperlinkcolor" val="tx"/>
                    </a:ext>
                  </a:extLst>
                </a:hlinkClick>
              </a:rPr>
              <a:t>Microsoft </a:t>
            </a:r>
            <a:br>
              <a:rPr kumimoji="0" lang="en-US" sz="1400" b="0" i="0" u="none" strike="noStrike" kern="1200" cap="none" spc="0" normalizeH="0" baseline="0" noProof="0" dirty="0">
                <a:ln>
                  <a:noFill/>
                </a:ln>
                <a:solidFill>
                  <a:srgbClr val="0078D4"/>
                </a:solidFill>
                <a:effectLst/>
                <a:uLnTx/>
                <a:uFillTx/>
                <a:latin typeface="Segoe UI Semibold" panose="020B0502040204020203" pitchFamily="34" charset="0"/>
                <a:ea typeface="Calibri" panose="020F0502020204030204" pitchFamily="34" charset="0"/>
                <a:cs typeface="Segoe UI Semibold" panose="020B0502040204020203" pitchFamily="34" charset="0"/>
                <a:hlinkClick r:id="rId9">
                  <a:extLst>
                    <a:ext uri="{A12FA001-AC4F-418D-AE19-62706E023703}">
                      <ahyp:hlinkClr xmlns:ahyp="http://schemas.microsoft.com/office/drawing/2018/hyperlinkcolor" val="tx"/>
                    </a:ext>
                  </a:extLst>
                </a:hlinkClick>
              </a:rPr>
            </a:br>
            <a:r>
              <a:rPr kumimoji="0" lang="en-US" sz="1400" b="0" i="0" u="none" strike="noStrike" kern="1200" cap="none" spc="0" normalizeH="0" baseline="0" noProof="0" dirty="0">
                <a:ln>
                  <a:noFill/>
                </a:ln>
                <a:solidFill>
                  <a:srgbClr val="0078D4"/>
                </a:solidFill>
                <a:effectLst/>
                <a:uLnTx/>
                <a:uFillTx/>
                <a:latin typeface="Segoe UI Semibold" panose="020B0502040204020203" pitchFamily="34" charset="0"/>
                <a:ea typeface="Calibri" panose="020F0502020204030204" pitchFamily="34" charset="0"/>
                <a:cs typeface="Segoe UI Semibold" panose="020B0502040204020203" pitchFamily="34" charset="0"/>
                <a:hlinkClick r:id="rId9">
                  <a:extLst>
                    <a:ext uri="{A12FA001-AC4F-418D-AE19-62706E023703}">
                      <ahyp:hlinkClr xmlns:ahyp="http://schemas.microsoft.com/office/drawing/2018/hyperlinkcolor" val="tx"/>
                    </a:ext>
                  </a:extLst>
                </a:hlinkClick>
              </a:rPr>
              <a:t>Copilot Academy</a:t>
            </a:r>
            <a:endParaRPr kumimoji="0" lang="en-US" sz="1400" b="0" i="0" u="none" strike="noStrike" kern="1200" cap="none" spc="0" normalizeH="0" baseline="0" noProof="0" dirty="0">
              <a:ln>
                <a:noFill/>
              </a:ln>
              <a:solidFill>
                <a:srgbClr val="0078D4"/>
              </a:solidFill>
              <a:effectLst/>
              <a:uLnTx/>
              <a:uFillTx/>
              <a:latin typeface="Segoe UI Semibold" panose="020B0502040204020203" pitchFamily="34" charset="0"/>
              <a:ea typeface="Calibri" panose="020F0502020204030204" pitchFamily="34" charset="0"/>
              <a:cs typeface="Segoe UI Semibold" panose="020B0502040204020203" pitchFamily="34" charset="0"/>
            </a:endParaRP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Available to all Microsoft 365 Copilot customers</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Centralized location to help with the basics of Copilot learning and upskilling, pulling the best content from available free Microsoft sources</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Structured content in easily consumable learning paths curated </a:t>
            </a:r>
            <a:b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b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by Microsoft experts</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Develop your AI interaction skills from your Viva Learning app </a:t>
            </a:r>
            <a:b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b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in Teams or webapp</a:t>
            </a:r>
          </a:p>
        </p:txBody>
      </p:sp>
      <p:pic>
        <p:nvPicPr>
          <p:cNvPr id="18" name="Picture 17" descr="Microsoft Copilot learning hub webpage showing tutorials, articles, credentials, and Copilot learning journey resources with colorful abstract illustrations.">
            <a:extLst>
              <a:ext uri="{FF2B5EF4-FFF2-40B4-BE49-F238E27FC236}">
                <a16:creationId xmlns:a16="http://schemas.microsoft.com/office/drawing/2014/main" id="{2908CDF2-7F68-0CE0-65DC-279DC2697AF4}"/>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t="-15610" b="-16695"/>
          <a:stretch>
            <a:fillRect/>
          </a:stretch>
        </p:blipFill>
        <p:spPr>
          <a:xfrm>
            <a:off x="6278879" y="1606173"/>
            <a:ext cx="2959601" cy="4026741"/>
          </a:xfrm>
          <a:prstGeom prst="roundRect">
            <a:avLst>
              <a:gd name="adj" fmla="val 2012"/>
            </a:avLst>
          </a:prstGeom>
          <a:solidFill>
            <a:srgbClr val="FFFFFF"/>
          </a:solidFill>
        </p:spPr>
      </p:pic>
      <p:sp>
        <p:nvSpPr>
          <p:cNvPr id="14" name="Title 5">
            <a:extLst>
              <a:ext uri="{FF2B5EF4-FFF2-40B4-BE49-F238E27FC236}">
                <a16:creationId xmlns:a16="http://schemas.microsoft.com/office/drawing/2014/main" id="{B7A4F0A5-AAF9-591A-B84F-96F769CB87C4}"/>
              </a:ext>
            </a:extLst>
          </p:cNvPr>
          <p:cNvSpPr txBox="1">
            <a:spLocks/>
          </p:cNvSpPr>
          <p:nvPr/>
        </p:nvSpPr>
        <p:spPr>
          <a:xfrm>
            <a:off x="9375641" y="1738259"/>
            <a:ext cx="1998692" cy="1623521"/>
          </a:xfrm>
          <a:prstGeom prst="rect">
            <a:avLst/>
          </a:prstGeom>
        </p:spPr>
        <p:txBody>
          <a:bodyPr vert="horz" wrap="square" lIns="0" tIns="0" rIns="0" bIns="0" rtlCol="0" anchor="ctr">
            <a:spAutoFit/>
          </a:bodyPr>
          <a:lstStyle>
            <a:lvl1pPr algn="l" defTabSz="677300" rtl="0" eaLnBrk="1" latinLnBrk="0" hangingPunct="1">
              <a:lnSpc>
                <a:spcPct val="90000"/>
              </a:lnSpc>
              <a:spcBef>
                <a:spcPct val="0"/>
              </a:spcBef>
              <a:buNone/>
              <a:defRPr sz="2812" b="1" kern="1200">
                <a:solidFill>
                  <a:schemeClr val="tx1"/>
                </a:solidFill>
                <a:latin typeface="Aptos" panose="020B0004020202020204" pitchFamily="34" charset="0"/>
                <a:ea typeface="Calibri" panose="020F0502020204030204" pitchFamily="34" charset="0"/>
                <a:cs typeface="Calibri" panose="020F0502020204030204" pitchFamily="34" charset="0"/>
              </a:defRPr>
            </a:lvl1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0078D4"/>
                </a:solidFill>
                <a:effectLst/>
                <a:uLnTx/>
                <a:uFillTx/>
                <a:latin typeface="Segoe UI Semibold" panose="020B0502040204020203" pitchFamily="34" charset="0"/>
                <a:ea typeface="Calibri" panose="020F0502020204030204" pitchFamily="34" charset="0"/>
                <a:cs typeface="Segoe UI Semibold" panose="020B0502040204020203" pitchFamily="34" charset="0"/>
                <a:hlinkClick r:id="rId11">
                  <a:extLst>
                    <a:ext uri="{A12FA001-AC4F-418D-AE19-62706E023703}">
                      <ahyp:hlinkClr xmlns:ahyp="http://schemas.microsoft.com/office/drawing/2018/hyperlinkcolor" val="tx"/>
                    </a:ext>
                  </a:extLst>
                </a:hlinkClick>
              </a:rPr>
              <a:t>Microsoft Learn</a:t>
            </a:r>
            <a:endParaRPr kumimoji="0" lang="en-US" sz="1400" b="0" i="0" u="none" strike="noStrike" kern="1200" cap="none" spc="0" normalizeH="0" baseline="0" noProof="0" dirty="0">
              <a:ln>
                <a:noFill/>
              </a:ln>
              <a:solidFill>
                <a:srgbClr val="0078D4"/>
              </a:solidFill>
              <a:effectLst/>
              <a:uLnTx/>
              <a:uFillTx/>
              <a:latin typeface="Segoe UI Semibold" panose="020B0502040204020203" pitchFamily="34" charset="0"/>
              <a:ea typeface="Calibri" panose="020F0502020204030204" pitchFamily="34" charset="0"/>
              <a:cs typeface="Segoe UI Semibold" panose="020B0502040204020203" pitchFamily="34" charset="0"/>
            </a:endParaRP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Free, on-demand training content for skill development</a:t>
            </a:r>
          </a:p>
          <a:p>
            <a:pPr marL="247650" marR="0" lvl="0" indent="-133350" algn="l" defTabSz="914367"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Calibri" panose="020F0502020204030204" pitchFamily="34" charset="0"/>
              </a:rPr>
              <a:t>Step-by-step exercises guiding learners through common Copilot prompts and use cases </a:t>
            </a:r>
          </a:p>
        </p:txBody>
      </p:sp>
      <p:sp>
        <p:nvSpPr>
          <p:cNvPr id="17" name="Rectangle: Rounded Corners 10">
            <a:extLst>
              <a:ext uri="{FF2B5EF4-FFF2-40B4-BE49-F238E27FC236}">
                <a16:creationId xmlns:a16="http://schemas.microsoft.com/office/drawing/2014/main" id="{267894DD-8729-B5A5-A710-53FD1C963DBF}"/>
              </a:ext>
            </a:extLst>
          </p:cNvPr>
          <p:cNvSpPr/>
          <p:nvPr/>
        </p:nvSpPr>
        <p:spPr>
          <a:xfrm>
            <a:off x="680509" y="5849634"/>
            <a:ext cx="10830982" cy="331710"/>
          </a:xfrm>
          <a:prstGeom prst="roundRect">
            <a:avLst>
              <a:gd name="adj" fmla="val 50000"/>
            </a:avLst>
          </a:prstGeom>
          <a:gradFill flip="none" rotWithShape="1">
            <a:gsLst>
              <a:gs pos="100000">
                <a:srgbClr val="0078D4"/>
              </a:gs>
              <a:gs pos="29000">
                <a:srgbClr val="8661C5"/>
              </a:gs>
              <a:gs pos="0">
                <a:srgbClr val="C03BC4"/>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Semibold"/>
                <a:ea typeface="+mn-ea"/>
                <a:cs typeface="Segoe UI Semibold" panose="020B0502040204020203" pitchFamily="34" charset="0"/>
              </a:rPr>
              <a:t>Downloadable assets for customization available at </a:t>
            </a:r>
            <a:r>
              <a:rPr kumimoji="0" lang="en-US" sz="1400" b="0" i="0" u="none" strike="noStrike" kern="1200" cap="none" spc="0" normalizeH="0" baseline="0" noProof="0" dirty="0">
                <a:ln>
                  <a:noFill/>
                </a:ln>
                <a:solidFill>
                  <a:srgbClr val="FFFFFF"/>
                </a:solidFill>
                <a:effectLst/>
                <a:uLnTx/>
                <a:uFillTx/>
                <a:latin typeface="Segoe UI Semibold"/>
                <a:ea typeface="+mn-ea"/>
                <a:cs typeface="Segoe UI Semibold" panose="020B0502040204020203" pitchFamily="34" charset="0"/>
                <a:hlinkClick r:id="rId12">
                  <a:extLst>
                    <a:ext uri="{A12FA001-AC4F-418D-AE19-62706E023703}">
                      <ahyp:hlinkClr xmlns:ahyp="http://schemas.microsoft.com/office/drawing/2018/hyperlinkcolor" val="tx"/>
                    </a:ext>
                  </a:extLst>
                </a:hlinkClick>
              </a:rPr>
              <a:t>adoption.microsoft.com/copilot</a:t>
            </a:r>
            <a:endParaRPr kumimoji="0" lang="en-US" sz="1400" b="0" i="0" u="none" strike="noStrike" kern="1200" cap="none" spc="0" normalizeH="0" baseline="0" noProof="0" dirty="0">
              <a:ln>
                <a:noFill/>
              </a:ln>
              <a:solidFill>
                <a:srgbClr val="FFFFFF"/>
              </a:solidFill>
              <a:effectLst/>
              <a:uLnTx/>
              <a:uFillTx/>
              <a:latin typeface="Segoe UI Semibold"/>
              <a:ea typeface="+mn-ea"/>
              <a:cs typeface="Segoe UI Semibold" panose="020B0502040204020203" pitchFamily="34" charset="0"/>
            </a:endParaRPr>
          </a:p>
        </p:txBody>
      </p:sp>
    </p:spTree>
    <p:extLst>
      <p:ext uri="{BB962C8B-B14F-4D97-AF65-F5344CB8AC3E}">
        <p14:creationId xmlns:p14="http://schemas.microsoft.com/office/powerpoint/2010/main" val="331976191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CFFCE-8BF4-BF52-0096-BBCD5FF07A87}"/>
            </a:ext>
          </a:extLst>
        </p:cNvPr>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A1C17B58-E25C-DAAD-BC5B-554A7DF73773}"/>
              </a:ext>
              <a:ext uri="{C183D7F6-B498-43B3-948B-1728B52AA6E4}">
                <adec:decorative xmlns:adec="http://schemas.microsoft.com/office/drawing/2017/decorative" val="1"/>
              </a:ext>
            </a:extLst>
          </p:cNvPr>
          <p:cNvSpPr>
            <a:spLocks noChangeAspect="1"/>
          </p:cNvSpPr>
          <p:nvPr/>
        </p:nvSpPr>
        <p:spPr bwMode="auto">
          <a:xfrm>
            <a:off x="2085671" y="2032001"/>
            <a:ext cx="6781798" cy="4241800"/>
          </a:xfrm>
          <a:prstGeom prst="roundRect">
            <a:avLst>
              <a:gd name="adj" fmla="val 2520"/>
            </a:avLst>
          </a:prstGeom>
          <a:solidFill>
            <a:schemeClr val="bg1"/>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grpSp>
        <p:nvGrpSpPr>
          <p:cNvPr id="15" name="Group 14">
            <a:extLst>
              <a:ext uri="{FF2B5EF4-FFF2-40B4-BE49-F238E27FC236}">
                <a16:creationId xmlns:a16="http://schemas.microsoft.com/office/drawing/2014/main" id="{5457030C-5A3E-88CD-25E2-EF0E55A86E71}"/>
              </a:ext>
              <a:ext uri="{C183D7F6-B498-43B3-948B-1728B52AA6E4}">
                <adec:decorative xmlns:adec="http://schemas.microsoft.com/office/drawing/2017/decorative" val="1"/>
              </a:ext>
            </a:extLst>
          </p:cNvPr>
          <p:cNvGrpSpPr/>
          <p:nvPr/>
        </p:nvGrpSpPr>
        <p:grpSpPr>
          <a:xfrm>
            <a:off x="8769041" y="1002486"/>
            <a:ext cx="817234" cy="2085995"/>
            <a:chOff x="8769041" y="1002486"/>
            <a:chExt cx="817234" cy="2085995"/>
          </a:xfrm>
        </p:grpSpPr>
        <p:sp>
          <p:nvSpPr>
            <p:cNvPr id="60" name="Freeform: Shape 59">
              <a:extLst>
                <a:ext uri="{FF2B5EF4-FFF2-40B4-BE49-F238E27FC236}">
                  <a16:creationId xmlns:a16="http://schemas.microsoft.com/office/drawing/2014/main" id="{72665485-6020-549C-97D2-48731D0A0203}"/>
                </a:ext>
              </a:extLst>
            </p:cNvPr>
            <p:cNvSpPr/>
            <p:nvPr/>
          </p:nvSpPr>
          <p:spPr bwMode="auto">
            <a:xfrm rot="5400000">
              <a:off x="8174000" y="1690495"/>
              <a:ext cx="1993027" cy="802945"/>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79" name="Rectangle: Rounded Corners 78">
              <a:extLst>
                <a:ext uri="{FF2B5EF4-FFF2-40B4-BE49-F238E27FC236}">
                  <a16:creationId xmlns:a16="http://schemas.microsoft.com/office/drawing/2014/main" id="{9F80E611-34E5-1761-C3A1-136F3EB833DC}"/>
                </a:ext>
              </a:extLst>
            </p:cNvPr>
            <p:cNvSpPr/>
            <p:nvPr/>
          </p:nvSpPr>
          <p:spPr bwMode="auto">
            <a:xfrm>
              <a:off x="9558843" y="1002486"/>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78" name="Rectangle: Rounded Corners 77">
              <a:extLst>
                <a:ext uri="{FF2B5EF4-FFF2-40B4-BE49-F238E27FC236}">
                  <a16:creationId xmlns:a16="http://schemas.microsoft.com/office/drawing/2014/main" id="{AE6F381C-C9B3-13E6-CF83-1781A989B551}"/>
                </a:ext>
              </a:extLst>
            </p:cNvPr>
            <p:cNvSpPr/>
            <p:nvPr/>
          </p:nvSpPr>
          <p:spPr bwMode="auto">
            <a:xfrm>
              <a:off x="9558843" y="1659945"/>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77" name="Rectangle: Rounded Corners 76">
              <a:extLst>
                <a:ext uri="{FF2B5EF4-FFF2-40B4-BE49-F238E27FC236}">
                  <a16:creationId xmlns:a16="http://schemas.microsoft.com/office/drawing/2014/main" id="{43CE970A-069E-9085-31DD-3E690B88E75D}"/>
                </a:ext>
              </a:extLst>
            </p:cNvPr>
            <p:cNvSpPr/>
            <p:nvPr/>
          </p:nvSpPr>
          <p:spPr bwMode="auto">
            <a:xfrm>
              <a:off x="9558843" y="2074861"/>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76" name="Rectangle: Rounded Corners 75">
              <a:extLst>
                <a:ext uri="{FF2B5EF4-FFF2-40B4-BE49-F238E27FC236}">
                  <a16:creationId xmlns:a16="http://schemas.microsoft.com/office/drawing/2014/main" id="{598766E7-5F1B-63A8-84A2-6EA6DCDAEB44}"/>
                </a:ext>
              </a:extLst>
            </p:cNvPr>
            <p:cNvSpPr/>
            <p:nvPr/>
          </p:nvSpPr>
          <p:spPr bwMode="auto">
            <a:xfrm>
              <a:off x="9558843" y="261104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6" name="Title 5">
            <a:extLst>
              <a:ext uri="{FF2B5EF4-FFF2-40B4-BE49-F238E27FC236}">
                <a16:creationId xmlns:a16="http://schemas.microsoft.com/office/drawing/2014/main" id="{F749BC5E-D3F3-4DF0-0EAB-B257AFBFBB71}"/>
              </a:ext>
            </a:extLst>
          </p:cNvPr>
          <p:cNvSpPr>
            <a:spLocks noGrp="1"/>
          </p:cNvSpPr>
          <p:nvPr>
            <p:ph type="title"/>
          </p:nvPr>
        </p:nvSpPr>
        <p:spPr/>
        <p:txBody>
          <a:bodyPr/>
          <a:lstStyle/>
          <a:p>
            <a:r>
              <a:rPr lang="en-US" noProof="0" dirty="0"/>
              <a:t>Starting a chat in Word</a:t>
            </a:r>
          </a:p>
        </p:txBody>
      </p:sp>
      <p:grpSp>
        <p:nvGrpSpPr>
          <p:cNvPr id="19" name="Group 18" descr="Microsoft Word window showing a Risk Assessment Report Draft with Copilot panel open on the right, offering prompts to update the document or compare with last year’s report.">
            <a:extLst>
              <a:ext uri="{FF2B5EF4-FFF2-40B4-BE49-F238E27FC236}">
                <a16:creationId xmlns:a16="http://schemas.microsoft.com/office/drawing/2014/main" id="{4FB307BF-56B5-5353-D7DA-F4EE0188D848}"/>
              </a:ext>
            </a:extLst>
          </p:cNvPr>
          <p:cNvGrpSpPr/>
          <p:nvPr/>
        </p:nvGrpSpPr>
        <p:grpSpPr>
          <a:xfrm>
            <a:off x="588261" y="1331867"/>
            <a:ext cx="8233487" cy="4896438"/>
            <a:chOff x="588261" y="1331867"/>
            <a:chExt cx="8233487" cy="4896438"/>
          </a:xfrm>
        </p:grpSpPr>
        <p:pic>
          <p:nvPicPr>
            <p:cNvPr id="117" name="Picture 116" descr="Microsoft Word window showing a Risk Assessment Report Draft with Copilot panel open on the right, offering prompts to update the document or compare with last year’s report.">
              <a:extLst>
                <a:ext uri="{FF2B5EF4-FFF2-40B4-BE49-F238E27FC236}">
                  <a16:creationId xmlns:a16="http://schemas.microsoft.com/office/drawing/2014/main" id="{53920C55-6BC2-B041-2EB3-2E417646C03A}"/>
                </a:ext>
                <a:ext uri="{C183D7F6-B498-43B3-948B-1728B52AA6E4}">
                  <adec:decorative xmlns:adec="http://schemas.microsoft.com/office/drawing/2017/decorative" val="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31390" y="2077497"/>
              <a:ext cx="6690358" cy="4150808"/>
            </a:xfrm>
            <a:prstGeom prst="roundRect">
              <a:avLst>
                <a:gd name="adj" fmla="val 1063"/>
              </a:avLst>
            </a:prstGeom>
          </p:spPr>
        </p:pic>
        <p:sp>
          <p:nvSpPr>
            <p:cNvPr id="18" name="Rectangle 17">
              <a:extLst>
                <a:ext uri="{FF2B5EF4-FFF2-40B4-BE49-F238E27FC236}">
                  <a16:creationId xmlns:a16="http://schemas.microsoft.com/office/drawing/2014/main" id="{CA0E5CD4-33DA-8C0A-2601-D9B842301121}"/>
                </a:ext>
              </a:extLst>
            </p:cNvPr>
            <p:cNvSpPr/>
            <p:nvPr/>
          </p:nvSpPr>
          <p:spPr bwMode="auto">
            <a:xfrm>
              <a:off x="588261" y="1331867"/>
              <a:ext cx="237239" cy="23723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noProof="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15" name="Rectangle: Rounded Corners 26">
            <a:extLst>
              <a:ext uri="{FF2B5EF4-FFF2-40B4-BE49-F238E27FC236}">
                <a16:creationId xmlns:a16="http://schemas.microsoft.com/office/drawing/2014/main" id="{9533D57C-F186-9780-9C03-82A86E90A89D}"/>
              </a:ext>
            </a:extLst>
          </p:cNvPr>
          <p:cNvSpPr/>
          <p:nvPr/>
        </p:nvSpPr>
        <p:spPr bwMode="auto">
          <a:xfrm>
            <a:off x="5010730" y="1331867"/>
            <a:ext cx="1282120"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t>Navigation panel</a:t>
            </a:r>
            <a:b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a:rPr>
              <a:t>Access agents and conversation history</a:t>
            </a:r>
          </a:p>
        </p:txBody>
      </p:sp>
      <p:grpSp>
        <p:nvGrpSpPr>
          <p:cNvPr id="3" name="Group 2" descr="highlighting the three line icon in the screenshot">
            <a:extLst>
              <a:ext uri="{FF2B5EF4-FFF2-40B4-BE49-F238E27FC236}">
                <a16:creationId xmlns:a16="http://schemas.microsoft.com/office/drawing/2014/main" id="{531E085D-A2A9-D7BC-A7D6-3F484CD9F07B}"/>
              </a:ext>
              <a:ext uri="{C183D7F6-B498-43B3-948B-1728B52AA6E4}">
                <adec:decorative xmlns:adec="http://schemas.microsoft.com/office/drawing/2017/decorative" val="0"/>
              </a:ext>
            </a:extLst>
          </p:cNvPr>
          <p:cNvGrpSpPr/>
          <p:nvPr/>
        </p:nvGrpSpPr>
        <p:grpSpPr>
          <a:xfrm>
            <a:off x="6265418" y="1331867"/>
            <a:ext cx="949463" cy="1889964"/>
            <a:chOff x="6265418" y="1331867"/>
            <a:chExt cx="949463" cy="1889964"/>
          </a:xfrm>
        </p:grpSpPr>
        <p:sp>
          <p:nvSpPr>
            <p:cNvPr id="51" name="Freeform: Shape 50">
              <a:extLst>
                <a:ext uri="{FF2B5EF4-FFF2-40B4-BE49-F238E27FC236}">
                  <a16:creationId xmlns:a16="http://schemas.microsoft.com/office/drawing/2014/main" id="{6BE20462-B993-40DD-54C6-7F38C2B86209}"/>
                </a:ext>
              </a:extLst>
            </p:cNvPr>
            <p:cNvSpPr/>
            <p:nvPr/>
          </p:nvSpPr>
          <p:spPr bwMode="auto">
            <a:xfrm>
              <a:off x="6280149" y="1439863"/>
              <a:ext cx="854075" cy="1530030"/>
            </a:xfrm>
            <a:custGeom>
              <a:avLst/>
              <a:gdLst>
                <a:gd name="connsiteX0" fmla="*/ 0 w 819150"/>
                <a:gd name="connsiteY0" fmla="*/ 0 h 1720850"/>
                <a:gd name="connsiteX1" fmla="*/ 819150 w 819150"/>
                <a:gd name="connsiteY1" fmla="*/ 0 h 1720850"/>
                <a:gd name="connsiteX2" fmla="*/ 819150 w 819150"/>
                <a:gd name="connsiteY2" fmla="*/ 1720850 h 1720850"/>
              </a:gdLst>
              <a:ahLst/>
              <a:cxnLst>
                <a:cxn ang="0">
                  <a:pos x="connsiteX0" y="connsiteY0"/>
                </a:cxn>
                <a:cxn ang="0">
                  <a:pos x="connsiteX1" y="connsiteY1"/>
                </a:cxn>
                <a:cxn ang="0">
                  <a:pos x="connsiteX2" y="connsiteY2"/>
                </a:cxn>
              </a:cxnLst>
              <a:rect l="l" t="t" r="r" b="b"/>
              <a:pathLst>
                <a:path w="819150" h="1720850">
                  <a:moveTo>
                    <a:pt x="0" y="0"/>
                  </a:moveTo>
                  <a:lnTo>
                    <a:pt x="819150" y="0"/>
                  </a:lnTo>
                  <a:lnTo>
                    <a:pt x="819150" y="17208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116" name="Rectangle: Rounded Corners 115">
              <a:extLst>
                <a:ext uri="{FF2B5EF4-FFF2-40B4-BE49-F238E27FC236}">
                  <a16:creationId xmlns:a16="http://schemas.microsoft.com/office/drawing/2014/main" id="{C14E6D58-483A-DE0C-0550-7594E281B3E2}"/>
                </a:ext>
              </a:extLst>
            </p:cNvPr>
            <p:cNvSpPr/>
            <p:nvPr/>
          </p:nvSpPr>
          <p:spPr bwMode="auto">
            <a:xfrm>
              <a:off x="6265418" y="133186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2" name="Rectangle: Rounded Corners 51">
              <a:extLst>
                <a:ext uri="{FF2B5EF4-FFF2-40B4-BE49-F238E27FC236}">
                  <a16:creationId xmlns:a16="http://schemas.microsoft.com/office/drawing/2014/main" id="{27B60D2C-32A4-B5DA-9F02-68B12CBA418C}"/>
                </a:ext>
              </a:extLst>
            </p:cNvPr>
            <p:cNvSpPr/>
            <p:nvPr/>
          </p:nvSpPr>
          <p:spPr bwMode="auto">
            <a:xfrm>
              <a:off x="7052956" y="2969895"/>
              <a:ext cx="161925" cy="251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45" name="Rectangle: Rounded Corners 26">
            <a:extLst>
              <a:ext uri="{FF2B5EF4-FFF2-40B4-BE49-F238E27FC236}">
                <a16:creationId xmlns:a16="http://schemas.microsoft.com/office/drawing/2014/main" id="{4B37E757-AE9B-23F3-6BEF-29DE7554E211}"/>
              </a:ext>
            </a:extLst>
          </p:cNvPr>
          <p:cNvSpPr/>
          <p:nvPr/>
        </p:nvSpPr>
        <p:spPr bwMode="auto">
          <a:xfrm>
            <a:off x="7847010" y="1355680"/>
            <a:ext cx="115649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t>Copilot</a:t>
            </a:r>
            <a:b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a:rPr>
              <a:t>Open Copilot Chat from the ribbon</a:t>
            </a:r>
          </a:p>
        </p:txBody>
      </p:sp>
      <p:grpSp>
        <p:nvGrpSpPr>
          <p:cNvPr id="4" name="Group 3" descr="highlighting the Copilot in the screenshot">
            <a:extLst>
              <a:ext uri="{FF2B5EF4-FFF2-40B4-BE49-F238E27FC236}">
                <a16:creationId xmlns:a16="http://schemas.microsoft.com/office/drawing/2014/main" id="{6FBD2EBB-E7B1-5BA0-08BF-2F67E497DFFD}"/>
              </a:ext>
              <a:ext uri="{C183D7F6-B498-43B3-948B-1728B52AA6E4}">
                <adec:decorative xmlns:adec="http://schemas.microsoft.com/office/drawing/2017/decorative" val="0"/>
              </a:ext>
            </a:extLst>
          </p:cNvPr>
          <p:cNvGrpSpPr/>
          <p:nvPr/>
        </p:nvGrpSpPr>
        <p:grpSpPr>
          <a:xfrm>
            <a:off x="7826375" y="1870873"/>
            <a:ext cx="266700" cy="923127"/>
            <a:chOff x="7826375" y="1870873"/>
            <a:chExt cx="266700" cy="923127"/>
          </a:xfrm>
        </p:grpSpPr>
        <p:sp>
          <p:nvSpPr>
            <p:cNvPr id="20" name="Rectangle: Rounded Corners 19">
              <a:extLst>
                <a:ext uri="{FF2B5EF4-FFF2-40B4-BE49-F238E27FC236}">
                  <a16:creationId xmlns:a16="http://schemas.microsoft.com/office/drawing/2014/main" id="{002F1E56-C480-39C3-8C78-3F63BEA9C34E}"/>
                </a:ext>
              </a:extLst>
            </p:cNvPr>
            <p:cNvSpPr/>
            <p:nvPr/>
          </p:nvSpPr>
          <p:spPr bwMode="auto">
            <a:xfrm>
              <a:off x="7826375" y="2478086"/>
              <a:ext cx="266700" cy="315914"/>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18" name="Group 117">
              <a:extLst>
                <a:ext uri="{FF2B5EF4-FFF2-40B4-BE49-F238E27FC236}">
                  <a16:creationId xmlns:a16="http://schemas.microsoft.com/office/drawing/2014/main" id="{99EF1FF0-6C02-353F-07C5-09DA7308EF83}"/>
                </a:ext>
              </a:extLst>
            </p:cNvPr>
            <p:cNvGrpSpPr/>
            <p:nvPr/>
          </p:nvGrpSpPr>
          <p:grpSpPr>
            <a:xfrm>
              <a:off x="7850164" y="1870873"/>
              <a:ext cx="219122" cy="607213"/>
              <a:chOff x="7498226" y="1870873"/>
              <a:chExt cx="219122" cy="607213"/>
            </a:xfrm>
          </p:grpSpPr>
          <p:cxnSp>
            <p:nvCxnSpPr>
              <p:cNvPr id="56" name="Straight Connector 55">
                <a:extLst>
                  <a:ext uri="{FF2B5EF4-FFF2-40B4-BE49-F238E27FC236}">
                    <a16:creationId xmlns:a16="http://schemas.microsoft.com/office/drawing/2014/main" id="{4DA89715-F897-78BC-FC4A-4B9033F6B73F}"/>
                  </a:ext>
                </a:extLst>
              </p:cNvPr>
              <p:cNvCxnSpPr>
                <a:cxnSpLocks/>
                <a:stCxn id="58" idx="3"/>
              </p:cNvCxnSpPr>
              <p:nvPr/>
            </p:nvCxnSpPr>
            <p:spPr>
              <a:xfrm>
                <a:off x="7607787" y="1870873"/>
                <a:ext cx="0" cy="607213"/>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58" name="Rectangle: Rounded Corners 57">
                <a:extLst>
                  <a:ext uri="{FF2B5EF4-FFF2-40B4-BE49-F238E27FC236}">
                    <a16:creationId xmlns:a16="http://schemas.microsoft.com/office/drawing/2014/main" id="{9276AD80-5246-BC8A-7856-B54D5E8D1E12}"/>
                  </a:ext>
                </a:extLst>
              </p:cNvPr>
              <p:cNvSpPr/>
              <p:nvPr/>
            </p:nvSpPr>
            <p:spPr bwMode="auto">
              <a:xfrm rot="16200000">
                <a:off x="7594071" y="177502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grpSp>
      <p:sp>
        <p:nvSpPr>
          <p:cNvPr id="22" name="Rectangle: Rounded Corners 21" descr="highlighted in the screenshot">
            <a:extLst>
              <a:ext uri="{FF2B5EF4-FFF2-40B4-BE49-F238E27FC236}">
                <a16:creationId xmlns:a16="http://schemas.microsoft.com/office/drawing/2014/main" id="{862B835B-0DC3-9AA6-2816-65622ABDC352}"/>
              </a:ext>
            </a:extLst>
          </p:cNvPr>
          <p:cNvSpPr/>
          <p:nvPr/>
        </p:nvSpPr>
        <p:spPr bwMode="auto">
          <a:xfrm>
            <a:off x="7264887" y="2969895"/>
            <a:ext cx="1504156" cy="25193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1" name="Group 60">
            <a:extLst>
              <a:ext uri="{FF2B5EF4-FFF2-40B4-BE49-F238E27FC236}">
                <a16:creationId xmlns:a16="http://schemas.microsoft.com/office/drawing/2014/main" id="{0B180501-1430-F47D-C4DA-63CB648812BA}"/>
              </a:ext>
              <a:ext uri="{C183D7F6-B498-43B3-948B-1728B52AA6E4}">
                <adec:decorative xmlns:adec="http://schemas.microsoft.com/office/drawing/2017/decorative" val="1"/>
              </a:ext>
            </a:extLst>
          </p:cNvPr>
          <p:cNvGrpSpPr/>
          <p:nvPr/>
        </p:nvGrpSpPr>
        <p:grpSpPr>
          <a:xfrm>
            <a:off x="9276581" y="1002486"/>
            <a:ext cx="231750" cy="219122"/>
            <a:chOff x="9276581" y="520705"/>
            <a:chExt cx="231750" cy="219122"/>
          </a:xfrm>
        </p:grpSpPr>
        <p:sp>
          <p:nvSpPr>
            <p:cNvPr id="62" name="Rectangle: Rounded Corners 61">
              <a:extLst>
                <a:ext uri="{FF2B5EF4-FFF2-40B4-BE49-F238E27FC236}">
                  <a16:creationId xmlns:a16="http://schemas.microsoft.com/office/drawing/2014/main" id="{86B9FE2F-9B4F-ED4F-C53C-4EB97CF46FCB}"/>
                </a:ext>
              </a:extLst>
            </p:cNvPr>
            <p:cNvSpPr/>
            <p:nvPr/>
          </p:nvSpPr>
          <p:spPr bwMode="auto">
            <a:xfrm>
              <a:off x="9276581" y="520705"/>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5" name="Picture 64">
              <a:extLst>
                <a:ext uri="{FF2B5EF4-FFF2-40B4-BE49-F238E27FC236}">
                  <a16:creationId xmlns:a16="http://schemas.microsoft.com/office/drawing/2014/main" id="{29646E04-CB48-9880-BBDD-064FEF49CF05}"/>
                </a:ext>
              </a:extLst>
            </p:cNvPr>
            <p:cNvPicPr>
              <a:picLocks noChangeAspect="1"/>
            </p:cNvPicPr>
            <p:nvPr/>
          </p:nvPicPr>
          <p:blipFill>
            <a:blip r:embed="rId4"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288487" y="531377"/>
              <a:ext cx="207938" cy="197778"/>
            </a:xfrm>
            <a:prstGeom prst="rect">
              <a:avLst/>
            </a:prstGeom>
          </p:spPr>
        </p:pic>
      </p:grpSp>
      <p:sp>
        <p:nvSpPr>
          <p:cNvPr id="80" name="Rectangle: Rounded Corners 26">
            <a:extLst>
              <a:ext uri="{FF2B5EF4-FFF2-40B4-BE49-F238E27FC236}">
                <a16:creationId xmlns:a16="http://schemas.microsoft.com/office/drawing/2014/main" id="{48BBE893-88D7-7A5B-5E35-5119982F44B3}"/>
              </a:ext>
            </a:extLst>
          </p:cNvPr>
          <p:cNvSpPr/>
          <p:nvPr/>
        </p:nvSpPr>
        <p:spPr bwMode="auto">
          <a:xfrm>
            <a:off x="9689307" y="1002486"/>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Enterprise data protection </a:t>
            </a:r>
            <a:b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shield </a:t>
            </a: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 indicates your data is protected</a:t>
            </a:r>
          </a:p>
        </p:txBody>
      </p:sp>
      <p:grpSp>
        <p:nvGrpSpPr>
          <p:cNvPr id="133" name="Group 132">
            <a:extLst>
              <a:ext uri="{FF2B5EF4-FFF2-40B4-BE49-F238E27FC236}">
                <a16:creationId xmlns:a16="http://schemas.microsoft.com/office/drawing/2014/main" id="{8AD9A7A1-7723-ED7B-4BB3-C96542795FEF}"/>
              </a:ext>
              <a:ext uri="{C183D7F6-B498-43B3-948B-1728B52AA6E4}">
                <adec:decorative xmlns:adec="http://schemas.microsoft.com/office/drawing/2017/decorative" val="1"/>
              </a:ext>
            </a:extLst>
          </p:cNvPr>
          <p:cNvGrpSpPr/>
          <p:nvPr/>
        </p:nvGrpSpPr>
        <p:grpSpPr>
          <a:xfrm>
            <a:off x="9276581" y="1659945"/>
            <a:ext cx="231750" cy="219122"/>
            <a:chOff x="9276581" y="1659945"/>
            <a:chExt cx="231750" cy="219122"/>
          </a:xfrm>
        </p:grpSpPr>
        <p:sp>
          <p:nvSpPr>
            <p:cNvPr id="69" name="Rectangle: Rounded Corners 68">
              <a:extLst>
                <a:ext uri="{FF2B5EF4-FFF2-40B4-BE49-F238E27FC236}">
                  <a16:creationId xmlns:a16="http://schemas.microsoft.com/office/drawing/2014/main" id="{342E4621-A0CD-9108-3830-3D3148458BDB}"/>
                </a:ext>
              </a:extLst>
            </p:cNvPr>
            <p:cNvSpPr/>
            <p:nvPr/>
          </p:nvSpPr>
          <p:spPr bwMode="auto">
            <a:xfrm>
              <a:off x="9276581" y="1659945"/>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32" name="Picture 131">
              <a:extLst>
                <a:ext uri="{FF2B5EF4-FFF2-40B4-BE49-F238E27FC236}">
                  <a16:creationId xmlns:a16="http://schemas.microsoft.com/office/drawing/2014/main" id="{B749F944-B472-DE95-81EF-C59F878C1D23}"/>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9327122" y="1702879"/>
              <a:ext cx="130668" cy="133254"/>
            </a:xfrm>
            <a:prstGeom prst="rect">
              <a:avLst/>
            </a:prstGeom>
          </p:spPr>
        </p:pic>
      </p:grpSp>
      <p:sp>
        <p:nvSpPr>
          <p:cNvPr id="83" name="Rectangle: Rounded Corners 26">
            <a:extLst>
              <a:ext uri="{FF2B5EF4-FFF2-40B4-BE49-F238E27FC236}">
                <a16:creationId xmlns:a16="http://schemas.microsoft.com/office/drawing/2014/main" id="{1B6E7391-CCE4-BCD0-C7A2-3FB7F3410D5E}"/>
              </a:ext>
            </a:extLst>
          </p:cNvPr>
          <p:cNvSpPr/>
          <p:nvPr/>
        </p:nvSpPr>
        <p:spPr bwMode="auto">
          <a:xfrm>
            <a:off x="9689307" y="1692562"/>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Start a new chat</a:t>
            </a:r>
          </a:p>
        </p:txBody>
      </p:sp>
      <p:grpSp>
        <p:nvGrpSpPr>
          <p:cNvPr id="71" name="Group 70">
            <a:extLst>
              <a:ext uri="{FF2B5EF4-FFF2-40B4-BE49-F238E27FC236}">
                <a16:creationId xmlns:a16="http://schemas.microsoft.com/office/drawing/2014/main" id="{FD3BF231-5E16-BE1D-D156-108B2F2F8B8D}"/>
              </a:ext>
              <a:ext uri="{C183D7F6-B498-43B3-948B-1728B52AA6E4}">
                <adec:decorative xmlns:adec="http://schemas.microsoft.com/office/drawing/2017/decorative" val="1"/>
              </a:ext>
            </a:extLst>
          </p:cNvPr>
          <p:cNvGrpSpPr/>
          <p:nvPr/>
        </p:nvGrpSpPr>
        <p:grpSpPr>
          <a:xfrm>
            <a:off x="9276581" y="2074861"/>
            <a:ext cx="231750" cy="219122"/>
            <a:chOff x="9276581" y="2319482"/>
            <a:chExt cx="231750" cy="219122"/>
          </a:xfrm>
        </p:grpSpPr>
        <p:sp>
          <p:nvSpPr>
            <p:cNvPr id="72" name="Rectangle: Rounded Corners 71">
              <a:extLst>
                <a:ext uri="{FF2B5EF4-FFF2-40B4-BE49-F238E27FC236}">
                  <a16:creationId xmlns:a16="http://schemas.microsoft.com/office/drawing/2014/main" id="{37E35946-2955-423B-C4D8-768F9F0D5FBE}"/>
                </a:ext>
              </a:extLst>
            </p:cNvPr>
            <p:cNvSpPr/>
            <p:nvPr/>
          </p:nvSpPr>
          <p:spPr bwMode="auto">
            <a:xfrm>
              <a:off x="9276581" y="23194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3" name="Picture 72">
              <a:extLst>
                <a:ext uri="{FF2B5EF4-FFF2-40B4-BE49-F238E27FC236}">
                  <a16:creationId xmlns:a16="http://schemas.microsoft.com/office/drawing/2014/main" id="{F4621EC3-15B8-79FC-7881-E8EBB27506D7}"/>
                </a:ext>
              </a:extLst>
            </p:cNvPr>
            <p:cNvPicPr>
              <a:picLocks noChangeAspect="1"/>
            </p:cNvPicPr>
            <p:nvPr/>
          </p:nvPicPr>
          <p:blipFill>
            <a:blip r:embed="rId6"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303" y="2374275"/>
              <a:ext cx="164306" cy="109536"/>
            </a:xfrm>
            <a:prstGeom prst="rect">
              <a:avLst/>
            </a:prstGeom>
          </p:spPr>
        </p:pic>
      </p:grpSp>
      <p:sp>
        <p:nvSpPr>
          <p:cNvPr id="84" name="Rectangle: Rounded Corners 26">
            <a:extLst>
              <a:ext uri="{FF2B5EF4-FFF2-40B4-BE49-F238E27FC236}">
                <a16:creationId xmlns:a16="http://schemas.microsoft.com/office/drawing/2014/main" id="{4A8D5D99-95FB-EBD3-B1DF-E424E95A302F}"/>
              </a:ext>
            </a:extLst>
          </p:cNvPr>
          <p:cNvSpPr/>
          <p:nvPr/>
        </p:nvSpPr>
        <p:spPr bwMode="auto">
          <a:xfrm>
            <a:off x="9689307" y="2107478"/>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More options </a:t>
            </a: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 feedback and controls options</a:t>
            </a:r>
          </a:p>
        </p:txBody>
      </p:sp>
      <p:grpSp>
        <p:nvGrpSpPr>
          <p:cNvPr id="2" name="Group 1">
            <a:extLst>
              <a:ext uri="{FF2B5EF4-FFF2-40B4-BE49-F238E27FC236}">
                <a16:creationId xmlns:a16="http://schemas.microsoft.com/office/drawing/2014/main" id="{73A519B8-224C-55E3-2F8C-99682ED5C535}"/>
              </a:ext>
              <a:ext uri="{C183D7F6-B498-43B3-948B-1728B52AA6E4}">
                <adec:decorative xmlns:adec="http://schemas.microsoft.com/office/drawing/2017/decorative" val="1"/>
              </a:ext>
            </a:extLst>
          </p:cNvPr>
          <p:cNvGrpSpPr/>
          <p:nvPr/>
        </p:nvGrpSpPr>
        <p:grpSpPr>
          <a:xfrm>
            <a:off x="9276581" y="2611048"/>
            <a:ext cx="231750" cy="219122"/>
            <a:chOff x="9276581" y="2611048"/>
            <a:chExt cx="231750" cy="219122"/>
          </a:xfrm>
        </p:grpSpPr>
        <p:sp>
          <p:nvSpPr>
            <p:cNvPr id="12" name="Rectangle: Rounded Corners 11">
              <a:extLst>
                <a:ext uri="{FF2B5EF4-FFF2-40B4-BE49-F238E27FC236}">
                  <a16:creationId xmlns:a16="http://schemas.microsoft.com/office/drawing/2014/main" id="{4C004D1C-C291-BE18-912E-B4C8934FD507}"/>
                </a:ext>
              </a:extLst>
            </p:cNvPr>
            <p:cNvSpPr/>
            <p:nvPr/>
          </p:nvSpPr>
          <p:spPr bwMode="auto">
            <a:xfrm>
              <a:off x="9276581" y="2611048"/>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4" name="Picture 73">
              <a:extLst>
                <a:ext uri="{FF2B5EF4-FFF2-40B4-BE49-F238E27FC236}">
                  <a16:creationId xmlns:a16="http://schemas.microsoft.com/office/drawing/2014/main" id="{47344986-20B6-3A4E-4646-7A9FB2F048CB}"/>
                </a:ext>
              </a:extLst>
            </p:cNvPr>
            <p:cNvPicPr>
              <a:picLocks noChangeAspect="1"/>
            </p:cNvPicPr>
            <p:nvPr/>
          </p:nvPicPr>
          <p:blipFill>
            <a:blip r:embed="rId7"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32883" y="2655479"/>
              <a:ext cx="119146" cy="130260"/>
            </a:xfrm>
            <a:prstGeom prst="rect">
              <a:avLst/>
            </a:prstGeom>
          </p:spPr>
        </p:pic>
      </p:grpSp>
      <p:sp>
        <p:nvSpPr>
          <p:cNvPr id="85" name="Rectangle: Rounded Corners 26">
            <a:extLst>
              <a:ext uri="{FF2B5EF4-FFF2-40B4-BE49-F238E27FC236}">
                <a16:creationId xmlns:a16="http://schemas.microsoft.com/office/drawing/2014/main" id="{8174283B-994B-B233-30D0-D99BE1031FD0}"/>
              </a:ext>
            </a:extLst>
          </p:cNvPr>
          <p:cNvSpPr/>
          <p:nvPr/>
        </p:nvSpPr>
        <p:spPr bwMode="auto">
          <a:xfrm>
            <a:off x="9689307" y="2643665"/>
            <a:ext cx="1910556" cy="1538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Close Copilot Chat</a:t>
            </a:r>
          </a:p>
        </p:txBody>
      </p:sp>
      <p:sp>
        <p:nvSpPr>
          <p:cNvPr id="124" name="Rectangle: Rounded Corners 26">
            <a:extLst>
              <a:ext uri="{FF2B5EF4-FFF2-40B4-BE49-F238E27FC236}">
                <a16:creationId xmlns:a16="http://schemas.microsoft.com/office/drawing/2014/main" id="{E944FC59-6D6E-8E8F-513C-52E5703A2026}"/>
              </a:ext>
            </a:extLst>
          </p:cNvPr>
          <p:cNvSpPr/>
          <p:nvPr/>
        </p:nvSpPr>
        <p:spPr bwMode="auto">
          <a:xfrm>
            <a:off x="588262" y="3611771"/>
            <a:ext cx="1004318"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t>Prompt Box</a:t>
            </a:r>
            <a:b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Start your chat here</a:t>
            </a:r>
          </a:p>
        </p:txBody>
      </p:sp>
      <p:grpSp>
        <p:nvGrpSpPr>
          <p:cNvPr id="5" name="Group 4" descr="highlighting the message Copilot tab in the screenshot">
            <a:extLst>
              <a:ext uri="{FF2B5EF4-FFF2-40B4-BE49-F238E27FC236}">
                <a16:creationId xmlns:a16="http://schemas.microsoft.com/office/drawing/2014/main" id="{C95FB2F1-FE51-C41A-B5C2-616E21B2019F}"/>
              </a:ext>
              <a:ext uri="{C183D7F6-B498-43B3-948B-1728B52AA6E4}">
                <adec:decorative xmlns:adec="http://schemas.microsoft.com/office/drawing/2017/decorative" val="0"/>
              </a:ext>
            </a:extLst>
          </p:cNvPr>
          <p:cNvGrpSpPr/>
          <p:nvPr/>
        </p:nvGrpSpPr>
        <p:grpSpPr>
          <a:xfrm>
            <a:off x="1677056" y="3611771"/>
            <a:ext cx="7018963" cy="851087"/>
            <a:chOff x="1677056" y="3611771"/>
            <a:chExt cx="7018963" cy="851087"/>
          </a:xfrm>
        </p:grpSpPr>
        <p:sp>
          <p:nvSpPr>
            <p:cNvPr id="112" name="Rectangle: Rounded Corners 111">
              <a:extLst>
                <a:ext uri="{FF2B5EF4-FFF2-40B4-BE49-F238E27FC236}">
                  <a16:creationId xmlns:a16="http://schemas.microsoft.com/office/drawing/2014/main" id="{AC4F2E36-CA54-5209-7DF1-6E916E84F33E}"/>
                </a:ext>
              </a:extLst>
            </p:cNvPr>
            <p:cNvSpPr/>
            <p:nvPr/>
          </p:nvSpPr>
          <p:spPr bwMode="auto">
            <a:xfrm>
              <a:off x="7083913" y="4308077"/>
              <a:ext cx="1612106"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6" name="Freeform: Shape 125">
              <a:extLst>
                <a:ext uri="{FF2B5EF4-FFF2-40B4-BE49-F238E27FC236}">
                  <a16:creationId xmlns:a16="http://schemas.microsoft.com/office/drawing/2014/main" id="{5A126EA2-86E0-49CB-518E-C2C6C853A418}"/>
                </a:ext>
              </a:extLst>
            </p:cNvPr>
            <p:cNvSpPr/>
            <p:nvPr/>
          </p:nvSpPr>
          <p:spPr bwMode="auto">
            <a:xfrm>
              <a:off x="1695450" y="3719513"/>
              <a:ext cx="5391150" cy="671512"/>
            </a:xfrm>
            <a:custGeom>
              <a:avLst/>
              <a:gdLst>
                <a:gd name="connsiteX0" fmla="*/ 0 w 5391150"/>
                <a:gd name="connsiteY0" fmla="*/ 0 h 666750"/>
                <a:gd name="connsiteX1" fmla="*/ 4572000 w 5391150"/>
                <a:gd name="connsiteY1" fmla="*/ 0 h 666750"/>
                <a:gd name="connsiteX2" fmla="*/ 4572000 w 5391150"/>
                <a:gd name="connsiteY2" fmla="*/ 666750 h 666750"/>
                <a:gd name="connsiteX3" fmla="*/ 5391150 w 5391150"/>
                <a:gd name="connsiteY3" fmla="*/ 666750 h 666750"/>
              </a:gdLst>
              <a:ahLst/>
              <a:cxnLst>
                <a:cxn ang="0">
                  <a:pos x="connsiteX0" y="connsiteY0"/>
                </a:cxn>
                <a:cxn ang="0">
                  <a:pos x="connsiteX1" y="connsiteY1"/>
                </a:cxn>
                <a:cxn ang="0">
                  <a:pos x="connsiteX2" y="connsiteY2"/>
                </a:cxn>
                <a:cxn ang="0">
                  <a:pos x="connsiteX3" y="connsiteY3"/>
                </a:cxn>
              </a:cxnLst>
              <a:rect l="l" t="t" r="r" b="b"/>
              <a:pathLst>
                <a:path w="5391150" h="666750">
                  <a:moveTo>
                    <a:pt x="0" y="0"/>
                  </a:moveTo>
                  <a:lnTo>
                    <a:pt x="4572000" y="0"/>
                  </a:lnTo>
                  <a:lnTo>
                    <a:pt x="4572000" y="666750"/>
                  </a:lnTo>
                  <a:lnTo>
                    <a:pt x="5391150" y="6667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125" name="Rectangle: Rounded Corners 124">
              <a:extLst>
                <a:ext uri="{FF2B5EF4-FFF2-40B4-BE49-F238E27FC236}">
                  <a16:creationId xmlns:a16="http://schemas.microsoft.com/office/drawing/2014/main" id="{5516E9E4-6BD9-920E-EE7F-4EEF21763230}"/>
                </a:ext>
              </a:extLst>
            </p:cNvPr>
            <p:cNvSpPr/>
            <p:nvPr/>
          </p:nvSpPr>
          <p:spPr bwMode="auto">
            <a:xfrm>
              <a:off x="1677056" y="3611771"/>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24" name="Rectangle: Rounded Corners 26">
            <a:extLst>
              <a:ext uri="{FF2B5EF4-FFF2-40B4-BE49-F238E27FC236}">
                <a16:creationId xmlns:a16="http://schemas.microsoft.com/office/drawing/2014/main" id="{4EB6A2BD-299D-82AE-60F6-32706ACED8B7}"/>
              </a:ext>
            </a:extLst>
          </p:cNvPr>
          <p:cNvSpPr/>
          <p:nvPr/>
        </p:nvSpPr>
        <p:spPr bwMode="auto">
          <a:xfrm>
            <a:off x="588262" y="5076778"/>
            <a:ext cx="1004318" cy="10772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t>Sample prompts</a:t>
            </a:r>
            <a:b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Suggested prompts that are tailored to your document with option to expand and see more</a:t>
            </a:r>
          </a:p>
        </p:txBody>
      </p:sp>
      <p:grpSp>
        <p:nvGrpSpPr>
          <p:cNvPr id="9" name="Group 8" descr="highlighting the Copilot prompts in the screenshot">
            <a:extLst>
              <a:ext uri="{FF2B5EF4-FFF2-40B4-BE49-F238E27FC236}">
                <a16:creationId xmlns:a16="http://schemas.microsoft.com/office/drawing/2014/main" id="{5202CDB4-EA98-EB36-85C4-0CA304BDEB32}"/>
              </a:ext>
              <a:ext uri="{C183D7F6-B498-43B3-948B-1728B52AA6E4}">
                <adec:decorative xmlns:adec="http://schemas.microsoft.com/office/drawing/2017/decorative" val="0"/>
              </a:ext>
            </a:extLst>
          </p:cNvPr>
          <p:cNvGrpSpPr/>
          <p:nvPr/>
        </p:nvGrpSpPr>
        <p:grpSpPr>
          <a:xfrm>
            <a:off x="1677056" y="4762499"/>
            <a:ext cx="7061825" cy="1088231"/>
            <a:chOff x="1677056" y="4762499"/>
            <a:chExt cx="7061825" cy="1088231"/>
          </a:xfrm>
        </p:grpSpPr>
        <p:sp>
          <p:nvSpPr>
            <p:cNvPr id="23" name="Rectangle: Rounded Corners 22">
              <a:extLst>
                <a:ext uri="{FF2B5EF4-FFF2-40B4-BE49-F238E27FC236}">
                  <a16:creationId xmlns:a16="http://schemas.microsoft.com/office/drawing/2014/main" id="{C7D7C810-6E26-458F-D1F9-D40FFEB73886}"/>
                </a:ext>
              </a:extLst>
            </p:cNvPr>
            <p:cNvSpPr/>
            <p:nvPr/>
          </p:nvSpPr>
          <p:spPr bwMode="auto">
            <a:xfrm>
              <a:off x="7074387" y="4762499"/>
              <a:ext cx="1664494" cy="1088231"/>
            </a:xfrm>
            <a:prstGeom prst="roundRect">
              <a:avLst>
                <a:gd name="adj" fmla="val 2371"/>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26" name="Straight Connector 25">
              <a:extLst>
                <a:ext uri="{FF2B5EF4-FFF2-40B4-BE49-F238E27FC236}">
                  <a16:creationId xmlns:a16="http://schemas.microsoft.com/office/drawing/2014/main" id="{5F16039B-109E-FE28-42D0-B048BC11CA63}"/>
                </a:ext>
              </a:extLst>
            </p:cNvPr>
            <p:cNvCxnSpPr>
              <a:cxnSpLocks/>
            </p:cNvCxnSpPr>
            <p:nvPr/>
          </p:nvCxnSpPr>
          <p:spPr>
            <a:xfrm>
              <a:off x="1677056" y="5186339"/>
              <a:ext cx="5397331"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33" name="Rectangle: Rounded Corners 32">
              <a:extLst>
                <a:ext uri="{FF2B5EF4-FFF2-40B4-BE49-F238E27FC236}">
                  <a16:creationId xmlns:a16="http://schemas.microsoft.com/office/drawing/2014/main" id="{B86150F6-2844-1504-8337-D5BBC231C923}"/>
                </a:ext>
              </a:extLst>
            </p:cNvPr>
            <p:cNvSpPr/>
            <p:nvPr/>
          </p:nvSpPr>
          <p:spPr bwMode="auto">
            <a:xfrm>
              <a:off x="1677056" y="5076778"/>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grpSp>
        <p:nvGrpSpPr>
          <p:cNvPr id="13" name="Group 12" descr="highlighting the plus icon in the screenshot">
            <a:extLst>
              <a:ext uri="{FF2B5EF4-FFF2-40B4-BE49-F238E27FC236}">
                <a16:creationId xmlns:a16="http://schemas.microsoft.com/office/drawing/2014/main" id="{41F6A5E5-9200-8AF8-8062-D2910F2095E1}"/>
              </a:ext>
              <a:ext uri="{C183D7F6-B498-43B3-948B-1728B52AA6E4}">
                <adec:decorative xmlns:adec="http://schemas.microsoft.com/office/drawing/2017/decorative" val="0"/>
              </a:ext>
            </a:extLst>
          </p:cNvPr>
          <p:cNvGrpSpPr/>
          <p:nvPr/>
        </p:nvGrpSpPr>
        <p:grpSpPr>
          <a:xfrm>
            <a:off x="9003506" y="4519612"/>
            <a:ext cx="781050" cy="647701"/>
            <a:chOff x="9003506" y="4519612"/>
            <a:chExt cx="781050" cy="647701"/>
          </a:xfrm>
        </p:grpSpPr>
        <p:grpSp>
          <p:nvGrpSpPr>
            <p:cNvPr id="87" name="Group 86">
              <a:extLst>
                <a:ext uri="{FF2B5EF4-FFF2-40B4-BE49-F238E27FC236}">
                  <a16:creationId xmlns:a16="http://schemas.microsoft.com/office/drawing/2014/main" id="{E98BADA7-DAAA-947C-4B1F-02A4B97E3FB4}"/>
                </a:ext>
              </a:extLst>
            </p:cNvPr>
            <p:cNvGrpSpPr/>
            <p:nvPr/>
          </p:nvGrpSpPr>
          <p:grpSpPr>
            <a:xfrm>
              <a:off x="9003506" y="4519612"/>
              <a:ext cx="781050" cy="647701"/>
              <a:chOff x="9003506" y="4519612"/>
              <a:chExt cx="781050" cy="647701"/>
            </a:xfrm>
          </p:grpSpPr>
          <p:sp>
            <p:nvSpPr>
              <p:cNvPr id="88" name="Rectangle: Rounded Corners 87">
                <a:extLst>
                  <a:ext uri="{FF2B5EF4-FFF2-40B4-BE49-F238E27FC236}">
                    <a16:creationId xmlns:a16="http://schemas.microsoft.com/office/drawing/2014/main" id="{A23606AC-FA2B-D0F3-AED6-BA47D76D4D1D}"/>
                  </a:ext>
                </a:extLst>
              </p:cNvPr>
              <p:cNvSpPr>
                <a:spLocks noChangeAspect="1"/>
              </p:cNvSpPr>
              <p:nvPr/>
            </p:nvSpPr>
            <p:spPr bwMode="auto">
              <a:xfrm>
                <a:off x="9003506" y="4519612"/>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89" name="Picture 88">
                <a:extLst>
                  <a:ext uri="{FF2B5EF4-FFF2-40B4-BE49-F238E27FC236}">
                    <a16:creationId xmlns:a16="http://schemas.microsoft.com/office/drawing/2014/main" id="{467623A1-8D6D-E149-A86D-67396AF6D29F}"/>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9032081" y="4547415"/>
                <a:ext cx="723902" cy="592512"/>
              </a:xfrm>
              <a:prstGeom prst="roundRect">
                <a:avLst>
                  <a:gd name="adj" fmla="val 4610"/>
                </a:avLst>
              </a:prstGeom>
            </p:spPr>
          </p:pic>
        </p:grpSp>
        <p:sp>
          <p:nvSpPr>
            <p:cNvPr id="93" name="Rectangle: Rounded Corners 92">
              <a:extLst>
                <a:ext uri="{FF2B5EF4-FFF2-40B4-BE49-F238E27FC236}">
                  <a16:creationId xmlns:a16="http://schemas.microsoft.com/office/drawing/2014/main" id="{79457664-532D-EED3-1D7F-E0311E8AAA35}"/>
                </a:ext>
              </a:extLst>
            </p:cNvPr>
            <p:cNvSpPr/>
            <p:nvPr/>
          </p:nvSpPr>
          <p:spPr bwMode="auto">
            <a:xfrm>
              <a:off x="9057970" y="4550568"/>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97" name="Rectangle: Rounded Corners 26">
            <a:extLst>
              <a:ext uri="{FF2B5EF4-FFF2-40B4-BE49-F238E27FC236}">
                <a16:creationId xmlns:a16="http://schemas.microsoft.com/office/drawing/2014/main" id="{247A1205-7B57-6A92-698A-21A07D5EE482}"/>
              </a:ext>
            </a:extLst>
          </p:cNvPr>
          <p:cNvSpPr/>
          <p:nvPr/>
        </p:nvSpPr>
        <p:spPr bwMode="auto">
          <a:xfrm>
            <a:off x="9977437" y="4519612"/>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Add content</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Add files and images to the prompt</a:t>
            </a:r>
          </a:p>
        </p:txBody>
      </p:sp>
      <p:grpSp>
        <p:nvGrpSpPr>
          <p:cNvPr id="11" name="Group 10" descr="highlighting the setting icon in the screenshot">
            <a:extLst>
              <a:ext uri="{FF2B5EF4-FFF2-40B4-BE49-F238E27FC236}">
                <a16:creationId xmlns:a16="http://schemas.microsoft.com/office/drawing/2014/main" id="{645A0134-B648-F27A-2D2C-889BB2678876}"/>
              </a:ext>
              <a:ext uri="{C183D7F6-B498-43B3-948B-1728B52AA6E4}">
                <adec:decorative xmlns:adec="http://schemas.microsoft.com/office/drawing/2017/decorative" val="0"/>
              </a:ext>
            </a:extLst>
          </p:cNvPr>
          <p:cNvGrpSpPr/>
          <p:nvPr/>
        </p:nvGrpSpPr>
        <p:grpSpPr>
          <a:xfrm>
            <a:off x="9003506" y="5248274"/>
            <a:ext cx="781050" cy="647701"/>
            <a:chOff x="9003506" y="5248274"/>
            <a:chExt cx="781050" cy="647701"/>
          </a:xfrm>
        </p:grpSpPr>
        <p:sp>
          <p:nvSpPr>
            <p:cNvPr id="7" name="Rectangle: Rounded Corners 6">
              <a:extLst>
                <a:ext uri="{FF2B5EF4-FFF2-40B4-BE49-F238E27FC236}">
                  <a16:creationId xmlns:a16="http://schemas.microsoft.com/office/drawing/2014/main" id="{D1D1BA42-0CA8-4314-75FF-824609FD3BBD}"/>
                </a:ext>
              </a:extLst>
            </p:cNvPr>
            <p:cNvSpPr>
              <a:spLocks noChangeAspect="1"/>
            </p:cNvSpPr>
            <p:nvPr/>
          </p:nvSpPr>
          <p:spPr bwMode="auto">
            <a:xfrm>
              <a:off x="9003506" y="5248274"/>
              <a:ext cx="781050" cy="647701"/>
            </a:xfrm>
            <a:prstGeom prst="roundRect">
              <a:avLst>
                <a:gd name="adj" fmla="val 6155"/>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 name="Freeform: Shape 7">
              <a:extLst>
                <a:ext uri="{FF2B5EF4-FFF2-40B4-BE49-F238E27FC236}">
                  <a16:creationId xmlns:a16="http://schemas.microsoft.com/office/drawing/2014/main" id="{085A54D8-1641-C60B-3CFF-7AC4FEC713CA}"/>
                </a:ext>
              </a:extLst>
            </p:cNvPr>
            <p:cNvSpPr/>
            <p:nvPr/>
          </p:nvSpPr>
          <p:spPr bwMode="auto">
            <a:xfrm>
              <a:off x="9032080" y="5278418"/>
              <a:ext cx="723902" cy="592512"/>
            </a:xfrm>
            <a:custGeom>
              <a:avLst/>
              <a:gdLst>
                <a:gd name="connsiteX0" fmla="*/ 27315 w 723902"/>
                <a:gd name="connsiteY0" fmla="*/ 0 h 592512"/>
                <a:gd name="connsiteX1" fmla="*/ 696587 w 723902"/>
                <a:gd name="connsiteY1" fmla="*/ 0 h 592512"/>
                <a:gd name="connsiteX2" fmla="*/ 723902 w 723902"/>
                <a:gd name="connsiteY2" fmla="*/ 27315 h 592512"/>
                <a:gd name="connsiteX3" fmla="*/ 723902 w 723902"/>
                <a:gd name="connsiteY3" fmla="*/ 565197 h 592512"/>
                <a:gd name="connsiteX4" fmla="*/ 696587 w 723902"/>
                <a:gd name="connsiteY4" fmla="*/ 592512 h 592512"/>
                <a:gd name="connsiteX5" fmla="*/ 27315 w 723902"/>
                <a:gd name="connsiteY5" fmla="*/ 592512 h 592512"/>
                <a:gd name="connsiteX6" fmla="*/ 0 w 723902"/>
                <a:gd name="connsiteY6" fmla="*/ 565197 h 592512"/>
                <a:gd name="connsiteX7" fmla="*/ 0 w 723902"/>
                <a:gd name="connsiteY7" fmla="*/ 27315 h 592512"/>
                <a:gd name="connsiteX8" fmla="*/ 27315 w 723902"/>
                <a:gd name="connsiteY8" fmla="*/ 0 h 59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3902" h="592512">
                  <a:moveTo>
                    <a:pt x="27315" y="0"/>
                  </a:moveTo>
                  <a:lnTo>
                    <a:pt x="696587" y="0"/>
                  </a:lnTo>
                  <a:cubicBezTo>
                    <a:pt x="711673" y="0"/>
                    <a:pt x="723902" y="12229"/>
                    <a:pt x="723902" y="27315"/>
                  </a:cubicBezTo>
                  <a:lnTo>
                    <a:pt x="723902" y="565197"/>
                  </a:lnTo>
                  <a:cubicBezTo>
                    <a:pt x="723902" y="580283"/>
                    <a:pt x="711673" y="592512"/>
                    <a:pt x="696587" y="592512"/>
                  </a:cubicBezTo>
                  <a:lnTo>
                    <a:pt x="27315" y="592512"/>
                  </a:lnTo>
                  <a:cubicBezTo>
                    <a:pt x="12229" y="592512"/>
                    <a:pt x="0" y="580283"/>
                    <a:pt x="0" y="565197"/>
                  </a:cubicBezTo>
                  <a:lnTo>
                    <a:pt x="0" y="27315"/>
                  </a:lnTo>
                  <a:cubicBezTo>
                    <a:pt x="0" y="12229"/>
                    <a:pt x="12229" y="0"/>
                    <a:pt x="27315"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90" name="Group 89">
              <a:extLst>
                <a:ext uri="{FF2B5EF4-FFF2-40B4-BE49-F238E27FC236}">
                  <a16:creationId xmlns:a16="http://schemas.microsoft.com/office/drawing/2014/main" id="{B2E4E3A5-D4BF-667B-0F13-A6132B40100B}"/>
                </a:ext>
              </a:extLst>
            </p:cNvPr>
            <p:cNvGrpSpPr/>
            <p:nvPr/>
          </p:nvGrpSpPr>
          <p:grpSpPr>
            <a:xfrm>
              <a:off x="9032081" y="5276077"/>
              <a:ext cx="721519" cy="368647"/>
              <a:chOff x="-4060" y="2796665"/>
              <a:chExt cx="2715004" cy="1538856"/>
            </a:xfrm>
          </p:grpSpPr>
          <p:pic>
            <p:nvPicPr>
              <p:cNvPr id="91" name="Picture 90">
                <a:extLst>
                  <a:ext uri="{FF2B5EF4-FFF2-40B4-BE49-F238E27FC236}">
                    <a16:creationId xmlns:a16="http://schemas.microsoft.com/office/drawing/2014/main" id="{E3243FE3-4B71-DB0D-0B66-64BBCB1E22E6}"/>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4060" y="2796665"/>
                <a:ext cx="2715004" cy="439169"/>
              </a:xfrm>
              <a:prstGeom prst="roundRect">
                <a:avLst/>
              </a:prstGeom>
            </p:spPr>
          </p:pic>
          <p:pic>
            <p:nvPicPr>
              <p:cNvPr id="92" name="Picture 91">
                <a:extLst>
                  <a:ext uri="{FF2B5EF4-FFF2-40B4-BE49-F238E27FC236}">
                    <a16:creationId xmlns:a16="http://schemas.microsoft.com/office/drawing/2014/main" id="{620AF801-18CF-B5BA-2B6C-A388875E1623}"/>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4060" y="3151840"/>
                <a:ext cx="2715004" cy="1183681"/>
              </a:xfrm>
              <a:prstGeom prst="roundRect">
                <a:avLst/>
              </a:prstGeom>
            </p:spPr>
          </p:pic>
        </p:grpSp>
        <p:sp>
          <p:nvSpPr>
            <p:cNvPr id="94" name="Rectangle: Rounded Corners 93">
              <a:extLst>
                <a:ext uri="{FF2B5EF4-FFF2-40B4-BE49-F238E27FC236}">
                  <a16:creationId xmlns:a16="http://schemas.microsoft.com/office/drawing/2014/main" id="{9374957B-AA03-078D-B96F-E75910A85B49}"/>
                </a:ext>
              </a:extLst>
            </p:cNvPr>
            <p:cNvSpPr/>
            <p:nvPr/>
          </p:nvSpPr>
          <p:spPr bwMode="auto">
            <a:xfrm>
              <a:off x="9127026" y="5253037"/>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00" name="Rectangle: Rounded Corners 26">
            <a:extLst>
              <a:ext uri="{FF2B5EF4-FFF2-40B4-BE49-F238E27FC236}">
                <a16:creationId xmlns:a16="http://schemas.microsoft.com/office/drawing/2014/main" id="{7FD96DE5-2798-42A9-2BBE-63A2D4AA79B5}"/>
              </a:ext>
            </a:extLst>
          </p:cNvPr>
          <p:cNvSpPr/>
          <p:nvPr/>
        </p:nvSpPr>
        <p:spPr bwMode="auto">
          <a:xfrm>
            <a:off x="9977437" y="5276077"/>
            <a:ext cx="162242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Access tools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Access agents in your chat</a:t>
            </a:r>
          </a:p>
        </p:txBody>
      </p:sp>
      <p:grpSp>
        <p:nvGrpSpPr>
          <p:cNvPr id="10" name="Group 9" descr="highlighting the mic icon in the screenshot">
            <a:extLst>
              <a:ext uri="{FF2B5EF4-FFF2-40B4-BE49-F238E27FC236}">
                <a16:creationId xmlns:a16="http://schemas.microsoft.com/office/drawing/2014/main" id="{F0AF000A-D5C2-AD05-C179-61BDDDA73AC1}"/>
              </a:ext>
              <a:ext uri="{C183D7F6-B498-43B3-948B-1728B52AA6E4}">
                <adec:decorative xmlns:adec="http://schemas.microsoft.com/office/drawing/2017/decorative" val="0"/>
              </a:ext>
            </a:extLst>
          </p:cNvPr>
          <p:cNvGrpSpPr/>
          <p:nvPr/>
        </p:nvGrpSpPr>
        <p:grpSpPr>
          <a:xfrm>
            <a:off x="9552806" y="5980927"/>
            <a:ext cx="231750" cy="219122"/>
            <a:chOff x="9552806" y="5980927"/>
            <a:chExt cx="231750" cy="219122"/>
          </a:xfrm>
        </p:grpSpPr>
        <p:sp>
          <p:nvSpPr>
            <p:cNvPr id="102" name="Rectangle: Rounded Corners 101">
              <a:extLst>
                <a:ext uri="{FF2B5EF4-FFF2-40B4-BE49-F238E27FC236}">
                  <a16:creationId xmlns:a16="http://schemas.microsoft.com/office/drawing/2014/main" id="{EDC770ED-BA64-AA07-81D9-C3A653169174}"/>
                </a:ext>
              </a:extLst>
            </p:cNvPr>
            <p:cNvSpPr/>
            <p:nvPr/>
          </p:nvSpPr>
          <p:spPr bwMode="auto">
            <a:xfrm>
              <a:off x="9552806" y="598092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03" name="Picture 102">
              <a:extLst>
                <a:ext uri="{FF2B5EF4-FFF2-40B4-BE49-F238E27FC236}">
                  <a16:creationId xmlns:a16="http://schemas.microsoft.com/office/drawing/2014/main" id="{6E9228D1-0B41-5768-1F8D-55ECE4ADD870}"/>
                </a:ext>
              </a:extLst>
            </p:cNvPr>
            <p:cNvPicPr>
              <a:picLocks noChangeAspect="1"/>
            </p:cNvPicPr>
            <p:nvPr/>
          </p:nvPicPr>
          <p:blipFill>
            <a:blip r:embed="rId11">
              <a:clrChange>
                <a:clrFrom>
                  <a:srgbClr val="FFFFFF"/>
                </a:clrFrom>
                <a:clrTo>
                  <a:srgbClr val="FFFFFF">
                    <a:alpha val="0"/>
                  </a:srgbClr>
                </a:clrTo>
              </a:clrChange>
            </a:blip>
            <a:srcRect l="3397" r="-3397"/>
            <a:stretch>
              <a:fillRect/>
            </a:stretch>
          </p:blipFill>
          <p:spPr>
            <a:xfrm>
              <a:off x="9563558" y="5997733"/>
              <a:ext cx="210246" cy="185510"/>
            </a:xfrm>
            <a:prstGeom prst="rect">
              <a:avLst/>
            </a:prstGeom>
          </p:spPr>
        </p:pic>
        <p:sp>
          <p:nvSpPr>
            <p:cNvPr id="104" name="Rectangle: Rounded Corners 103">
              <a:extLst>
                <a:ext uri="{FF2B5EF4-FFF2-40B4-BE49-F238E27FC236}">
                  <a16:creationId xmlns:a16="http://schemas.microsoft.com/office/drawing/2014/main" id="{C7552BF6-47E1-6502-EA1C-22B4F68F5F0D}"/>
                </a:ext>
              </a:extLst>
            </p:cNvPr>
            <p:cNvSpPr/>
            <p:nvPr/>
          </p:nvSpPr>
          <p:spPr bwMode="auto">
            <a:xfrm>
              <a:off x="9599472" y="6015479"/>
              <a:ext cx="138418"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07" name="Rectangle: Rounded Corners 26">
            <a:extLst>
              <a:ext uri="{FF2B5EF4-FFF2-40B4-BE49-F238E27FC236}">
                <a16:creationId xmlns:a16="http://schemas.microsoft.com/office/drawing/2014/main" id="{206E32B4-3564-3F93-F913-784D8CC6FF1C}"/>
              </a:ext>
            </a:extLst>
          </p:cNvPr>
          <p:cNvSpPr/>
          <p:nvPr/>
        </p:nvSpPr>
        <p:spPr bwMode="auto">
          <a:xfrm>
            <a:off x="9977437" y="5980927"/>
            <a:ext cx="162242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Start dictation</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Interact with Copilot using your voice</a:t>
            </a:r>
          </a:p>
        </p:txBody>
      </p:sp>
      <p:grpSp>
        <p:nvGrpSpPr>
          <p:cNvPr id="17" name="Group 16">
            <a:extLst>
              <a:ext uri="{FF2B5EF4-FFF2-40B4-BE49-F238E27FC236}">
                <a16:creationId xmlns:a16="http://schemas.microsoft.com/office/drawing/2014/main" id="{E65B68E1-64E0-0FC4-4691-36FAC0875039}"/>
              </a:ext>
              <a:ext uri="{C183D7F6-B498-43B3-948B-1728B52AA6E4}">
                <adec:decorative xmlns:adec="http://schemas.microsoft.com/office/drawing/2017/decorative" val="1"/>
              </a:ext>
            </a:extLst>
          </p:cNvPr>
          <p:cNvGrpSpPr/>
          <p:nvPr/>
        </p:nvGrpSpPr>
        <p:grpSpPr>
          <a:xfrm>
            <a:off x="7083913" y="4404852"/>
            <a:ext cx="2790492" cy="1795197"/>
            <a:chOff x="7083913" y="4404852"/>
            <a:chExt cx="2790492" cy="1795197"/>
          </a:xfrm>
        </p:grpSpPr>
        <p:grpSp>
          <p:nvGrpSpPr>
            <p:cNvPr id="16" name="Group 15">
              <a:extLst>
                <a:ext uri="{FF2B5EF4-FFF2-40B4-BE49-F238E27FC236}">
                  <a16:creationId xmlns:a16="http://schemas.microsoft.com/office/drawing/2014/main" id="{A7938448-A7D2-AE77-D71A-FD1B82EA08FE}"/>
                </a:ext>
                <a:ext uri="{C183D7F6-B498-43B3-948B-1728B52AA6E4}">
                  <adec:decorative xmlns:adec="http://schemas.microsoft.com/office/drawing/2017/decorative" val="1"/>
                </a:ext>
              </a:extLst>
            </p:cNvPr>
            <p:cNvGrpSpPr/>
            <p:nvPr/>
          </p:nvGrpSpPr>
          <p:grpSpPr>
            <a:xfrm>
              <a:off x="8691716" y="4404852"/>
              <a:ext cx="1182689" cy="1795197"/>
              <a:chOff x="8691716" y="4404852"/>
              <a:chExt cx="1182689" cy="1795197"/>
            </a:xfrm>
          </p:grpSpPr>
          <p:sp>
            <p:nvSpPr>
              <p:cNvPr id="138" name="Freeform: Shape 137">
                <a:extLst>
                  <a:ext uri="{FF2B5EF4-FFF2-40B4-BE49-F238E27FC236}">
                    <a16:creationId xmlns:a16="http://schemas.microsoft.com/office/drawing/2014/main" id="{5CA93718-47FE-8C25-A42F-3FAF057371C4}"/>
                  </a:ext>
                </a:extLst>
              </p:cNvPr>
              <p:cNvSpPr/>
              <p:nvPr/>
            </p:nvSpPr>
            <p:spPr bwMode="auto">
              <a:xfrm>
                <a:off x="8691716" y="4404852"/>
                <a:ext cx="1166659" cy="1740309"/>
              </a:xfrm>
              <a:custGeom>
                <a:avLst/>
                <a:gdLst>
                  <a:gd name="connsiteX0" fmla="*/ 0 w 1170039"/>
                  <a:gd name="connsiteY0" fmla="*/ 186813 h 1740309"/>
                  <a:gd name="connsiteX1" fmla="*/ 226142 w 1170039"/>
                  <a:gd name="connsiteY1" fmla="*/ 186813 h 1740309"/>
                  <a:gd name="connsiteX2" fmla="*/ 226142 w 1170039"/>
                  <a:gd name="connsiteY2" fmla="*/ 0 h 1740309"/>
                  <a:gd name="connsiteX3" fmla="*/ 1170039 w 1170039"/>
                  <a:gd name="connsiteY3" fmla="*/ 0 h 1740309"/>
                  <a:gd name="connsiteX4" fmla="*/ 1170039 w 1170039"/>
                  <a:gd name="connsiteY4" fmla="*/ 1740309 h 1740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0039" h="1740309">
                    <a:moveTo>
                      <a:pt x="0" y="186813"/>
                    </a:moveTo>
                    <a:lnTo>
                      <a:pt x="226142" y="186813"/>
                    </a:lnTo>
                    <a:lnTo>
                      <a:pt x="226142" y="0"/>
                    </a:lnTo>
                    <a:lnTo>
                      <a:pt x="1170039" y="0"/>
                    </a:lnTo>
                    <a:lnTo>
                      <a:pt x="1170039" y="1740309"/>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96" name="Rectangle: Rounded Corners 95">
                <a:extLst>
                  <a:ext uri="{FF2B5EF4-FFF2-40B4-BE49-F238E27FC236}">
                    <a16:creationId xmlns:a16="http://schemas.microsoft.com/office/drawing/2014/main" id="{E4C2E785-B77F-2B91-5265-CD18B985E701}"/>
                  </a:ext>
                </a:extLst>
              </p:cNvPr>
              <p:cNvSpPr/>
              <p:nvPr/>
            </p:nvSpPr>
            <p:spPr bwMode="auto">
              <a:xfrm>
                <a:off x="9846973" y="451961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99" name="Rectangle: Rounded Corners 98">
                <a:extLst>
                  <a:ext uri="{FF2B5EF4-FFF2-40B4-BE49-F238E27FC236}">
                    <a16:creationId xmlns:a16="http://schemas.microsoft.com/office/drawing/2014/main" id="{F5C43E14-F162-6ED0-1B3F-172905E6222F}"/>
                  </a:ext>
                </a:extLst>
              </p:cNvPr>
              <p:cNvSpPr/>
              <p:nvPr/>
            </p:nvSpPr>
            <p:spPr bwMode="auto">
              <a:xfrm>
                <a:off x="9846973" y="527607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06" name="Rectangle: Rounded Corners 105">
                <a:extLst>
                  <a:ext uri="{FF2B5EF4-FFF2-40B4-BE49-F238E27FC236}">
                    <a16:creationId xmlns:a16="http://schemas.microsoft.com/office/drawing/2014/main" id="{445D0E37-CC6A-305B-B8B3-142FEBC97BCF}"/>
                  </a:ext>
                </a:extLst>
              </p:cNvPr>
              <p:cNvSpPr/>
              <p:nvPr/>
            </p:nvSpPr>
            <p:spPr bwMode="auto">
              <a:xfrm>
                <a:off x="9846973" y="598092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113" name="Rectangle: Rounded Corners 112">
              <a:extLst>
                <a:ext uri="{FF2B5EF4-FFF2-40B4-BE49-F238E27FC236}">
                  <a16:creationId xmlns:a16="http://schemas.microsoft.com/office/drawing/2014/main" id="{DABEB8F5-9030-DE38-DBD7-A388A78AF476}"/>
                </a:ext>
              </a:extLst>
            </p:cNvPr>
            <p:cNvSpPr/>
            <p:nvPr/>
          </p:nvSpPr>
          <p:spPr bwMode="auto">
            <a:xfrm>
              <a:off x="7083913" y="4507706"/>
              <a:ext cx="1612106" cy="154781"/>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195948346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2BCA5-0013-6ED1-D6D6-33F070352B57}"/>
            </a:ext>
          </a:extLst>
        </p:cNvPr>
        <p:cNvGrpSpPr/>
        <p:nvPr/>
      </p:nvGrpSpPr>
      <p:grpSpPr>
        <a:xfrm>
          <a:off x="0" y="0"/>
          <a:ext cx="0" cy="0"/>
          <a:chOff x="0" y="0"/>
          <a:chExt cx="0" cy="0"/>
        </a:xfrm>
      </p:grpSpPr>
      <p:sp>
        <p:nvSpPr>
          <p:cNvPr id="103" name="Rectangle: Rounded Corners 102">
            <a:extLst>
              <a:ext uri="{FF2B5EF4-FFF2-40B4-BE49-F238E27FC236}">
                <a16:creationId xmlns:a16="http://schemas.microsoft.com/office/drawing/2014/main" id="{5A34637F-CFF6-4B8D-4926-683FC63F2992}"/>
              </a:ext>
              <a:ext uri="{C183D7F6-B498-43B3-948B-1728B52AA6E4}">
                <adec:decorative xmlns:adec="http://schemas.microsoft.com/office/drawing/2017/decorative" val="1"/>
              </a:ext>
            </a:extLst>
          </p:cNvPr>
          <p:cNvSpPr>
            <a:spLocks noChangeAspect="1"/>
          </p:cNvSpPr>
          <p:nvPr/>
        </p:nvSpPr>
        <p:spPr bwMode="auto">
          <a:xfrm>
            <a:off x="2085671" y="2032001"/>
            <a:ext cx="6781798" cy="4241800"/>
          </a:xfrm>
          <a:prstGeom prst="roundRect">
            <a:avLst>
              <a:gd name="adj" fmla="val 2520"/>
            </a:avLst>
          </a:prstGeom>
          <a:solidFill>
            <a:schemeClr val="bg1"/>
          </a:solidFill>
          <a:ln>
            <a:solidFill>
              <a:schemeClr val="bg2"/>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sp>
        <p:nvSpPr>
          <p:cNvPr id="14" name="Title 5">
            <a:extLst>
              <a:ext uri="{FF2B5EF4-FFF2-40B4-BE49-F238E27FC236}">
                <a16:creationId xmlns:a16="http://schemas.microsoft.com/office/drawing/2014/main" id="{C8406863-B5C2-C231-8764-90C1E85E9ACB}"/>
              </a:ext>
            </a:extLst>
          </p:cNvPr>
          <p:cNvSpPr>
            <a:spLocks noGrp="1"/>
          </p:cNvSpPr>
          <p:nvPr>
            <p:ph type="title"/>
          </p:nvPr>
        </p:nvSpPr>
        <p:spPr>
          <a:xfrm>
            <a:off x="588261" y="585216"/>
            <a:ext cx="11011601" cy="553998"/>
          </a:xfrm>
        </p:spPr>
        <p:txBody>
          <a:bodyPr/>
          <a:lstStyle/>
          <a:p>
            <a:r>
              <a:rPr lang="en-US" noProof="0" dirty="0"/>
              <a:t>Copilot Chat in Word response</a:t>
            </a:r>
          </a:p>
        </p:txBody>
      </p:sp>
      <p:grpSp>
        <p:nvGrpSpPr>
          <p:cNvPr id="7" name="Group 6" descr="Microsoft Word window showing a Risk Assessment Report Draft with Copilot panel on the right, providing editing suggestions like making text more concise, tailoring for manufacturing, or adding risk factor examples.">
            <a:extLst>
              <a:ext uri="{FF2B5EF4-FFF2-40B4-BE49-F238E27FC236}">
                <a16:creationId xmlns:a16="http://schemas.microsoft.com/office/drawing/2014/main" id="{610A93E0-B404-3185-A1AF-0469A3EDCECD}"/>
              </a:ext>
              <a:ext uri="{C183D7F6-B498-43B3-948B-1728B52AA6E4}">
                <adec:decorative xmlns:adec="http://schemas.microsoft.com/office/drawing/2017/decorative" val="0"/>
              </a:ext>
            </a:extLst>
          </p:cNvPr>
          <p:cNvGrpSpPr/>
          <p:nvPr/>
        </p:nvGrpSpPr>
        <p:grpSpPr>
          <a:xfrm>
            <a:off x="2131390" y="2077497"/>
            <a:ext cx="6690358" cy="4150808"/>
            <a:chOff x="2131390" y="2077497"/>
            <a:chExt cx="6690358" cy="4150808"/>
          </a:xfrm>
        </p:grpSpPr>
        <p:pic>
          <p:nvPicPr>
            <p:cNvPr id="155" name="Picture 154" descr="A screenshot of a computer&#10;&#10;AI-generated content may be incorrect.">
              <a:extLst>
                <a:ext uri="{FF2B5EF4-FFF2-40B4-BE49-F238E27FC236}">
                  <a16:creationId xmlns:a16="http://schemas.microsoft.com/office/drawing/2014/main" id="{DDE64164-21DF-22B1-EAAB-2A0A6201C9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31390" y="2077497"/>
              <a:ext cx="6690358" cy="4150808"/>
            </a:xfrm>
            <a:prstGeom prst="roundRect">
              <a:avLst>
                <a:gd name="adj" fmla="val 1430"/>
              </a:avLst>
            </a:prstGeom>
          </p:spPr>
        </p:pic>
        <p:pic>
          <p:nvPicPr>
            <p:cNvPr id="157" name="Picture 156">
              <a:extLst>
                <a:ext uri="{FF2B5EF4-FFF2-40B4-BE49-F238E27FC236}">
                  <a16:creationId xmlns:a16="http://schemas.microsoft.com/office/drawing/2014/main" id="{38DD779E-A1B4-3B18-500D-DE021CE54F8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014254" y="4643474"/>
              <a:ext cx="1716996" cy="1447673"/>
            </a:xfrm>
            <a:prstGeom prst="rect">
              <a:avLst/>
            </a:prstGeom>
          </p:spPr>
        </p:pic>
        <p:pic>
          <p:nvPicPr>
            <p:cNvPr id="158" name="Picture 157">
              <a:extLst>
                <a:ext uri="{FF2B5EF4-FFF2-40B4-BE49-F238E27FC236}">
                  <a16:creationId xmlns:a16="http://schemas.microsoft.com/office/drawing/2014/main" id="{5A09F768-5425-94B8-8289-F76AE2E1017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7003858" y="3253573"/>
              <a:ext cx="1716996" cy="1452610"/>
            </a:xfrm>
            <a:prstGeom prst="rect">
              <a:avLst/>
            </a:prstGeom>
          </p:spPr>
        </p:pic>
      </p:grpSp>
      <p:sp>
        <p:nvSpPr>
          <p:cNvPr id="107" name="Rectangle: Rounded Corners 26">
            <a:extLst>
              <a:ext uri="{FF2B5EF4-FFF2-40B4-BE49-F238E27FC236}">
                <a16:creationId xmlns:a16="http://schemas.microsoft.com/office/drawing/2014/main" id="{6AB31A3F-8D1D-5D53-0D07-25973CAABE8C}"/>
              </a:ext>
              <a:ext uri="{C183D7F6-B498-43B3-948B-1728B52AA6E4}">
                <adec:decorative xmlns:adec="http://schemas.microsoft.com/office/drawing/2017/decorative" val="0"/>
              </a:ext>
            </a:extLst>
          </p:cNvPr>
          <p:cNvSpPr/>
          <p:nvPr/>
        </p:nvSpPr>
        <p:spPr bwMode="auto">
          <a:xfrm>
            <a:off x="588262" y="3433717"/>
            <a:ext cx="1004318" cy="9233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t>Prompt response</a:t>
            </a:r>
            <a:b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See the response here. Click on Sources to find references to files or web sites used</a:t>
            </a:r>
          </a:p>
        </p:txBody>
      </p:sp>
      <p:grpSp>
        <p:nvGrpSpPr>
          <p:cNvPr id="2" name="Group 1" descr="highlighting the Copilot response in the screenshot">
            <a:extLst>
              <a:ext uri="{FF2B5EF4-FFF2-40B4-BE49-F238E27FC236}">
                <a16:creationId xmlns:a16="http://schemas.microsoft.com/office/drawing/2014/main" id="{9E9EC128-FC98-5FFC-723C-F1B85E2FCDDA}"/>
              </a:ext>
              <a:ext uri="{C183D7F6-B498-43B3-948B-1728B52AA6E4}">
                <adec:decorative xmlns:adec="http://schemas.microsoft.com/office/drawing/2017/decorative" val="0"/>
              </a:ext>
            </a:extLst>
          </p:cNvPr>
          <p:cNvGrpSpPr/>
          <p:nvPr/>
        </p:nvGrpSpPr>
        <p:grpSpPr>
          <a:xfrm>
            <a:off x="1677056" y="3253573"/>
            <a:ext cx="6925047" cy="1167947"/>
            <a:chOff x="1677056" y="3253573"/>
            <a:chExt cx="6925047" cy="1167947"/>
          </a:xfrm>
        </p:grpSpPr>
        <p:sp>
          <p:nvSpPr>
            <p:cNvPr id="108" name="Rectangle: Rounded Corners 107">
              <a:extLst>
                <a:ext uri="{FF2B5EF4-FFF2-40B4-BE49-F238E27FC236}">
                  <a16:creationId xmlns:a16="http://schemas.microsoft.com/office/drawing/2014/main" id="{54F096C6-A271-7B68-23FD-1C68EED3C2E2}"/>
                </a:ext>
              </a:extLst>
            </p:cNvPr>
            <p:cNvSpPr/>
            <p:nvPr/>
          </p:nvSpPr>
          <p:spPr bwMode="auto">
            <a:xfrm>
              <a:off x="1677056" y="343371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cxnSp>
          <p:nvCxnSpPr>
            <p:cNvPr id="113" name="Straight Connector 112">
              <a:extLst>
                <a:ext uri="{FF2B5EF4-FFF2-40B4-BE49-F238E27FC236}">
                  <a16:creationId xmlns:a16="http://schemas.microsoft.com/office/drawing/2014/main" id="{EAE5293F-5938-7375-B5AB-DDA8903C44FA}"/>
                </a:ext>
              </a:extLst>
            </p:cNvPr>
            <p:cNvCxnSpPr>
              <a:cxnSpLocks/>
            </p:cNvCxnSpPr>
            <p:nvPr/>
          </p:nvCxnSpPr>
          <p:spPr>
            <a:xfrm>
              <a:off x="1677056" y="3543278"/>
              <a:ext cx="5390494"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161" name="Rectangle: Rounded Corners 160">
              <a:extLst>
                <a:ext uri="{FF2B5EF4-FFF2-40B4-BE49-F238E27FC236}">
                  <a16:creationId xmlns:a16="http://schemas.microsoft.com/office/drawing/2014/main" id="{D6890E90-19B5-6502-B022-0999A313A933}"/>
                </a:ext>
              </a:extLst>
            </p:cNvPr>
            <p:cNvSpPr/>
            <p:nvPr/>
          </p:nvSpPr>
          <p:spPr bwMode="auto">
            <a:xfrm>
              <a:off x="7063499" y="3253573"/>
              <a:ext cx="1538604" cy="1167947"/>
            </a:xfrm>
            <a:prstGeom prst="roundRect">
              <a:avLst>
                <a:gd name="adj" fmla="val 3347"/>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05" name="Rectangle: Rounded Corners 26">
            <a:extLst>
              <a:ext uri="{FF2B5EF4-FFF2-40B4-BE49-F238E27FC236}">
                <a16:creationId xmlns:a16="http://schemas.microsoft.com/office/drawing/2014/main" id="{AE61B3DD-B9FF-DF2A-1E23-C74C7A7F83CC}"/>
              </a:ext>
              <a:ext uri="{C183D7F6-B498-43B3-948B-1728B52AA6E4}">
                <adec:decorative xmlns:adec="http://schemas.microsoft.com/office/drawing/2017/decorative" val="0"/>
              </a:ext>
            </a:extLst>
          </p:cNvPr>
          <p:cNvSpPr/>
          <p:nvPr/>
        </p:nvSpPr>
        <p:spPr bwMode="auto">
          <a:xfrm>
            <a:off x="588262" y="4578303"/>
            <a:ext cx="1004318" cy="16927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mn-ea"/>
                <a:cs typeface="Segoe UI Semibold" panose="020B0702040204020203" pitchFamily="34" charset="0"/>
              </a:rPr>
              <a:t>Multi-turn </a:t>
            </a: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suggestions</a:t>
            </a:r>
            <a:b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Continue the conversation </a:t>
            </a:r>
            <a:b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with these suggestions to enhance your response or click on View Prompts to go to the Prompt Gallery</a:t>
            </a:r>
          </a:p>
        </p:txBody>
      </p:sp>
      <p:grpSp>
        <p:nvGrpSpPr>
          <p:cNvPr id="3" name="Group 2" descr="highlighting the copilot prompt suggestion in the screenshot">
            <a:extLst>
              <a:ext uri="{FF2B5EF4-FFF2-40B4-BE49-F238E27FC236}">
                <a16:creationId xmlns:a16="http://schemas.microsoft.com/office/drawing/2014/main" id="{351E295A-D805-029A-DD91-81703A852331}"/>
              </a:ext>
              <a:ext uri="{C183D7F6-B498-43B3-948B-1728B52AA6E4}">
                <adec:decorative xmlns:adec="http://schemas.microsoft.com/office/drawing/2017/decorative" val="0"/>
              </a:ext>
            </a:extLst>
          </p:cNvPr>
          <p:cNvGrpSpPr/>
          <p:nvPr/>
        </p:nvGrpSpPr>
        <p:grpSpPr>
          <a:xfrm>
            <a:off x="1677056" y="4578303"/>
            <a:ext cx="6925046" cy="867875"/>
            <a:chOff x="1677056" y="4578303"/>
            <a:chExt cx="6925046" cy="867875"/>
          </a:xfrm>
        </p:grpSpPr>
        <p:sp>
          <p:nvSpPr>
            <p:cNvPr id="106" name="Rectangle: Rounded Corners 105">
              <a:extLst>
                <a:ext uri="{FF2B5EF4-FFF2-40B4-BE49-F238E27FC236}">
                  <a16:creationId xmlns:a16="http://schemas.microsoft.com/office/drawing/2014/main" id="{B9B7FAB7-9630-7B62-9017-3037CDA80841}"/>
                </a:ext>
              </a:extLst>
            </p:cNvPr>
            <p:cNvSpPr/>
            <p:nvPr/>
          </p:nvSpPr>
          <p:spPr bwMode="auto">
            <a:xfrm>
              <a:off x="1677056" y="4578303"/>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12" name="Freeform: Shape 111">
              <a:extLst>
                <a:ext uri="{FF2B5EF4-FFF2-40B4-BE49-F238E27FC236}">
                  <a16:creationId xmlns:a16="http://schemas.microsoft.com/office/drawing/2014/main" id="{6911098F-F066-0056-FD25-C30D6A5062EF}"/>
                </a:ext>
              </a:extLst>
            </p:cNvPr>
            <p:cNvSpPr/>
            <p:nvPr/>
          </p:nvSpPr>
          <p:spPr bwMode="auto">
            <a:xfrm>
              <a:off x="1695450" y="4692650"/>
              <a:ext cx="5368048" cy="615950"/>
            </a:xfrm>
            <a:custGeom>
              <a:avLst/>
              <a:gdLst>
                <a:gd name="connsiteX0" fmla="*/ 0 w 5327650"/>
                <a:gd name="connsiteY0" fmla="*/ 0 h 895350"/>
                <a:gd name="connsiteX1" fmla="*/ 4756150 w 5327650"/>
                <a:gd name="connsiteY1" fmla="*/ 0 h 895350"/>
                <a:gd name="connsiteX2" fmla="*/ 4756150 w 5327650"/>
                <a:gd name="connsiteY2" fmla="*/ 895350 h 895350"/>
                <a:gd name="connsiteX3" fmla="*/ 4832350 w 5327650"/>
                <a:gd name="connsiteY3" fmla="*/ 895350 h 895350"/>
                <a:gd name="connsiteX4" fmla="*/ 5327650 w 5327650"/>
                <a:gd name="connsiteY4" fmla="*/ 895350 h 895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7650" h="895350">
                  <a:moveTo>
                    <a:pt x="0" y="0"/>
                  </a:moveTo>
                  <a:lnTo>
                    <a:pt x="4756150" y="0"/>
                  </a:lnTo>
                  <a:lnTo>
                    <a:pt x="4756150" y="895350"/>
                  </a:lnTo>
                  <a:lnTo>
                    <a:pt x="4832350" y="895350"/>
                  </a:lnTo>
                  <a:lnTo>
                    <a:pt x="5327650" y="89535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160" name="Rectangle: Rounded Corners 159">
              <a:extLst>
                <a:ext uri="{FF2B5EF4-FFF2-40B4-BE49-F238E27FC236}">
                  <a16:creationId xmlns:a16="http://schemas.microsoft.com/office/drawing/2014/main" id="{5ADB019F-1FB7-5009-FA45-3B87C689A650}"/>
                </a:ext>
              </a:extLst>
            </p:cNvPr>
            <p:cNvSpPr/>
            <p:nvPr/>
          </p:nvSpPr>
          <p:spPr bwMode="auto">
            <a:xfrm>
              <a:off x="7063498" y="4702194"/>
              <a:ext cx="1538604" cy="743984"/>
            </a:xfrm>
            <a:prstGeom prst="roundRect">
              <a:avLst>
                <a:gd name="adj" fmla="val 3544"/>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59" name="Rectangle: Rounded Corners 158" descr="highlighted in the screenshot">
            <a:extLst>
              <a:ext uri="{FF2B5EF4-FFF2-40B4-BE49-F238E27FC236}">
                <a16:creationId xmlns:a16="http://schemas.microsoft.com/office/drawing/2014/main" id="{8E8FDCE3-C5EC-0FF8-6EAD-976444484CAC}"/>
              </a:ext>
              <a:ext uri="{C183D7F6-B498-43B3-948B-1728B52AA6E4}">
                <adec:decorative xmlns:adec="http://schemas.microsoft.com/office/drawing/2017/decorative" val="0"/>
              </a:ext>
            </a:extLst>
          </p:cNvPr>
          <p:cNvSpPr/>
          <p:nvPr/>
        </p:nvSpPr>
        <p:spPr bwMode="auto">
          <a:xfrm>
            <a:off x="7063498" y="4472514"/>
            <a:ext cx="1538604" cy="173923"/>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1" name="Group 10">
            <a:extLst>
              <a:ext uri="{FF2B5EF4-FFF2-40B4-BE49-F238E27FC236}">
                <a16:creationId xmlns:a16="http://schemas.microsoft.com/office/drawing/2014/main" id="{1139FA42-4824-0999-A114-97A47533E596}"/>
              </a:ext>
              <a:ext uri="{C183D7F6-B498-43B3-948B-1728B52AA6E4}">
                <adec:decorative xmlns:adec="http://schemas.microsoft.com/office/drawing/2017/decorative" val="1"/>
              </a:ext>
            </a:extLst>
          </p:cNvPr>
          <p:cNvGrpSpPr/>
          <p:nvPr/>
        </p:nvGrpSpPr>
        <p:grpSpPr>
          <a:xfrm>
            <a:off x="8600845" y="522307"/>
            <a:ext cx="985430" cy="4767448"/>
            <a:chOff x="8600845" y="522307"/>
            <a:chExt cx="985430" cy="4767448"/>
          </a:xfrm>
        </p:grpSpPr>
        <p:sp>
          <p:nvSpPr>
            <p:cNvPr id="168" name="Freeform: Shape 167">
              <a:extLst>
                <a:ext uri="{FF2B5EF4-FFF2-40B4-BE49-F238E27FC236}">
                  <a16:creationId xmlns:a16="http://schemas.microsoft.com/office/drawing/2014/main" id="{34D6BA46-CC96-021F-A113-1D5B15F1A686}"/>
                </a:ext>
              </a:extLst>
            </p:cNvPr>
            <p:cNvSpPr/>
            <p:nvPr/>
          </p:nvSpPr>
          <p:spPr bwMode="auto">
            <a:xfrm>
              <a:off x="8600845" y="648929"/>
              <a:ext cx="971780" cy="4640826"/>
            </a:xfrm>
            <a:custGeom>
              <a:avLst/>
              <a:gdLst>
                <a:gd name="connsiteX0" fmla="*/ 0 w 983226"/>
                <a:gd name="connsiteY0" fmla="*/ 3932903 h 4640826"/>
                <a:gd name="connsiteX1" fmla="*/ 442451 w 983226"/>
                <a:gd name="connsiteY1" fmla="*/ 3932903 h 4640826"/>
                <a:gd name="connsiteX2" fmla="*/ 442451 w 983226"/>
                <a:gd name="connsiteY2" fmla="*/ 4640826 h 4640826"/>
                <a:gd name="connsiteX3" fmla="*/ 983226 w 983226"/>
                <a:gd name="connsiteY3" fmla="*/ 4640826 h 4640826"/>
                <a:gd name="connsiteX4" fmla="*/ 983226 w 983226"/>
                <a:gd name="connsiteY4" fmla="*/ 0 h 4640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3226" h="4640826">
                  <a:moveTo>
                    <a:pt x="0" y="3932903"/>
                  </a:moveTo>
                  <a:lnTo>
                    <a:pt x="442451" y="3932903"/>
                  </a:lnTo>
                  <a:lnTo>
                    <a:pt x="442451" y="4640826"/>
                  </a:lnTo>
                  <a:lnTo>
                    <a:pt x="983226" y="4640826"/>
                  </a:lnTo>
                  <a:lnTo>
                    <a:pt x="983226" y="0"/>
                  </a:lnTo>
                </a:path>
              </a:pathLst>
            </a:cu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8" name="Rectangle: Rounded Corners 117">
              <a:extLst>
                <a:ext uri="{FF2B5EF4-FFF2-40B4-BE49-F238E27FC236}">
                  <a16:creationId xmlns:a16="http://schemas.microsoft.com/office/drawing/2014/main" id="{DA18B0A4-F991-17D3-BFB3-47F00C5C14CA}"/>
                </a:ext>
              </a:extLst>
            </p:cNvPr>
            <p:cNvSpPr/>
            <p:nvPr/>
          </p:nvSpPr>
          <p:spPr bwMode="auto">
            <a:xfrm>
              <a:off x="9558843" y="31512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21" name="Rectangle: Rounded Corners 120">
              <a:extLst>
                <a:ext uri="{FF2B5EF4-FFF2-40B4-BE49-F238E27FC236}">
                  <a16:creationId xmlns:a16="http://schemas.microsoft.com/office/drawing/2014/main" id="{54D92163-FF69-A4E1-7C8D-07FA1C26773A}"/>
                </a:ext>
              </a:extLst>
            </p:cNvPr>
            <p:cNvSpPr/>
            <p:nvPr/>
          </p:nvSpPr>
          <p:spPr bwMode="auto">
            <a:xfrm>
              <a:off x="9558843" y="39132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26" name="Rectangle: Rounded Corners 125">
              <a:extLst>
                <a:ext uri="{FF2B5EF4-FFF2-40B4-BE49-F238E27FC236}">
                  <a16:creationId xmlns:a16="http://schemas.microsoft.com/office/drawing/2014/main" id="{9FE3F517-D6A1-F66C-A97A-E030B8D48CBE}"/>
                </a:ext>
              </a:extLst>
            </p:cNvPr>
            <p:cNvSpPr/>
            <p:nvPr/>
          </p:nvSpPr>
          <p:spPr bwMode="auto">
            <a:xfrm>
              <a:off x="9558843" y="465615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35" name="Rectangle: Rounded Corners 134">
              <a:extLst>
                <a:ext uri="{FF2B5EF4-FFF2-40B4-BE49-F238E27FC236}">
                  <a16:creationId xmlns:a16="http://schemas.microsoft.com/office/drawing/2014/main" id="{B68B6EEC-6CAC-0AAF-BE8A-9256324B2EBA}"/>
                </a:ext>
              </a:extLst>
            </p:cNvPr>
            <p:cNvSpPr/>
            <p:nvPr/>
          </p:nvSpPr>
          <p:spPr bwMode="auto">
            <a:xfrm>
              <a:off x="9558843" y="522307"/>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42" name="Rectangle: Rounded Corners 141">
              <a:extLst>
                <a:ext uri="{FF2B5EF4-FFF2-40B4-BE49-F238E27FC236}">
                  <a16:creationId xmlns:a16="http://schemas.microsoft.com/office/drawing/2014/main" id="{BCABAAF4-405E-ABF8-7531-A4CA3D5361C3}"/>
                </a:ext>
              </a:extLst>
            </p:cNvPr>
            <p:cNvSpPr/>
            <p:nvPr/>
          </p:nvSpPr>
          <p:spPr bwMode="auto">
            <a:xfrm>
              <a:off x="9558843" y="119858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49" name="Rectangle: Rounded Corners 148">
              <a:extLst>
                <a:ext uri="{FF2B5EF4-FFF2-40B4-BE49-F238E27FC236}">
                  <a16:creationId xmlns:a16="http://schemas.microsoft.com/office/drawing/2014/main" id="{5BAA522B-3F63-FC4B-275F-66B930B48267}"/>
                </a:ext>
              </a:extLst>
            </p:cNvPr>
            <p:cNvSpPr/>
            <p:nvPr/>
          </p:nvSpPr>
          <p:spPr bwMode="auto">
            <a:xfrm>
              <a:off x="9558843" y="2055832"/>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grpSp>
        <p:nvGrpSpPr>
          <p:cNvPr id="136" name="Group 135">
            <a:extLst>
              <a:ext uri="{FF2B5EF4-FFF2-40B4-BE49-F238E27FC236}">
                <a16:creationId xmlns:a16="http://schemas.microsoft.com/office/drawing/2014/main" id="{4166E4A5-BFD6-96C4-32BB-C0601833A576}"/>
              </a:ext>
              <a:ext uri="{C183D7F6-B498-43B3-948B-1728B52AA6E4}">
                <adec:decorative xmlns:adec="http://schemas.microsoft.com/office/drawing/2017/decorative" val="1"/>
              </a:ext>
            </a:extLst>
          </p:cNvPr>
          <p:cNvGrpSpPr/>
          <p:nvPr/>
        </p:nvGrpSpPr>
        <p:grpSpPr>
          <a:xfrm>
            <a:off x="9276581" y="522307"/>
            <a:ext cx="231750" cy="219122"/>
            <a:chOff x="9276581" y="522307"/>
            <a:chExt cx="231750" cy="219122"/>
          </a:xfrm>
        </p:grpSpPr>
        <p:sp>
          <p:nvSpPr>
            <p:cNvPr id="137" name="Rectangle: Rounded Corners 136">
              <a:extLst>
                <a:ext uri="{FF2B5EF4-FFF2-40B4-BE49-F238E27FC236}">
                  <a16:creationId xmlns:a16="http://schemas.microsoft.com/office/drawing/2014/main" id="{7A7CFEDF-5207-0FED-67F1-D7132414DA9A}"/>
                </a:ext>
              </a:extLst>
            </p:cNvPr>
            <p:cNvSpPr/>
            <p:nvPr/>
          </p:nvSpPr>
          <p:spPr bwMode="auto">
            <a:xfrm>
              <a:off x="9276581" y="5223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38" name="Picture 137">
              <a:extLst>
                <a:ext uri="{FF2B5EF4-FFF2-40B4-BE49-F238E27FC236}">
                  <a16:creationId xmlns:a16="http://schemas.microsoft.com/office/drawing/2014/main" id="{52483E4A-6F6A-B0A9-87F6-C243AE9554F4}"/>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323215" y="562628"/>
              <a:ext cx="138482" cy="138480"/>
            </a:xfrm>
            <a:prstGeom prst="rect">
              <a:avLst/>
            </a:prstGeom>
          </p:spPr>
        </p:pic>
      </p:grpSp>
      <p:sp>
        <p:nvSpPr>
          <p:cNvPr id="133" name="Rectangle: Rounded Corners 26">
            <a:extLst>
              <a:ext uri="{FF2B5EF4-FFF2-40B4-BE49-F238E27FC236}">
                <a16:creationId xmlns:a16="http://schemas.microsoft.com/office/drawing/2014/main" id="{135A8F44-3CDF-4D40-84C6-30AAE946C07F}"/>
              </a:ext>
              <a:ext uri="{C183D7F6-B498-43B3-948B-1728B52AA6E4}">
                <adec:decorative xmlns:adec="http://schemas.microsoft.com/office/drawing/2017/decorative" val="0"/>
              </a:ext>
            </a:extLst>
          </p:cNvPr>
          <p:cNvSpPr/>
          <p:nvPr/>
        </p:nvSpPr>
        <p:spPr bwMode="auto">
          <a:xfrm>
            <a:off x="9689307" y="5549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Add to doc</a:t>
            </a:r>
            <a:b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Insert the response into your document</a:t>
            </a:r>
          </a:p>
        </p:txBody>
      </p:sp>
      <p:grpSp>
        <p:nvGrpSpPr>
          <p:cNvPr id="143" name="Group 142">
            <a:extLst>
              <a:ext uri="{FF2B5EF4-FFF2-40B4-BE49-F238E27FC236}">
                <a16:creationId xmlns:a16="http://schemas.microsoft.com/office/drawing/2014/main" id="{BC166058-E458-CC82-E0FC-1AB77F0A462E}"/>
              </a:ext>
              <a:ext uri="{C183D7F6-B498-43B3-948B-1728B52AA6E4}">
                <adec:decorative xmlns:adec="http://schemas.microsoft.com/office/drawing/2017/decorative" val="1"/>
              </a:ext>
            </a:extLst>
          </p:cNvPr>
          <p:cNvGrpSpPr/>
          <p:nvPr/>
        </p:nvGrpSpPr>
        <p:grpSpPr>
          <a:xfrm>
            <a:off x="9276581" y="1198582"/>
            <a:ext cx="231750" cy="219122"/>
            <a:chOff x="9276581" y="1198582"/>
            <a:chExt cx="231750" cy="219122"/>
          </a:xfrm>
        </p:grpSpPr>
        <p:sp>
          <p:nvSpPr>
            <p:cNvPr id="144" name="Rectangle: Rounded Corners 143">
              <a:extLst>
                <a:ext uri="{FF2B5EF4-FFF2-40B4-BE49-F238E27FC236}">
                  <a16:creationId xmlns:a16="http://schemas.microsoft.com/office/drawing/2014/main" id="{FE358443-7E24-C968-9CC4-3422A88521DD}"/>
                </a:ext>
              </a:extLst>
            </p:cNvPr>
            <p:cNvSpPr/>
            <p:nvPr/>
          </p:nvSpPr>
          <p:spPr bwMode="auto">
            <a:xfrm>
              <a:off x="9276581" y="11985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45" name="Picture 144">
              <a:extLst>
                <a:ext uri="{FF2B5EF4-FFF2-40B4-BE49-F238E27FC236}">
                  <a16:creationId xmlns:a16="http://schemas.microsoft.com/office/drawing/2014/main" id="{913E9D99-1399-5A47-FCC7-593C61C2A9CB}"/>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9336038" y="1239198"/>
              <a:ext cx="112836" cy="137890"/>
            </a:xfrm>
            <a:prstGeom prst="rect">
              <a:avLst/>
            </a:prstGeom>
          </p:spPr>
        </p:pic>
      </p:grpSp>
      <p:sp>
        <p:nvSpPr>
          <p:cNvPr id="140" name="Rectangle: Rounded Corners 26">
            <a:extLst>
              <a:ext uri="{FF2B5EF4-FFF2-40B4-BE49-F238E27FC236}">
                <a16:creationId xmlns:a16="http://schemas.microsoft.com/office/drawing/2014/main" id="{51FB2383-3189-4F6D-379F-0A55152067B9}"/>
              </a:ext>
              <a:ext uri="{C183D7F6-B498-43B3-948B-1728B52AA6E4}">
                <adec:decorative xmlns:adec="http://schemas.microsoft.com/office/drawing/2017/decorative" val="0"/>
              </a:ext>
            </a:extLst>
          </p:cNvPr>
          <p:cNvSpPr/>
          <p:nvPr/>
        </p:nvSpPr>
        <p:spPr bwMode="auto">
          <a:xfrm>
            <a:off x="9689307" y="1231199"/>
            <a:ext cx="1910556" cy="61555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Copy response</a:t>
            </a:r>
            <a:b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Copy the response to the clipboard to paste in another location</a:t>
            </a:r>
          </a:p>
        </p:txBody>
      </p:sp>
      <p:grpSp>
        <p:nvGrpSpPr>
          <p:cNvPr id="150" name="Group 149">
            <a:extLst>
              <a:ext uri="{FF2B5EF4-FFF2-40B4-BE49-F238E27FC236}">
                <a16:creationId xmlns:a16="http://schemas.microsoft.com/office/drawing/2014/main" id="{42DAD1E5-4A1E-60E7-CF11-2844432B7455}"/>
              </a:ext>
              <a:ext uri="{C183D7F6-B498-43B3-948B-1728B52AA6E4}">
                <adec:decorative xmlns:adec="http://schemas.microsoft.com/office/drawing/2017/decorative" val="1"/>
              </a:ext>
            </a:extLst>
          </p:cNvPr>
          <p:cNvGrpSpPr/>
          <p:nvPr/>
        </p:nvGrpSpPr>
        <p:grpSpPr>
          <a:xfrm>
            <a:off x="9276581" y="2055832"/>
            <a:ext cx="231750" cy="219122"/>
            <a:chOff x="9276581" y="2055832"/>
            <a:chExt cx="231750" cy="219122"/>
          </a:xfrm>
        </p:grpSpPr>
        <p:sp>
          <p:nvSpPr>
            <p:cNvPr id="151" name="Rectangle: Rounded Corners 150">
              <a:extLst>
                <a:ext uri="{FF2B5EF4-FFF2-40B4-BE49-F238E27FC236}">
                  <a16:creationId xmlns:a16="http://schemas.microsoft.com/office/drawing/2014/main" id="{621210FA-133B-2E8B-F3E6-D8641FFF8CDE}"/>
                </a:ext>
              </a:extLst>
            </p:cNvPr>
            <p:cNvSpPr/>
            <p:nvPr/>
          </p:nvSpPr>
          <p:spPr bwMode="auto">
            <a:xfrm>
              <a:off x="9276581" y="205583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52" name="Picture 151">
              <a:extLst>
                <a:ext uri="{FF2B5EF4-FFF2-40B4-BE49-F238E27FC236}">
                  <a16:creationId xmlns:a16="http://schemas.microsoft.com/office/drawing/2014/main" id="{4E942D60-B0F3-0750-C03E-C9C9B578D477}"/>
                </a:ext>
              </a:extLst>
            </p:cNvPr>
            <p:cNvPicPr>
              <a:picLocks noChangeAspect="1"/>
            </p:cNvPicPr>
            <p:nvPr/>
          </p:nvPicPr>
          <p:blipFill>
            <a:blip r:embed="rId8"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074" y="2079998"/>
              <a:ext cx="164764" cy="170790"/>
            </a:xfrm>
            <a:prstGeom prst="rect">
              <a:avLst/>
            </a:prstGeom>
          </p:spPr>
        </p:pic>
      </p:grpSp>
      <p:sp>
        <p:nvSpPr>
          <p:cNvPr id="147" name="Rectangle: Rounded Corners 26">
            <a:extLst>
              <a:ext uri="{FF2B5EF4-FFF2-40B4-BE49-F238E27FC236}">
                <a16:creationId xmlns:a16="http://schemas.microsoft.com/office/drawing/2014/main" id="{78034D0F-955B-1C35-A73A-229BC0045A30}"/>
              </a:ext>
              <a:ext uri="{C183D7F6-B498-43B3-948B-1728B52AA6E4}">
                <adec:decorative xmlns:adec="http://schemas.microsoft.com/office/drawing/2017/decorative" val="0"/>
              </a:ext>
            </a:extLst>
          </p:cNvPr>
          <p:cNvSpPr/>
          <p:nvPr/>
        </p:nvSpPr>
        <p:spPr bwMode="auto">
          <a:xfrm>
            <a:off x="9689307" y="2088449"/>
            <a:ext cx="1910556" cy="9233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Share prompt and copy with response</a:t>
            </a:r>
            <a:b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Create a link for the prompt in Copilot Chat. Copies the prompt and response with the link to provide context</a:t>
            </a:r>
          </a:p>
        </p:txBody>
      </p:sp>
      <p:grpSp>
        <p:nvGrpSpPr>
          <p:cNvPr id="4" name="Group 3">
            <a:extLst>
              <a:ext uri="{FF2B5EF4-FFF2-40B4-BE49-F238E27FC236}">
                <a16:creationId xmlns:a16="http://schemas.microsoft.com/office/drawing/2014/main" id="{F1542BB9-233D-FA37-BA75-0203F96B6393}"/>
              </a:ext>
              <a:ext uri="{C183D7F6-B498-43B3-948B-1728B52AA6E4}">
                <adec:decorative xmlns:adec="http://schemas.microsoft.com/office/drawing/2017/decorative" val="1"/>
              </a:ext>
            </a:extLst>
          </p:cNvPr>
          <p:cNvGrpSpPr/>
          <p:nvPr/>
        </p:nvGrpSpPr>
        <p:grpSpPr>
          <a:xfrm>
            <a:off x="9276581" y="3151207"/>
            <a:ext cx="231750" cy="219122"/>
            <a:chOff x="9276581" y="3151207"/>
            <a:chExt cx="231750" cy="219122"/>
          </a:xfrm>
        </p:grpSpPr>
        <p:sp>
          <p:nvSpPr>
            <p:cNvPr id="117" name="Rectangle: Rounded Corners 116">
              <a:extLst>
                <a:ext uri="{FF2B5EF4-FFF2-40B4-BE49-F238E27FC236}">
                  <a16:creationId xmlns:a16="http://schemas.microsoft.com/office/drawing/2014/main" id="{3BDB6CAE-0931-D296-E6AC-E4E0C366E961}"/>
                </a:ext>
              </a:extLst>
            </p:cNvPr>
            <p:cNvSpPr/>
            <p:nvPr/>
          </p:nvSpPr>
          <p:spPr bwMode="auto">
            <a:xfrm>
              <a:off x="9276581" y="31512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54" name="Picture 153">
              <a:extLst>
                <a:ext uri="{FF2B5EF4-FFF2-40B4-BE49-F238E27FC236}">
                  <a16:creationId xmlns:a16="http://schemas.microsoft.com/office/drawing/2014/main" id="{185DBD7F-FEA3-2202-BAC8-4CC02B707F12}"/>
                </a:ext>
              </a:extLst>
            </p:cNvPr>
            <p:cNvPicPr>
              <a:picLocks noChangeAspect="1"/>
            </p:cNvPicPr>
            <p:nvPr/>
          </p:nvPicPr>
          <p:blipFill>
            <a:blip r:embed="rId9"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rot="10800000" flipH="1">
              <a:off x="9294426" y="3176588"/>
              <a:ext cx="196060" cy="168360"/>
            </a:xfrm>
            <a:prstGeom prst="rect">
              <a:avLst/>
            </a:prstGeom>
          </p:spPr>
        </p:pic>
      </p:grpSp>
      <p:sp>
        <p:nvSpPr>
          <p:cNvPr id="119" name="Rectangle: Rounded Corners 26">
            <a:extLst>
              <a:ext uri="{FF2B5EF4-FFF2-40B4-BE49-F238E27FC236}">
                <a16:creationId xmlns:a16="http://schemas.microsoft.com/office/drawing/2014/main" id="{8B8DDFA5-7D47-B944-B8E5-477A7FF483B0}"/>
              </a:ext>
              <a:ext uri="{C183D7F6-B498-43B3-948B-1728B52AA6E4}">
                <adec:decorative xmlns:adec="http://schemas.microsoft.com/office/drawing/2017/decorative" val="0"/>
              </a:ext>
            </a:extLst>
          </p:cNvPr>
          <p:cNvSpPr/>
          <p:nvPr/>
        </p:nvSpPr>
        <p:spPr bwMode="auto">
          <a:xfrm>
            <a:off x="9689307" y="31838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I like something</a:t>
            </a:r>
            <a:b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Provide positive feedback to your admin and Microsoft </a:t>
            </a:r>
          </a:p>
        </p:txBody>
      </p:sp>
      <p:grpSp>
        <p:nvGrpSpPr>
          <p:cNvPr id="5" name="Group 4">
            <a:extLst>
              <a:ext uri="{FF2B5EF4-FFF2-40B4-BE49-F238E27FC236}">
                <a16:creationId xmlns:a16="http://schemas.microsoft.com/office/drawing/2014/main" id="{9D2D52AC-9101-F4D8-18DB-488E6FAF1809}"/>
              </a:ext>
              <a:ext uri="{C183D7F6-B498-43B3-948B-1728B52AA6E4}">
                <adec:decorative xmlns:adec="http://schemas.microsoft.com/office/drawing/2017/decorative" val="1"/>
              </a:ext>
            </a:extLst>
          </p:cNvPr>
          <p:cNvGrpSpPr/>
          <p:nvPr/>
        </p:nvGrpSpPr>
        <p:grpSpPr>
          <a:xfrm>
            <a:off x="9276581" y="3913207"/>
            <a:ext cx="231750" cy="219122"/>
            <a:chOff x="9276581" y="3913207"/>
            <a:chExt cx="231750" cy="219122"/>
          </a:xfrm>
        </p:grpSpPr>
        <p:sp>
          <p:nvSpPr>
            <p:cNvPr id="120" name="Rectangle: Rounded Corners 119">
              <a:extLst>
                <a:ext uri="{FF2B5EF4-FFF2-40B4-BE49-F238E27FC236}">
                  <a16:creationId xmlns:a16="http://schemas.microsoft.com/office/drawing/2014/main" id="{000A5384-A465-3B27-0DC8-242B8098B991}"/>
                </a:ext>
              </a:extLst>
            </p:cNvPr>
            <p:cNvSpPr/>
            <p:nvPr/>
          </p:nvSpPr>
          <p:spPr bwMode="auto">
            <a:xfrm>
              <a:off x="9276581" y="3913207"/>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53" name="Picture 152">
              <a:extLst>
                <a:ext uri="{FF2B5EF4-FFF2-40B4-BE49-F238E27FC236}">
                  <a16:creationId xmlns:a16="http://schemas.microsoft.com/office/drawing/2014/main" id="{02DA9095-FD80-45D8-D360-9F6A68A29F78}"/>
                </a:ext>
              </a:extLst>
            </p:cNvPr>
            <p:cNvPicPr>
              <a:picLocks noChangeAspect="1"/>
            </p:cNvPicPr>
            <p:nvPr/>
          </p:nvPicPr>
          <p:blipFill>
            <a:blip r:embed="rId9"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294426" y="3938588"/>
              <a:ext cx="196060" cy="168360"/>
            </a:xfrm>
            <a:prstGeom prst="rect">
              <a:avLst/>
            </a:prstGeom>
          </p:spPr>
        </p:pic>
      </p:grpSp>
      <p:sp>
        <p:nvSpPr>
          <p:cNvPr id="122" name="Rectangle: Rounded Corners 26">
            <a:extLst>
              <a:ext uri="{FF2B5EF4-FFF2-40B4-BE49-F238E27FC236}">
                <a16:creationId xmlns:a16="http://schemas.microsoft.com/office/drawing/2014/main" id="{55797E3D-1C14-3664-2530-07F71E667956}"/>
              </a:ext>
              <a:ext uri="{C183D7F6-B498-43B3-948B-1728B52AA6E4}">
                <adec:decorative xmlns:adec="http://schemas.microsoft.com/office/drawing/2017/decorative" val="0"/>
              </a:ext>
            </a:extLst>
          </p:cNvPr>
          <p:cNvSpPr/>
          <p:nvPr/>
        </p:nvSpPr>
        <p:spPr bwMode="auto">
          <a:xfrm>
            <a:off x="9689307" y="3945824"/>
            <a:ext cx="1910556" cy="4616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I don’t like something</a:t>
            </a:r>
            <a:b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Provide positive feedback to your admin and Microsoft </a:t>
            </a:r>
          </a:p>
        </p:txBody>
      </p:sp>
      <p:grpSp>
        <p:nvGrpSpPr>
          <p:cNvPr id="123" name="Group 122">
            <a:extLst>
              <a:ext uri="{FF2B5EF4-FFF2-40B4-BE49-F238E27FC236}">
                <a16:creationId xmlns:a16="http://schemas.microsoft.com/office/drawing/2014/main" id="{7B8B5BCB-241A-2B70-FFD8-90821052FB99}"/>
              </a:ext>
              <a:ext uri="{C183D7F6-B498-43B3-948B-1728B52AA6E4}">
                <adec:decorative xmlns:adec="http://schemas.microsoft.com/office/drawing/2017/decorative" val="1"/>
              </a:ext>
            </a:extLst>
          </p:cNvPr>
          <p:cNvGrpSpPr/>
          <p:nvPr/>
        </p:nvGrpSpPr>
        <p:grpSpPr>
          <a:xfrm>
            <a:off x="9276581" y="4656157"/>
            <a:ext cx="231750" cy="219122"/>
            <a:chOff x="9276581" y="2319482"/>
            <a:chExt cx="231750" cy="219122"/>
          </a:xfrm>
        </p:grpSpPr>
        <p:sp>
          <p:nvSpPr>
            <p:cNvPr id="124" name="Rectangle: Rounded Corners 123">
              <a:extLst>
                <a:ext uri="{FF2B5EF4-FFF2-40B4-BE49-F238E27FC236}">
                  <a16:creationId xmlns:a16="http://schemas.microsoft.com/office/drawing/2014/main" id="{A4A97F71-B2AF-9ADA-6D89-250BE5FD11E3}"/>
                </a:ext>
              </a:extLst>
            </p:cNvPr>
            <p:cNvSpPr/>
            <p:nvPr/>
          </p:nvSpPr>
          <p:spPr bwMode="auto">
            <a:xfrm>
              <a:off x="9276581" y="2319482"/>
              <a:ext cx="231750" cy="219122"/>
            </a:xfrm>
            <a:prstGeom prst="roundRect">
              <a:avLst>
                <a:gd name="adj" fmla="val 6886"/>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25" name="Picture 124">
              <a:extLst>
                <a:ext uri="{FF2B5EF4-FFF2-40B4-BE49-F238E27FC236}">
                  <a16:creationId xmlns:a16="http://schemas.microsoft.com/office/drawing/2014/main" id="{B32B34EF-DB4E-D77C-C50F-CCA8FC9D2291}"/>
                </a:ext>
              </a:extLst>
            </p:cNvPr>
            <p:cNvPicPr>
              <a:picLocks noChangeAspect="1"/>
            </p:cNvPicPr>
            <p:nvPr/>
          </p:nvPicPr>
          <p:blipFill>
            <a:blip r:embed="rId10"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a:fillRect/>
            </a:stretch>
          </p:blipFill>
          <p:spPr>
            <a:xfrm>
              <a:off x="9310303" y="2374275"/>
              <a:ext cx="164306" cy="109536"/>
            </a:xfrm>
            <a:prstGeom prst="rect">
              <a:avLst/>
            </a:prstGeom>
          </p:spPr>
        </p:pic>
      </p:grpSp>
      <p:sp>
        <p:nvSpPr>
          <p:cNvPr id="127" name="Rectangle: Rounded Corners 26">
            <a:extLst>
              <a:ext uri="{FF2B5EF4-FFF2-40B4-BE49-F238E27FC236}">
                <a16:creationId xmlns:a16="http://schemas.microsoft.com/office/drawing/2014/main" id="{D832F83F-4030-6199-348F-0DE9AE5300D8}"/>
              </a:ext>
              <a:ext uri="{C183D7F6-B498-43B3-948B-1728B52AA6E4}">
                <adec:decorative xmlns:adec="http://schemas.microsoft.com/office/drawing/2017/decorative" val="0"/>
              </a:ext>
            </a:extLst>
          </p:cNvPr>
          <p:cNvSpPr/>
          <p:nvPr/>
        </p:nvSpPr>
        <p:spPr bwMode="auto">
          <a:xfrm>
            <a:off x="9689307" y="4688774"/>
            <a:ext cx="1910556" cy="7694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More options</a:t>
            </a:r>
            <a:b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dirty="0" err="1">
                <a:ln>
                  <a:noFill/>
                </a:ln>
                <a:solidFill>
                  <a:srgbClr val="000000"/>
                </a:solidFill>
                <a:effectLst/>
                <a:uLnTx/>
                <a:uFillTx/>
                <a:latin typeface="Segoe UI"/>
                <a:ea typeface="+mn-ea"/>
                <a:cs typeface="Segoe UI Semibold" panose="020B0702040204020203" pitchFamily="34" charset="0"/>
              </a:rPr>
              <a:t>Options</a:t>
            </a: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 to copy the response to a new document, have the response read aloud, or schedule the prompt for later</a:t>
            </a:r>
          </a:p>
        </p:txBody>
      </p:sp>
      <p:grpSp>
        <p:nvGrpSpPr>
          <p:cNvPr id="6" name="Group 5" descr="highlighting the message Copilot tab in the screenshot">
            <a:extLst>
              <a:ext uri="{FF2B5EF4-FFF2-40B4-BE49-F238E27FC236}">
                <a16:creationId xmlns:a16="http://schemas.microsoft.com/office/drawing/2014/main" id="{6ED819DF-7B50-D6E4-B395-472A243958A8}"/>
              </a:ext>
              <a:ext uri="{C183D7F6-B498-43B3-948B-1728B52AA6E4}">
                <adec:decorative xmlns:adec="http://schemas.microsoft.com/office/drawing/2017/decorative" val="0"/>
              </a:ext>
            </a:extLst>
          </p:cNvPr>
          <p:cNvGrpSpPr/>
          <p:nvPr/>
        </p:nvGrpSpPr>
        <p:grpSpPr>
          <a:xfrm>
            <a:off x="7063498" y="5501935"/>
            <a:ext cx="2522777" cy="236150"/>
            <a:chOff x="7063498" y="5501935"/>
            <a:chExt cx="2522777" cy="236150"/>
          </a:xfrm>
        </p:grpSpPr>
        <p:cxnSp>
          <p:nvCxnSpPr>
            <p:cNvPr id="130" name="Straight Connector 129">
              <a:extLst>
                <a:ext uri="{FF2B5EF4-FFF2-40B4-BE49-F238E27FC236}">
                  <a16:creationId xmlns:a16="http://schemas.microsoft.com/office/drawing/2014/main" id="{06E0ACBF-A3F1-D047-9406-41F647BC66BA}"/>
                </a:ext>
              </a:extLst>
            </p:cNvPr>
            <p:cNvCxnSpPr>
              <a:cxnSpLocks/>
            </p:cNvCxnSpPr>
            <p:nvPr/>
          </p:nvCxnSpPr>
          <p:spPr>
            <a:xfrm>
              <a:off x="8602102" y="5628524"/>
              <a:ext cx="972904" cy="0"/>
            </a:xfrm>
            <a:prstGeom prst="line">
              <a:avLst/>
            </a:prstGeom>
            <a:ln w="6350" cap="flat">
              <a:solidFill>
                <a:schemeClr val="bg1">
                  <a:lumMod val="50000"/>
                </a:schemeClr>
              </a:solidFill>
              <a:headEnd type="none" w="lg" len="med"/>
              <a:tailEnd type="none" w="lg" len="med"/>
            </a:ln>
            <a:effectLst>
              <a:outerShdw blurRad="127000" algn="ctr"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cxnSp>
        <p:sp>
          <p:nvSpPr>
            <p:cNvPr id="162" name="Rectangle: Rounded Corners 161">
              <a:extLst>
                <a:ext uri="{FF2B5EF4-FFF2-40B4-BE49-F238E27FC236}">
                  <a16:creationId xmlns:a16="http://schemas.microsoft.com/office/drawing/2014/main" id="{E3A06B23-8775-DF48-8734-EE36AE220782}"/>
                </a:ext>
              </a:extLst>
            </p:cNvPr>
            <p:cNvSpPr/>
            <p:nvPr/>
          </p:nvSpPr>
          <p:spPr bwMode="auto">
            <a:xfrm>
              <a:off x="7063498" y="5501935"/>
              <a:ext cx="1538604" cy="206548"/>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28" name="Rectangle: Rounded Corners 127">
              <a:extLst>
                <a:ext uri="{FF2B5EF4-FFF2-40B4-BE49-F238E27FC236}">
                  <a16:creationId xmlns:a16="http://schemas.microsoft.com/office/drawing/2014/main" id="{F2E47CBB-E30A-8D3F-571B-B6004AA5483B}"/>
                </a:ext>
              </a:extLst>
            </p:cNvPr>
            <p:cNvSpPr/>
            <p:nvPr/>
          </p:nvSpPr>
          <p:spPr bwMode="auto">
            <a:xfrm>
              <a:off x="9558843" y="5518963"/>
              <a:ext cx="27432" cy="219122"/>
            </a:xfrm>
            <a:prstGeom prst="roundRect">
              <a:avLst>
                <a:gd name="adj" fmla="val 50000"/>
              </a:avLst>
            </a:prstGeom>
            <a:gradFill flip="none" rotWithShape="1">
              <a:gsLst>
                <a:gs pos="35000">
                  <a:srgbClr val="0078D4"/>
                </a:gs>
                <a:gs pos="100000">
                  <a:srgbClr val="C03BC4"/>
                </a:gs>
              </a:gsLst>
              <a:path path="circle">
                <a:fillToRect l="100000" b="100000"/>
              </a:path>
              <a:tileRect t="-100000" r="-100000"/>
            </a:gradFill>
            <a:effectLst/>
          </p:spPr>
          <p:txBody>
            <a:bodyPr vert="horz" wrap="square" lIns="0" tIns="0" rIns="0" bIns="0" rtlCol="0" anchor="ctr" anchorCtr="0">
              <a:normAutofit/>
            </a:body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endParaRPr kumimoji="0" lang="en-US" sz="1200" b="1" i="0" u="none" strike="noStrike" kern="1200" cap="none" spc="0" normalizeH="0" baseline="0" noProof="0" dirty="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129" name="Rectangle: Rounded Corners 26">
            <a:extLst>
              <a:ext uri="{FF2B5EF4-FFF2-40B4-BE49-F238E27FC236}">
                <a16:creationId xmlns:a16="http://schemas.microsoft.com/office/drawing/2014/main" id="{6963385E-047A-ED09-5298-7043934B4B2E}"/>
              </a:ext>
              <a:ext uri="{C183D7F6-B498-43B3-948B-1728B52AA6E4}">
                <adec:decorative xmlns:adec="http://schemas.microsoft.com/office/drawing/2017/decorative" val="0"/>
              </a:ext>
            </a:extLst>
          </p:cNvPr>
          <p:cNvSpPr/>
          <p:nvPr/>
        </p:nvSpPr>
        <p:spPr bwMode="auto">
          <a:xfrm>
            <a:off x="9689307" y="5529355"/>
            <a:ext cx="1910556"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Prompt Box</a:t>
            </a:r>
            <a:br>
              <a:rPr kumimoji="0" lang="en-US" sz="10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br>
            <a:r>
              <a:rPr kumimoji="0" lang="en-US" sz="1000" b="0" i="0" u="none" strike="noStrike" kern="1200" cap="none" spc="0" normalizeH="0" baseline="0" noProof="0" dirty="0">
                <a:ln>
                  <a:noFill/>
                </a:ln>
                <a:solidFill>
                  <a:srgbClr val="000000"/>
                </a:solidFill>
                <a:effectLst/>
                <a:uLnTx/>
                <a:uFillTx/>
                <a:latin typeface="Segoe UI"/>
                <a:ea typeface="+mn-ea"/>
                <a:cs typeface="Segoe UI Semibold" panose="020B0702040204020203" pitchFamily="34" charset="0"/>
              </a:rPr>
              <a:t>Continue your chat here</a:t>
            </a:r>
          </a:p>
        </p:txBody>
      </p:sp>
    </p:spTree>
    <p:extLst>
      <p:ext uri="{BB962C8B-B14F-4D97-AF65-F5344CB8AC3E}">
        <p14:creationId xmlns:p14="http://schemas.microsoft.com/office/powerpoint/2010/main" val="2922044027"/>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E1AA1E-D1B0-B53E-3F25-FAFCDDB23EE8}"/>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95015" y="1291772"/>
            <a:ext cx="10998901" cy="5057456"/>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11" name="Title 9">
            <a:extLst>
              <a:ext uri="{FF2B5EF4-FFF2-40B4-BE49-F238E27FC236}">
                <a16:creationId xmlns:a16="http://schemas.microsoft.com/office/drawing/2014/main" id="{7A088C17-3664-A1EE-C39E-BCFCE9146796}"/>
              </a:ext>
            </a:extLst>
          </p:cNvPr>
          <p:cNvSpPr>
            <a:spLocks noGrp="1"/>
          </p:cNvSpPr>
          <p:nvPr>
            <p:ph type="title"/>
          </p:nvPr>
        </p:nvSpPr>
        <p:spPr>
          <a:xfrm>
            <a:off x="588261" y="585216"/>
            <a:ext cx="11011601" cy="553998"/>
          </a:xfrm>
        </p:spPr>
        <p:txBody>
          <a:bodyPr/>
          <a:lstStyle/>
          <a:p>
            <a:r>
              <a:rPr lang="en-US" noProof="0" dirty="0"/>
              <a:t>My Chat pane doesn’t look like the picture</a:t>
            </a:r>
          </a:p>
        </p:txBody>
      </p:sp>
      <p:sp>
        <p:nvSpPr>
          <p:cNvPr id="13" name="TextBox 12">
            <a:extLst>
              <a:ext uri="{FF2B5EF4-FFF2-40B4-BE49-F238E27FC236}">
                <a16:creationId xmlns:a16="http://schemas.microsoft.com/office/drawing/2014/main" id="{5CB09FB7-B877-9710-3993-203F938368EA}"/>
              </a:ext>
            </a:extLst>
          </p:cNvPr>
          <p:cNvSpPr txBox="1"/>
          <p:nvPr/>
        </p:nvSpPr>
        <p:spPr>
          <a:xfrm>
            <a:off x="753208" y="1421212"/>
            <a:ext cx="10682514" cy="553998"/>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Segoe UI Semibold"/>
                <a:ea typeface="+mn-ea"/>
                <a:cs typeface="+mn-cs"/>
              </a:rPr>
              <a:t>We are squeezing a lot of capabilities into a small space so you may notice the chat pane is highly dynamic depending on its width. Here is what you may experience</a:t>
            </a:r>
          </a:p>
        </p:txBody>
      </p:sp>
      <p:grpSp>
        <p:nvGrpSpPr>
          <p:cNvPr id="3" name="Group 2" descr="Diagram showing layout changes of a Copilot chat interface from full width to minimum width, with icons shifting, chat title removed, and options condensed for navigation, work/web, and temporary chat features.">
            <a:extLst>
              <a:ext uri="{FF2B5EF4-FFF2-40B4-BE49-F238E27FC236}">
                <a16:creationId xmlns:a16="http://schemas.microsoft.com/office/drawing/2014/main" id="{C358322D-56F9-E8E7-C9A9-069923AD0A19}"/>
              </a:ext>
            </a:extLst>
          </p:cNvPr>
          <p:cNvGrpSpPr/>
          <p:nvPr/>
        </p:nvGrpSpPr>
        <p:grpSpPr>
          <a:xfrm>
            <a:off x="666750" y="2133600"/>
            <a:ext cx="10772775" cy="4215628"/>
            <a:chOff x="666750" y="2133600"/>
            <a:chExt cx="10772775" cy="4215628"/>
          </a:xfrm>
        </p:grpSpPr>
        <p:grpSp>
          <p:nvGrpSpPr>
            <p:cNvPr id="15" name="Group 14">
              <a:extLst>
                <a:ext uri="{FF2B5EF4-FFF2-40B4-BE49-F238E27FC236}">
                  <a16:creationId xmlns:a16="http://schemas.microsoft.com/office/drawing/2014/main" id="{F9492F77-7591-B6E4-1AA3-0CC033AA84BC}"/>
                </a:ext>
              </a:extLst>
            </p:cNvPr>
            <p:cNvGrpSpPr/>
            <p:nvPr/>
          </p:nvGrpSpPr>
          <p:grpSpPr>
            <a:xfrm>
              <a:off x="2639511" y="2508464"/>
              <a:ext cx="8800014" cy="442744"/>
              <a:chOff x="2639511" y="2252832"/>
              <a:chExt cx="8800014" cy="442744"/>
            </a:xfrm>
          </p:grpSpPr>
          <p:sp>
            <p:nvSpPr>
              <p:cNvPr id="16" name="Freeform: Shape 32">
                <a:extLst>
                  <a:ext uri="{FF2B5EF4-FFF2-40B4-BE49-F238E27FC236}">
                    <a16:creationId xmlns:a16="http://schemas.microsoft.com/office/drawing/2014/main" id="{E5C11DC5-8F37-2143-E089-61E79C0D2631}"/>
                  </a:ext>
                  <a:ext uri="{C183D7F6-B498-43B3-948B-1728B52AA6E4}">
                    <adec:decorative xmlns:adec="http://schemas.microsoft.com/office/drawing/2017/decorative" val="1"/>
                  </a:ext>
                </a:extLst>
              </p:cNvPr>
              <p:cNvSpPr>
                <a:spLocks/>
              </p:cNvSpPr>
              <p:nvPr/>
            </p:nvSpPr>
            <p:spPr bwMode="auto">
              <a:xfrm>
                <a:off x="2657475" y="22528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pic>
            <p:nvPicPr>
              <p:cNvPr id="18" name="Picture 17">
                <a:extLst>
                  <a:ext uri="{FF2B5EF4-FFF2-40B4-BE49-F238E27FC236}">
                    <a16:creationId xmlns:a16="http://schemas.microsoft.com/office/drawing/2014/main" id="{C2E088E2-99DA-D570-4308-7E5DECFE9F14}"/>
                  </a:ext>
                </a:extLst>
              </p:cNvPr>
              <p:cNvPicPr>
                <a:picLocks noChangeAspect="1"/>
              </p:cNvPicPr>
              <p:nvPr/>
            </p:nvPicPr>
            <p:blipFill>
              <a:blip r:embed="rId5">
                <a:clrChange>
                  <a:clrFrom>
                    <a:srgbClr val="FAFAFA"/>
                  </a:clrFrom>
                  <a:clrTo>
                    <a:srgbClr val="FAFAFA">
                      <a:alpha val="0"/>
                    </a:srgbClr>
                  </a:clrTo>
                </a:clrChange>
              </a:blip>
              <a:stretch>
                <a:fillRect/>
              </a:stretch>
            </p:blipFill>
            <p:spPr>
              <a:xfrm>
                <a:off x="2639511" y="2271675"/>
                <a:ext cx="7213150" cy="405058"/>
              </a:xfrm>
              <a:prstGeom prst="rect">
                <a:avLst/>
              </a:prstGeom>
              <a:ln>
                <a:noFill/>
              </a:ln>
            </p:spPr>
          </p:pic>
        </p:grpSp>
        <p:grpSp>
          <p:nvGrpSpPr>
            <p:cNvPr id="19" name="Group 18">
              <a:extLst>
                <a:ext uri="{FF2B5EF4-FFF2-40B4-BE49-F238E27FC236}">
                  <a16:creationId xmlns:a16="http://schemas.microsoft.com/office/drawing/2014/main" id="{B73E5716-030A-5E1D-2DFE-C1F04EE054F8}"/>
                </a:ext>
              </a:extLst>
            </p:cNvPr>
            <p:cNvGrpSpPr/>
            <p:nvPr/>
          </p:nvGrpSpPr>
          <p:grpSpPr>
            <a:xfrm>
              <a:off x="2639510" y="3318396"/>
              <a:ext cx="8800015" cy="442744"/>
              <a:chOff x="2639510" y="3052932"/>
              <a:chExt cx="8800015" cy="442744"/>
            </a:xfrm>
          </p:grpSpPr>
          <p:sp>
            <p:nvSpPr>
              <p:cNvPr id="20" name="Freeform: Shape 32">
                <a:extLst>
                  <a:ext uri="{FF2B5EF4-FFF2-40B4-BE49-F238E27FC236}">
                    <a16:creationId xmlns:a16="http://schemas.microsoft.com/office/drawing/2014/main" id="{92AD84E2-D04B-000A-D54A-9B152DB831F4}"/>
                  </a:ext>
                  <a:ext uri="{C183D7F6-B498-43B3-948B-1728B52AA6E4}">
                    <adec:decorative xmlns:adec="http://schemas.microsoft.com/office/drawing/2017/decorative" val="1"/>
                  </a:ext>
                </a:extLst>
              </p:cNvPr>
              <p:cNvSpPr>
                <a:spLocks/>
              </p:cNvSpPr>
              <p:nvPr/>
            </p:nvSpPr>
            <p:spPr bwMode="auto">
              <a:xfrm>
                <a:off x="2657475" y="30529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pic>
            <p:nvPicPr>
              <p:cNvPr id="22" name="Picture 21">
                <a:extLst>
                  <a:ext uri="{FF2B5EF4-FFF2-40B4-BE49-F238E27FC236}">
                    <a16:creationId xmlns:a16="http://schemas.microsoft.com/office/drawing/2014/main" id="{8D1977D0-3248-F903-8E25-8C51F1B0DE67}"/>
                  </a:ext>
                </a:extLst>
              </p:cNvPr>
              <p:cNvPicPr>
                <a:picLocks noChangeAspect="1"/>
              </p:cNvPicPr>
              <p:nvPr/>
            </p:nvPicPr>
            <p:blipFill>
              <a:blip r:embed="rId6">
                <a:clrChange>
                  <a:clrFrom>
                    <a:srgbClr val="FAFAFA"/>
                  </a:clrFrom>
                  <a:clrTo>
                    <a:srgbClr val="FAFAFA">
                      <a:alpha val="0"/>
                    </a:srgbClr>
                  </a:clrTo>
                </a:clrChange>
              </a:blip>
              <a:stretch>
                <a:fillRect/>
              </a:stretch>
            </p:blipFill>
            <p:spPr>
              <a:xfrm>
                <a:off x="2639510" y="3063144"/>
                <a:ext cx="6453054" cy="422320"/>
              </a:xfrm>
              <a:prstGeom prst="rect">
                <a:avLst/>
              </a:prstGeom>
              <a:ln>
                <a:noFill/>
              </a:ln>
            </p:spPr>
          </p:pic>
        </p:grpSp>
        <p:grpSp>
          <p:nvGrpSpPr>
            <p:cNvPr id="33" name="Group 32">
              <a:extLst>
                <a:ext uri="{FF2B5EF4-FFF2-40B4-BE49-F238E27FC236}">
                  <a16:creationId xmlns:a16="http://schemas.microsoft.com/office/drawing/2014/main" id="{F9D63013-0319-B4CC-4314-FA2CD9AD74C3}"/>
                </a:ext>
              </a:extLst>
            </p:cNvPr>
            <p:cNvGrpSpPr/>
            <p:nvPr/>
          </p:nvGrpSpPr>
          <p:grpSpPr>
            <a:xfrm>
              <a:off x="2639510" y="4128328"/>
              <a:ext cx="8800015" cy="442744"/>
              <a:chOff x="2639510" y="3853032"/>
              <a:chExt cx="8800015" cy="442744"/>
            </a:xfrm>
          </p:grpSpPr>
          <p:sp>
            <p:nvSpPr>
              <p:cNvPr id="34" name="Freeform: Shape 32">
                <a:extLst>
                  <a:ext uri="{FF2B5EF4-FFF2-40B4-BE49-F238E27FC236}">
                    <a16:creationId xmlns:a16="http://schemas.microsoft.com/office/drawing/2014/main" id="{00B22803-B980-F2E3-A3BE-F5268D5B7B05}"/>
                  </a:ext>
                  <a:ext uri="{C183D7F6-B498-43B3-948B-1728B52AA6E4}">
                    <adec:decorative xmlns:adec="http://schemas.microsoft.com/office/drawing/2017/decorative" val="1"/>
                  </a:ext>
                </a:extLst>
              </p:cNvPr>
              <p:cNvSpPr>
                <a:spLocks/>
              </p:cNvSpPr>
              <p:nvPr/>
            </p:nvSpPr>
            <p:spPr bwMode="auto">
              <a:xfrm>
                <a:off x="2657475" y="38530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pic>
            <p:nvPicPr>
              <p:cNvPr id="36" name="Picture 35">
                <a:extLst>
                  <a:ext uri="{FF2B5EF4-FFF2-40B4-BE49-F238E27FC236}">
                    <a16:creationId xmlns:a16="http://schemas.microsoft.com/office/drawing/2014/main" id="{B1E40CD6-CB7E-EFDB-EF39-E7F8D882E120}"/>
                  </a:ext>
                </a:extLst>
              </p:cNvPr>
              <p:cNvPicPr>
                <a:picLocks noChangeAspect="1"/>
              </p:cNvPicPr>
              <p:nvPr/>
            </p:nvPicPr>
            <p:blipFill>
              <a:blip r:embed="rId7">
                <a:clrChange>
                  <a:clrFrom>
                    <a:srgbClr val="FAFAFA"/>
                  </a:clrFrom>
                  <a:clrTo>
                    <a:srgbClr val="FAFAFA">
                      <a:alpha val="0"/>
                    </a:srgbClr>
                  </a:clrTo>
                </a:clrChange>
              </a:blip>
              <a:stretch>
                <a:fillRect/>
              </a:stretch>
            </p:blipFill>
            <p:spPr>
              <a:xfrm>
                <a:off x="2639510" y="3868042"/>
                <a:ext cx="5548841" cy="412724"/>
              </a:xfrm>
              <a:prstGeom prst="rect">
                <a:avLst/>
              </a:prstGeom>
              <a:ln>
                <a:noFill/>
              </a:ln>
            </p:spPr>
          </p:pic>
        </p:grpSp>
        <p:grpSp>
          <p:nvGrpSpPr>
            <p:cNvPr id="38" name="Group 37">
              <a:extLst>
                <a:ext uri="{FF2B5EF4-FFF2-40B4-BE49-F238E27FC236}">
                  <a16:creationId xmlns:a16="http://schemas.microsoft.com/office/drawing/2014/main" id="{DAA8A07F-DE82-D18B-2512-47D074C85DC6}"/>
                </a:ext>
              </a:extLst>
            </p:cNvPr>
            <p:cNvGrpSpPr/>
            <p:nvPr/>
          </p:nvGrpSpPr>
          <p:grpSpPr>
            <a:xfrm>
              <a:off x="2639510" y="4938260"/>
              <a:ext cx="8800015" cy="442744"/>
              <a:chOff x="2639510" y="4653132"/>
              <a:chExt cx="8800015" cy="442744"/>
            </a:xfrm>
          </p:grpSpPr>
          <p:sp>
            <p:nvSpPr>
              <p:cNvPr id="39" name="Freeform: Shape 32">
                <a:extLst>
                  <a:ext uri="{FF2B5EF4-FFF2-40B4-BE49-F238E27FC236}">
                    <a16:creationId xmlns:a16="http://schemas.microsoft.com/office/drawing/2014/main" id="{8F4C3855-A82F-A333-9892-EEC87770BD79}"/>
                  </a:ext>
                  <a:ext uri="{C183D7F6-B498-43B3-948B-1728B52AA6E4}">
                    <adec:decorative xmlns:adec="http://schemas.microsoft.com/office/drawing/2017/decorative" val="1"/>
                  </a:ext>
                </a:extLst>
              </p:cNvPr>
              <p:cNvSpPr>
                <a:spLocks/>
              </p:cNvSpPr>
              <p:nvPr/>
            </p:nvSpPr>
            <p:spPr bwMode="auto">
              <a:xfrm>
                <a:off x="2657475" y="46531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pic>
            <p:nvPicPr>
              <p:cNvPr id="45" name="Picture 44">
                <a:extLst>
                  <a:ext uri="{FF2B5EF4-FFF2-40B4-BE49-F238E27FC236}">
                    <a16:creationId xmlns:a16="http://schemas.microsoft.com/office/drawing/2014/main" id="{939F1AD5-91A5-B38F-DEAF-30C8D06E4290}"/>
                  </a:ext>
                </a:extLst>
              </p:cNvPr>
              <p:cNvPicPr>
                <a:picLocks noChangeAspect="1"/>
              </p:cNvPicPr>
              <p:nvPr/>
            </p:nvPicPr>
            <p:blipFill>
              <a:blip r:embed="rId8">
                <a:clrChange>
                  <a:clrFrom>
                    <a:srgbClr val="FAFAFA"/>
                  </a:clrFrom>
                  <a:clrTo>
                    <a:srgbClr val="FAFAFA">
                      <a:alpha val="0"/>
                    </a:srgbClr>
                  </a:clrTo>
                </a:clrChange>
              </a:blip>
              <a:stretch>
                <a:fillRect/>
              </a:stretch>
            </p:blipFill>
            <p:spPr>
              <a:xfrm>
                <a:off x="2639510" y="4663557"/>
                <a:ext cx="4173096" cy="421895"/>
              </a:xfrm>
              <a:prstGeom prst="rect">
                <a:avLst/>
              </a:prstGeom>
              <a:ln>
                <a:noFill/>
              </a:ln>
            </p:spPr>
          </p:pic>
        </p:grpSp>
        <p:grpSp>
          <p:nvGrpSpPr>
            <p:cNvPr id="46" name="Group 45">
              <a:extLst>
                <a:ext uri="{FF2B5EF4-FFF2-40B4-BE49-F238E27FC236}">
                  <a16:creationId xmlns:a16="http://schemas.microsoft.com/office/drawing/2014/main" id="{04214FB7-BB48-C7F7-F092-A7A3B5C58168}"/>
                </a:ext>
              </a:extLst>
            </p:cNvPr>
            <p:cNvGrpSpPr/>
            <p:nvPr/>
          </p:nvGrpSpPr>
          <p:grpSpPr>
            <a:xfrm>
              <a:off x="2639510" y="5748194"/>
              <a:ext cx="8800015" cy="442744"/>
              <a:chOff x="2639510" y="5453232"/>
              <a:chExt cx="8800015" cy="442744"/>
            </a:xfrm>
          </p:grpSpPr>
          <p:sp>
            <p:nvSpPr>
              <p:cNvPr id="47" name="Freeform: Shape 32">
                <a:extLst>
                  <a:ext uri="{FF2B5EF4-FFF2-40B4-BE49-F238E27FC236}">
                    <a16:creationId xmlns:a16="http://schemas.microsoft.com/office/drawing/2014/main" id="{B4623F9D-32F2-D788-3C14-39D47300DBB3}"/>
                  </a:ext>
                  <a:ext uri="{C183D7F6-B498-43B3-948B-1728B52AA6E4}">
                    <adec:decorative xmlns:adec="http://schemas.microsoft.com/office/drawing/2017/decorative" val="1"/>
                  </a:ext>
                </a:extLst>
              </p:cNvPr>
              <p:cNvSpPr>
                <a:spLocks/>
              </p:cNvSpPr>
              <p:nvPr/>
            </p:nvSpPr>
            <p:spPr bwMode="auto">
              <a:xfrm>
                <a:off x="2657475" y="5453232"/>
                <a:ext cx="8782050" cy="442744"/>
              </a:xfrm>
              <a:prstGeom prst="roundRect">
                <a:avLst>
                  <a:gd name="adj" fmla="val 50000"/>
                </a:avLst>
              </a:prstGeom>
              <a:solidFill>
                <a:schemeClr val="bg1">
                  <a:alpha val="70000"/>
                </a:schemeClr>
              </a:solidFill>
              <a:ln>
                <a:solidFill>
                  <a:schemeClr val="bg1"/>
                </a:solidFill>
              </a:ln>
              <a:effectLst>
                <a:outerShdw blurRad="223661" dist="140295" dir="2700000" algn="tl" rotWithShape="0">
                  <a:schemeClr val="accent1">
                    <a:alpha val="1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pic>
            <p:nvPicPr>
              <p:cNvPr id="48" name="Picture 47">
                <a:extLst>
                  <a:ext uri="{FF2B5EF4-FFF2-40B4-BE49-F238E27FC236}">
                    <a16:creationId xmlns:a16="http://schemas.microsoft.com/office/drawing/2014/main" id="{D0B9E91F-9136-D17A-B8F4-6B8673A8B929}"/>
                  </a:ext>
                </a:extLst>
              </p:cNvPr>
              <p:cNvPicPr>
                <a:picLocks noChangeAspect="1"/>
              </p:cNvPicPr>
              <p:nvPr/>
            </p:nvPicPr>
            <p:blipFill>
              <a:blip r:embed="rId9">
                <a:clrChange>
                  <a:clrFrom>
                    <a:srgbClr val="FAFAFA"/>
                  </a:clrFrom>
                  <a:clrTo>
                    <a:srgbClr val="FAFAFA">
                      <a:alpha val="0"/>
                    </a:srgbClr>
                  </a:clrTo>
                </a:clrChange>
              </a:blip>
              <a:stretch>
                <a:fillRect/>
              </a:stretch>
            </p:blipFill>
            <p:spPr>
              <a:xfrm>
                <a:off x="2639510" y="5468242"/>
                <a:ext cx="2898238" cy="412724"/>
              </a:xfrm>
              <a:prstGeom prst="rect">
                <a:avLst/>
              </a:prstGeom>
              <a:ln>
                <a:noFill/>
              </a:ln>
            </p:spPr>
          </p:pic>
        </p:grpSp>
        <p:sp>
          <p:nvSpPr>
            <p:cNvPr id="49" name="Title 1">
              <a:extLst>
                <a:ext uri="{FF2B5EF4-FFF2-40B4-BE49-F238E27FC236}">
                  <a16:creationId xmlns:a16="http://schemas.microsoft.com/office/drawing/2014/main" id="{D9B75C85-9BDF-56EB-4185-8150402EA784}"/>
                </a:ext>
              </a:extLst>
            </p:cNvPr>
            <p:cNvSpPr txBox="1">
              <a:spLocks/>
            </p:cNvSpPr>
            <p:nvPr/>
          </p:nvSpPr>
          <p:spPr>
            <a:xfrm>
              <a:off x="2288380" y="2285914"/>
              <a:ext cx="994569"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w="3175">
                    <a:noFill/>
                  </a:ln>
                  <a:solidFill>
                    <a:srgbClr val="000000"/>
                  </a:solidFill>
                  <a:effectLst/>
                  <a:uLnTx/>
                  <a:uFillTx/>
                  <a:latin typeface="Segoe UI"/>
                  <a:ea typeface="+mn-ea"/>
                  <a:cs typeface="Segoe UI" pitchFamily="34" charset="0"/>
                </a:rPr>
                <a:t>Navigation panel</a:t>
              </a:r>
            </a:p>
          </p:txBody>
        </p:sp>
        <p:sp>
          <p:nvSpPr>
            <p:cNvPr id="50" name="Title 1">
              <a:extLst>
                <a:ext uri="{FF2B5EF4-FFF2-40B4-BE49-F238E27FC236}">
                  <a16:creationId xmlns:a16="http://schemas.microsoft.com/office/drawing/2014/main" id="{A46D1467-208F-EECA-B9F2-BDF8B70C433A}"/>
                </a:ext>
              </a:extLst>
            </p:cNvPr>
            <p:cNvSpPr txBox="1">
              <a:spLocks/>
            </p:cNvSpPr>
            <p:nvPr/>
          </p:nvSpPr>
          <p:spPr>
            <a:xfrm>
              <a:off x="3590926" y="2285914"/>
              <a:ext cx="619124"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w="3175">
                    <a:noFill/>
                  </a:ln>
                  <a:solidFill>
                    <a:srgbClr val="000000"/>
                  </a:solidFill>
                  <a:effectLst/>
                  <a:uLnTx/>
                  <a:uFillTx/>
                  <a:latin typeface="Segoe UI"/>
                  <a:ea typeface="+mn-ea"/>
                  <a:cs typeface="Segoe UI" pitchFamily="34" charset="0"/>
                </a:rPr>
                <a:t>Chat title</a:t>
              </a:r>
            </a:p>
          </p:txBody>
        </p:sp>
        <p:sp>
          <p:nvSpPr>
            <p:cNvPr id="51" name="Title 1">
              <a:extLst>
                <a:ext uri="{FF2B5EF4-FFF2-40B4-BE49-F238E27FC236}">
                  <a16:creationId xmlns:a16="http://schemas.microsoft.com/office/drawing/2014/main" id="{AC786603-3494-637C-B667-58E2F0E334EF}"/>
                </a:ext>
              </a:extLst>
            </p:cNvPr>
            <p:cNvSpPr txBox="1">
              <a:spLocks/>
            </p:cNvSpPr>
            <p:nvPr/>
          </p:nvSpPr>
          <p:spPr>
            <a:xfrm>
              <a:off x="5895975" y="2285914"/>
              <a:ext cx="876300"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w="3175">
                    <a:noFill/>
                  </a:ln>
                  <a:solidFill>
                    <a:srgbClr val="000000"/>
                  </a:solidFill>
                  <a:effectLst/>
                  <a:uLnTx/>
                  <a:uFillTx/>
                  <a:latin typeface="Segoe UI"/>
                  <a:ea typeface="+mn-ea"/>
                  <a:cs typeface="Segoe UI" pitchFamily="34" charset="0"/>
                </a:rPr>
                <a:t>Full Work/Web</a:t>
              </a:r>
            </a:p>
          </p:txBody>
        </p:sp>
        <p:sp>
          <p:nvSpPr>
            <p:cNvPr id="52" name="Title 1">
              <a:extLst>
                <a:ext uri="{FF2B5EF4-FFF2-40B4-BE49-F238E27FC236}">
                  <a16:creationId xmlns:a16="http://schemas.microsoft.com/office/drawing/2014/main" id="{63CB266D-1A3D-2845-CAAC-434EFE51224E}"/>
                </a:ext>
              </a:extLst>
            </p:cNvPr>
            <p:cNvSpPr txBox="1">
              <a:spLocks/>
            </p:cNvSpPr>
            <p:nvPr/>
          </p:nvSpPr>
          <p:spPr>
            <a:xfrm>
              <a:off x="7205663" y="2285914"/>
              <a:ext cx="1836737"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w="3175">
                    <a:noFill/>
                  </a:ln>
                  <a:solidFill>
                    <a:srgbClr val="000000"/>
                  </a:solidFill>
                  <a:effectLst/>
                  <a:uLnTx/>
                  <a:uFillTx/>
                  <a:latin typeface="Segoe UI"/>
                  <a:ea typeface="+mn-ea"/>
                  <a:cs typeface="Segoe UI" pitchFamily="34" charset="0"/>
                </a:rPr>
                <a:t>New chat with temporary option</a:t>
              </a:r>
            </a:p>
          </p:txBody>
        </p:sp>
        <p:sp>
          <p:nvSpPr>
            <p:cNvPr id="53" name="Title 1">
              <a:extLst>
                <a:ext uri="{FF2B5EF4-FFF2-40B4-BE49-F238E27FC236}">
                  <a16:creationId xmlns:a16="http://schemas.microsoft.com/office/drawing/2014/main" id="{67F86CF8-D8F1-382E-CF28-607488059025}"/>
                </a:ext>
              </a:extLst>
            </p:cNvPr>
            <p:cNvSpPr txBox="1">
              <a:spLocks/>
            </p:cNvSpPr>
            <p:nvPr/>
          </p:nvSpPr>
          <p:spPr>
            <a:xfrm>
              <a:off x="9274175" y="2285914"/>
              <a:ext cx="876300"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w="3175">
                    <a:noFill/>
                  </a:ln>
                  <a:solidFill>
                    <a:srgbClr val="000000"/>
                  </a:solidFill>
                  <a:effectLst/>
                  <a:uLnTx/>
                  <a:uFillTx/>
                  <a:latin typeface="Segoe UI"/>
                  <a:ea typeface="+mn-ea"/>
                  <a:cs typeface="Segoe UI" pitchFamily="34" charset="0"/>
                </a:rPr>
                <a:t>More options</a:t>
              </a:r>
            </a:p>
          </p:txBody>
        </p:sp>
        <p:sp>
          <p:nvSpPr>
            <p:cNvPr id="54" name="Title 1">
              <a:extLst>
                <a:ext uri="{FF2B5EF4-FFF2-40B4-BE49-F238E27FC236}">
                  <a16:creationId xmlns:a16="http://schemas.microsoft.com/office/drawing/2014/main" id="{CA4D19AF-D26B-8324-B6F9-753D66B8D96A}"/>
                </a:ext>
              </a:extLst>
            </p:cNvPr>
            <p:cNvSpPr txBox="1">
              <a:spLocks/>
            </p:cNvSpPr>
            <p:nvPr/>
          </p:nvSpPr>
          <p:spPr>
            <a:xfrm>
              <a:off x="7358063" y="3019339"/>
              <a:ext cx="1981201"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w="3175">
                    <a:noFill/>
                  </a:ln>
                  <a:solidFill>
                    <a:srgbClr val="000000"/>
                  </a:solidFill>
                  <a:effectLst/>
                  <a:uLnTx/>
                  <a:uFillTx/>
                  <a:latin typeface="Segoe UI"/>
                  <a:ea typeface="+mn-ea"/>
                  <a:cs typeface="Segoe UI" pitchFamily="34" charset="0"/>
                </a:rPr>
                <a:t>Enterprise data protection shield</a:t>
              </a:r>
            </a:p>
          </p:txBody>
        </p:sp>
        <p:sp>
          <p:nvSpPr>
            <p:cNvPr id="55" name="Title 1">
              <a:extLst>
                <a:ext uri="{FF2B5EF4-FFF2-40B4-BE49-F238E27FC236}">
                  <a16:creationId xmlns:a16="http://schemas.microsoft.com/office/drawing/2014/main" id="{340F3247-59E5-0E63-39F6-9D63DD0D5411}"/>
                </a:ext>
              </a:extLst>
            </p:cNvPr>
            <p:cNvSpPr txBox="1">
              <a:spLocks/>
            </p:cNvSpPr>
            <p:nvPr/>
          </p:nvSpPr>
          <p:spPr>
            <a:xfrm>
              <a:off x="9645649" y="3019339"/>
              <a:ext cx="714375"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w="3175">
                    <a:noFill/>
                  </a:ln>
                  <a:solidFill>
                    <a:srgbClr val="000000"/>
                  </a:solidFill>
                  <a:effectLst/>
                  <a:uLnTx/>
                  <a:uFillTx/>
                  <a:latin typeface="Segoe UI"/>
                  <a:ea typeface="+mn-ea"/>
                  <a:cs typeface="Segoe UI" pitchFamily="34" charset="0"/>
                </a:rPr>
                <a:t>Close chat</a:t>
              </a:r>
            </a:p>
          </p:txBody>
        </p:sp>
        <p:sp>
          <p:nvSpPr>
            <p:cNvPr id="56" name="Rectangle: Rounded Corners 55">
              <a:extLst>
                <a:ext uri="{FF2B5EF4-FFF2-40B4-BE49-F238E27FC236}">
                  <a16:creationId xmlns:a16="http://schemas.microsoft.com/office/drawing/2014/main" id="{5934BFE0-155D-777A-9023-09FCA25D1C5A}"/>
                </a:ext>
              </a:extLst>
            </p:cNvPr>
            <p:cNvSpPr/>
            <p:nvPr/>
          </p:nvSpPr>
          <p:spPr bwMode="auto">
            <a:xfrm>
              <a:off x="3252788" y="3387515"/>
              <a:ext cx="1882475"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7" name="Title 1">
              <a:extLst>
                <a:ext uri="{FF2B5EF4-FFF2-40B4-BE49-F238E27FC236}">
                  <a16:creationId xmlns:a16="http://schemas.microsoft.com/office/drawing/2014/main" id="{4825D85B-4301-F893-8E51-DEF446F55883}"/>
                </a:ext>
              </a:extLst>
            </p:cNvPr>
            <p:cNvSpPr txBox="1">
              <a:spLocks/>
            </p:cNvSpPr>
            <p:nvPr/>
          </p:nvSpPr>
          <p:spPr>
            <a:xfrm>
              <a:off x="3400426" y="3114589"/>
              <a:ext cx="1000124"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w="3175">
                    <a:noFill/>
                  </a:ln>
                  <a:solidFill>
                    <a:srgbClr val="000000"/>
                  </a:solidFill>
                  <a:effectLst/>
                  <a:uLnTx/>
                  <a:uFillTx/>
                  <a:latin typeface="Segoe UI"/>
                  <a:ea typeface="+mn-ea"/>
                  <a:cs typeface="Segoe UI" pitchFamily="34" charset="0"/>
                </a:rPr>
                <a:t>Remove chat title</a:t>
              </a:r>
            </a:p>
          </p:txBody>
        </p:sp>
        <p:sp>
          <p:nvSpPr>
            <p:cNvPr id="58" name="Title 1">
              <a:extLst>
                <a:ext uri="{FF2B5EF4-FFF2-40B4-BE49-F238E27FC236}">
                  <a16:creationId xmlns:a16="http://schemas.microsoft.com/office/drawing/2014/main" id="{0AD45288-3E39-8211-55C0-901B741AF290}"/>
                </a:ext>
              </a:extLst>
            </p:cNvPr>
            <p:cNvSpPr txBox="1">
              <a:spLocks/>
            </p:cNvSpPr>
            <p:nvPr/>
          </p:nvSpPr>
          <p:spPr>
            <a:xfrm>
              <a:off x="2962275" y="3909926"/>
              <a:ext cx="4154805"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w="3175">
                    <a:noFill/>
                  </a:ln>
                  <a:solidFill>
                    <a:srgbClr val="000000"/>
                  </a:solidFill>
                  <a:effectLst/>
                  <a:uLnTx/>
                  <a:uFillTx/>
                  <a:latin typeface="Segoe UI"/>
                  <a:ea typeface="+mn-ea"/>
                  <a:cs typeface="Segoe UI" pitchFamily="34" charset="0"/>
                </a:rPr>
                <a:t>Move the Enterprise Data Protection shield next to Navigation panel icon</a:t>
              </a:r>
            </a:p>
          </p:txBody>
        </p:sp>
        <p:sp>
          <p:nvSpPr>
            <p:cNvPr id="59" name="Rectangle: Rounded Corners 58">
              <a:extLst>
                <a:ext uri="{FF2B5EF4-FFF2-40B4-BE49-F238E27FC236}">
                  <a16:creationId xmlns:a16="http://schemas.microsoft.com/office/drawing/2014/main" id="{D1856D8B-C158-B125-D885-229BE59A321A}"/>
                </a:ext>
              </a:extLst>
            </p:cNvPr>
            <p:cNvSpPr/>
            <p:nvPr/>
          </p:nvSpPr>
          <p:spPr bwMode="auto">
            <a:xfrm>
              <a:off x="3233738" y="4197447"/>
              <a:ext cx="247651"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0" name="Title 1">
              <a:extLst>
                <a:ext uri="{FF2B5EF4-FFF2-40B4-BE49-F238E27FC236}">
                  <a16:creationId xmlns:a16="http://schemas.microsoft.com/office/drawing/2014/main" id="{F79048D4-A6C3-E868-2722-5DAE90B06791}"/>
                </a:ext>
              </a:extLst>
            </p:cNvPr>
            <p:cNvSpPr txBox="1">
              <a:spLocks/>
            </p:cNvSpPr>
            <p:nvPr/>
          </p:nvSpPr>
          <p:spPr>
            <a:xfrm>
              <a:off x="2962275" y="4729076"/>
              <a:ext cx="3662363"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w="3175">
                    <a:noFill/>
                  </a:ln>
                  <a:solidFill>
                    <a:srgbClr val="000000"/>
                  </a:solidFill>
                  <a:effectLst/>
                  <a:uLnTx/>
                  <a:uFillTx/>
                  <a:latin typeface="Segoe UI"/>
                  <a:ea typeface="+mn-ea"/>
                  <a:cs typeface="Segoe UI" pitchFamily="34" charset="0"/>
                </a:rPr>
                <a:t>Condensed Work/Web to icons</a:t>
              </a:r>
            </a:p>
          </p:txBody>
        </p:sp>
        <p:sp>
          <p:nvSpPr>
            <p:cNvPr id="61" name="Rectangle: Rounded Corners 60">
              <a:extLst>
                <a:ext uri="{FF2B5EF4-FFF2-40B4-BE49-F238E27FC236}">
                  <a16:creationId xmlns:a16="http://schemas.microsoft.com/office/drawing/2014/main" id="{E013F74B-2A65-5ADF-2470-1B5D04F2B26E}"/>
                </a:ext>
              </a:extLst>
            </p:cNvPr>
            <p:cNvSpPr/>
            <p:nvPr/>
          </p:nvSpPr>
          <p:spPr bwMode="auto">
            <a:xfrm>
              <a:off x="4381500" y="5007379"/>
              <a:ext cx="728663"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2" name="Rectangle: Rounded Corners 61">
              <a:extLst>
                <a:ext uri="{FF2B5EF4-FFF2-40B4-BE49-F238E27FC236}">
                  <a16:creationId xmlns:a16="http://schemas.microsoft.com/office/drawing/2014/main" id="{221FCD6E-07CB-31B2-22DA-F5E9B22AEC90}"/>
                </a:ext>
              </a:extLst>
            </p:cNvPr>
            <p:cNvSpPr/>
            <p:nvPr/>
          </p:nvSpPr>
          <p:spPr bwMode="auto">
            <a:xfrm>
              <a:off x="4410075" y="5836363"/>
              <a:ext cx="390526" cy="304506"/>
            </a:xfrm>
            <a:prstGeom prst="roundRect">
              <a:avLst/>
            </a:prstGeom>
            <a:noFill/>
            <a:ln w="190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3" name="Title 1">
              <a:extLst>
                <a:ext uri="{FF2B5EF4-FFF2-40B4-BE49-F238E27FC236}">
                  <a16:creationId xmlns:a16="http://schemas.microsoft.com/office/drawing/2014/main" id="{8529B3F5-2217-5B37-EE63-42F70E0A65BA}"/>
                </a:ext>
              </a:extLst>
            </p:cNvPr>
            <p:cNvSpPr txBox="1">
              <a:spLocks/>
            </p:cNvSpPr>
            <p:nvPr/>
          </p:nvSpPr>
          <p:spPr>
            <a:xfrm>
              <a:off x="2962275" y="5538701"/>
              <a:ext cx="3662363" cy="15388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w="3175">
                    <a:noFill/>
                  </a:ln>
                  <a:solidFill>
                    <a:srgbClr val="000000"/>
                  </a:solidFill>
                  <a:effectLst/>
                  <a:uLnTx/>
                  <a:uFillTx/>
                  <a:latin typeface="Segoe UI"/>
                  <a:ea typeface="+mn-ea"/>
                  <a:cs typeface="Segoe UI" pitchFamily="34" charset="0"/>
                </a:rPr>
                <a:t>Move temporary chat option to more options</a:t>
              </a:r>
            </a:p>
          </p:txBody>
        </p:sp>
        <p:sp>
          <p:nvSpPr>
            <p:cNvPr id="64" name="Title 1">
              <a:extLst>
                <a:ext uri="{FF2B5EF4-FFF2-40B4-BE49-F238E27FC236}">
                  <a16:creationId xmlns:a16="http://schemas.microsoft.com/office/drawing/2014/main" id="{28E68184-476D-B7D2-F823-8E5B69F64BF0}"/>
                </a:ext>
              </a:extLst>
            </p:cNvPr>
            <p:cNvSpPr txBox="1">
              <a:spLocks/>
            </p:cNvSpPr>
            <p:nvPr/>
          </p:nvSpPr>
          <p:spPr>
            <a:xfrm>
              <a:off x="750962" y="2590800"/>
              <a:ext cx="753988" cy="21153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0" normalizeH="0" baseline="0" noProof="0" dirty="0">
                  <a:ln w="3175">
                    <a:noFill/>
                  </a:ln>
                  <a:solidFill>
                    <a:srgbClr val="000000"/>
                  </a:solidFill>
                  <a:effectLst/>
                  <a:uLnTx/>
                  <a:uFillTx/>
                  <a:latin typeface="Segoe UI Semibold"/>
                  <a:ea typeface="+mn-ea"/>
                  <a:cs typeface="Segoe UI" pitchFamily="34" charset="0"/>
                </a:rPr>
                <a:t>Full width</a:t>
              </a:r>
            </a:p>
          </p:txBody>
        </p:sp>
        <p:sp>
          <p:nvSpPr>
            <p:cNvPr id="65" name="Title 1">
              <a:extLst>
                <a:ext uri="{FF2B5EF4-FFF2-40B4-BE49-F238E27FC236}">
                  <a16:creationId xmlns:a16="http://schemas.microsoft.com/office/drawing/2014/main" id="{7BDFC986-80E4-D318-BF19-F5588E3B4EBA}"/>
                </a:ext>
              </a:extLst>
            </p:cNvPr>
            <p:cNvSpPr txBox="1">
              <a:spLocks/>
            </p:cNvSpPr>
            <p:nvPr/>
          </p:nvSpPr>
          <p:spPr>
            <a:xfrm>
              <a:off x="666750" y="5989237"/>
              <a:ext cx="838200" cy="21153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50" normalizeH="0" baseline="0" noProof="0" dirty="0">
                  <a:ln w="3175">
                    <a:noFill/>
                  </a:ln>
                  <a:solidFill>
                    <a:srgbClr val="000000"/>
                  </a:solidFill>
                  <a:effectLst/>
                  <a:uLnTx/>
                  <a:uFillTx/>
                  <a:latin typeface="Segoe UI Semibold"/>
                  <a:ea typeface="+mn-ea"/>
                  <a:cs typeface="Segoe UI" pitchFamily="34" charset="0"/>
                </a:rPr>
                <a:t>Min width</a:t>
              </a:r>
            </a:p>
          </p:txBody>
        </p:sp>
        <p:grpSp>
          <p:nvGrpSpPr>
            <p:cNvPr id="2" name="Group 1">
              <a:extLst>
                <a:ext uri="{FF2B5EF4-FFF2-40B4-BE49-F238E27FC236}">
                  <a16:creationId xmlns:a16="http://schemas.microsoft.com/office/drawing/2014/main" id="{C3F716D5-10A3-F26C-3E57-51B973D8EB95}"/>
                </a:ext>
              </a:extLst>
            </p:cNvPr>
            <p:cNvGrpSpPr/>
            <p:nvPr/>
          </p:nvGrpSpPr>
          <p:grpSpPr>
            <a:xfrm>
              <a:off x="1609725" y="2133600"/>
              <a:ext cx="571923" cy="4215628"/>
              <a:chOff x="1609725" y="2133600"/>
              <a:chExt cx="571923" cy="4215628"/>
            </a:xfrm>
          </p:grpSpPr>
          <p:sp>
            <p:nvSpPr>
              <p:cNvPr id="66" name="Arrow: Up 65">
                <a:extLst>
                  <a:ext uri="{FF2B5EF4-FFF2-40B4-BE49-F238E27FC236}">
                    <a16:creationId xmlns:a16="http://schemas.microsoft.com/office/drawing/2014/main" id="{DAD62433-AE15-980D-1CD2-C4155B3941C8}"/>
                  </a:ext>
                </a:extLst>
              </p:cNvPr>
              <p:cNvSpPr/>
              <p:nvPr/>
            </p:nvSpPr>
            <p:spPr bwMode="auto">
              <a:xfrm>
                <a:off x="1609725" y="2133600"/>
                <a:ext cx="571923" cy="4215628"/>
              </a:xfrm>
              <a:prstGeom prst="upArrow">
                <a:avLst/>
              </a:prstGeom>
              <a:gradFill flip="none" rotWithShape="1">
                <a:gsLst>
                  <a:gs pos="100000">
                    <a:srgbClr val="0078D4"/>
                  </a:gs>
                  <a:gs pos="29000">
                    <a:srgbClr val="8661C5"/>
                  </a:gs>
                  <a:gs pos="0">
                    <a:srgbClr val="C03BC4"/>
                  </a:gs>
                </a:gsLst>
                <a:path path="circle">
                  <a:fillToRect t="100000" r="100000"/>
                </a:path>
                <a:tileRect l="-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Segoe UI Semibold"/>
                  <a:ea typeface="+mn-ea"/>
                  <a:cs typeface="Segoe UI" panose="020B0502040204020203" pitchFamily="34" charset="0"/>
                </a:endParaRPr>
              </a:p>
            </p:txBody>
          </p:sp>
          <p:cxnSp>
            <p:nvCxnSpPr>
              <p:cNvPr id="67" name="Straight Connector 66">
                <a:extLst>
                  <a:ext uri="{FF2B5EF4-FFF2-40B4-BE49-F238E27FC236}">
                    <a16:creationId xmlns:a16="http://schemas.microsoft.com/office/drawing/2014/main" id="{67BD56E7-9DFD-0725-A120-91FCEAE7D2C1}"/>
                  </a:ext>
                </a:extLst>
              </p:cNvPr>
              <p:cNvCxnSpPr>
                <a:cxnSpLocks/>
              </p:cNvCxnSpPr>
              <p:nvPr/>
            </p:nvCxnSpPr>
            <p:spPr>
              <a:xfrm>
                <a:off x="1623102" y="2514600"/>
                <a:ext cx="0" cy="3762375"/>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53223471"/>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27650-746C-E68F-0BDA-9104D0EF23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7280E1-DEB5-877F-616F-2A506E5FB060}"/>
              </a:ext>
            </a:extLst>
          </p:cNvPr>
          <p:cNvSpPr>
            <a:spLocks noGrp="1"/>
          </p:cNvSpPr>
          <p:nvPr>
            <p:ph type="title"/>
          </p:nvPr>
        </p:nvSpPr>
        <p:spPr>
          <a:xfrm>
            <a:off x="588261" y="-938784"/>
            <a:ext cx="11011601" cy="553998"/>
          </a:xfrm>
        </p:spPr>
        <p:txBody>
          <a:bodyPr/>
          <a:lstStyle/>
          <a:p>
            <a:r>
              <a:rPr lang="en-US" noProof="0" dirty="0"/>
              <a:t>Copilot Chat in Word demo open file reference</a:t>
            </a:r>
            <a:br>
              <a:rPr lang="en-US" noProof="0" dirty="0"/>
            </a:br>
            <a:endParaRPr lang="en-US" noProof="0" dirty="0"/>
          </a:p>
        </p:txBody>
      </p:sp>
      <p:pic>
        <p:nvPicPr>
          <p:cNvPr id="4" name="1190-WordPaid" descr="Microsoft Word document demo">
            <a:hlinkClick r:id="" action="ppaction://media"/>
            <a:extLst>
              <a:ext uri="{FF2B5EF4-FFF2-40B4-BE49-F238E27FC236}">
                <a16:creationId xmlns:a16="http://schemas.microsoft.com/office/drawing/2014/main" id="{A7A6E938-068D-1BCC-C057-ECDC68A5C06A}"/>
              </a:ext>
            </a:extLst>
          </p:cNvPr>
          <p:cNvPicPr>
            <a:picLocks noChangeAspect="1"/>
          </p:cNvPicPr>
          <p:nvPr>
            <a:videoFile r:link="rId2"/>
            <p:extLst>
              <p:ext uri="{DAA4B4D4-6D71-4841-9C94-3DE7FCFB9230}">
                <p14:media xmlns:p14="http://schemas.microsoft.com/office/powerpoint/2010/main" r:embed="rId1">
                  <p14:extLst>
                    <p:ext uri="{3AFAAA56-56D3-431D-BCD4-E75A35582382}">
                      <p173:tracksInfo xmlns:p173="http://schemas.microsoft.com/office/powerpoint/2017/3/main" displayLoc="media">
                        <p173:trackLst>
                          <p173:track id="{963601C8-4A93-42A0-B39F-8D53EB36411C}" label="Dummy video CC 12 2" lang="" r:embed="rId5"/>
                        </p173:trackLst>
                      </p173:tracksInfo>
                    </p:ext>
                  </p14:extLst>
                </p14:media>
              </p:ext>
            </p:extLst>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15610012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9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2D76F-FC60-CB5B-054B-D93A10A43B91}"/>
              </a:ext>
            </a:extLst>
          </p:cNvPr>
          <p:cNvSpPr>
            <a:spLocks noGrp="1"/>
          </p:cNvSpPr>
          <p:nvPr>
            <p:ph type="title"/>
          </p:nvPr>
        </p:nvSpPr>
        <p:spPr>
          <a:xfrm>
            <a:off x="569911" y="3384610"/>
            <a:ext cx="4989641" cy="615553"/>
          </a:xfrm>
        </p:spPr>
        <p:txBody>
          <a:bodyPr/>
          <a:lstStyle/>
          <a:p>
            <a:r>
              <a:rPr lang="en-US" noProof="0" dirty="0"/>
              <a:t>Draft and insert content</a:t>
            </a:r>
          </a:p>
        </p:txBody>
      </p:sp>
      <p:sp>
        <p:nvSpPr>
          <p:cNvPr id="3" name="Text Placeholder 2">
            <a:extLst>
              <a:ext uri="{FF2B5EF4-FFF2-40B4-BE49-F238E27FC236}">
                <a16:creationId xmlns:a16="http://schemas.microsoft.com/office/drawing/2014/main" id="{24AE6FE8-891C-532D-007D-41306CE81930}"/>
              </a:ext>
            </a:extLst>
          </p:cNvPr>
          <p:cNvSpPr>
            <a:spLocks noGrp="1"/>
          </p:cNvSpPr>
          <p:nvPr>
            <p:ph type="body" sz="quarter" idx="12"/>
          </p:nvPr>
        </p:nvSpPr>
        <p:spPr>
          <a:xfrm>
            <a:off x="582042" y="4215828"/>
            <a:ext cx="4989641" cy="246221"/>
          </a:xfrm>
        </p:spPr>
        <p:txBody>
          <a:bodyPr/>
          <a:lstStyle/>
          <a:p>
            <a:r>
              <a:rPr lang="en-US" noProof="0" dirty="0"/>
              <a:t>Copilot generates content for a new or existing Word document that can be grounded by reference documents</a:t>
            </a:r>
          </a:p>
        </p:txBody>
      </p:sp>
    </p:spTree>
    <p:extLst>
      <p:ext uri="{BB962C8B-B14F-4D97-AF65-F5344CB8AC3E}">
        <p14:creationId xmlns:p14="http://schemas.microsoft.com/office/powerpoint/2010/main" val="495715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B0148F3-3D66-16D1-A609-A19B1960465F}"/>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t="7785"/>
          <a:stretch>
            <a:fillRect/>
          </a:stretch>
        </p:blipFill>
        <p:spPr>
          <a:xfrm>
            <a:off x="589069" y="1770157"/>
            <a:ext cx="11013862" cy="4502627"/>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2" name="Title 1">
            <a:extLst>
              <a:ext uri="{FF2B5EF4-FFF2-40B4-BE49-F238E27FC236}">
                <a16:creationId xmlns:a16="http://schemas.microsoft.com/office/drawing/2014/main" id="{B07A51C6-98D3-8D26-D430-8E593E4F4243}"/>
              </a:ext>
            </a:extLst>
          </p:cNvPr>
          <p:cNvSpPr>
            <a:spLocks noGrp="1"/>
          </p:cNvSpPr>
          <p:nvPr>
            <p:ph type="title"/>
          </p:nvPr>
        </p:nvSpPr>
        <p:spPr>
          <a:xfrm>
            <a:off x="588261" y="585216"/>
            <a:ext cx="11011601" cy="553998"/>
          </a:xfrm>
        </p:spPr>
        <p:txBody>
          <a:bodyPr/>
          <a:lstStyle/>
          <a:p>
            <a:r>
              <a:rPr lang="en-US" noProof="0" dirty="0"/>
              <a:t>Start from a blank document and referencing emails and meetings</a:t>
            </a:r>
          </a:p>
        </p:txBody>
      </p:sp>
      <p:pic>
        <p:nvPicPr>
          <p:cNvPr id="11" name="Picture 10" descr="Microsoft Copilot interface prompting what to draft, showing suggestions from files, emails, and meetings such as RFP-Response, Stand-up meeting, and contacts like Mona Kane and Miguel Silva">
            <a:extLst>
              <a:ext uri="{FF2B5EF4-FFF2-40B4-BE49-F238E27FC236}">
                <a16:creationId xmlns:a16="http://schemas.microsoft.com/office/drawing/2014/main" id="{DFABF076-0C71-106D-21E7-8CC6FD29EA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5906" y="1882307"/>
            <a:ext cx="6680727" cy="4278325"/>
          </a:xfrm>
          <a:prstGeom prst="rect">
            <a:avLst/>
          </a:prstGeom>
        </p:spPr>
      </p:pic>
      <p:sp>
        <p:nvSpPr>
          <p:cNvPr id="25" name="Freeform: Shape 24">
            <a:extLst>
              <a:ext uri="{FF2B5EF4-FFF2-40B4-BE49-F238E27FC236}">
                <a16:creationId xmlns:a16="http://schemas.microsoft.com/office/drawing/2014/main" id="{D680D28D-C25A-551D-CFD4-7BE85CE57850}"/>
              </a:ext>
              <a:ext uri="{C183D7F6-B498-43B3-948B-1728B52AA6E4}">
                <adec:decorative xmlns:adec="http://schemas.microsoft.com/office/drawing/2017/decorative" val="1"/>
              </a:ext>
            </a:extLst>
          </p:cNvPr>
          <p:cNvSpPr/>
          <p:nvPr/>
        </p:nvSpPr>
        <p:spPr bwMode="auto">
          <a:xfrm>
            <a:off x="6130410" y="1861597"/>
            <a:ext cx="5381080" cy="1473603"/>
          </a:xfrm>
          <a:custGeom>
            <a:avLst/>
            <a:gdLst>
              <a:gd name="connsiteX0" fmla="*/ 1415130 w 5381080"/>
              <a:gd name="connsiteY0" fmla="*/ 0 h 1473603"/>
              <a:gd name="connsiteX1" fmla="*/ 5290439 w 5381080"/>
              <a:gd name="connsiteY1" fmla="*/ 0 h 1473603"/>
              <a:gd name="connsiteX2" fmla="*/ 5381080 w 5381080"/>
              <a:gd name="connsiteY2" fmla="*/ 90641 h 1473603"/>
              <a:gd name="connsiteX3" fmla="*/ 5381080 w 5381080"/>
              <a:gd name="connsiteY3" fmla="*/ 1382962 h 1473603"/>
              <a:gd name="connsiteX4" fmla="*/ 5290439 w 5381080"/>
              <a:gd name="connsiteY4" fmla="*/ 1473603 h 1473603"/>
              <a:gd name="connsiteX5" fmla="*/ 1415130 w 5381080"/>
              <a:gd name="connsiteY5" fmla="*/ 1473603 h 1473603"/>
              <a:gd name="connsiteX6" fmla="*/ 1324489 w 5381080"/>
              <a:gd name="connsiteY6" fmla="*/ 1382962 h 1473603"/>
              <a:gd name="connsiteX7" fmla="*/ 1324489 w 5381080"/>
              <a:gd name="connsiteY7" fmla="*/ 1199496 h 1473603"/>
              <a:gd name="connsiteX8" fmla="*/ 0 w 5381080"/>
              <a:gd name="connsiteY8" fmla="*/ 1184046 h 1473603"/>
              <a:gd name="connsiteX9" fmla="*/ 1324489 w 5381080"/>
              <a:gd name="connsiteY9" fmla="*/ 704068 h 1473603"/>
              <a:gd name="connsiteX10" fmla="*/ 1324489 w 5381080"/>
              <a:gd name="connsiteY10" fmla="*/ 90641 h 1473603"/>
              <a:gd name="connsiteX11" fmla="*/ 1415130 w 5381080"/>
              <a:gd name="connsiteY11" fmla="*/ 0 h 1473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81080" h="1473603">
                <a:moveTo>
                  <a:pt x="1415130" y="0"/>
                </a:moveTo>
                <a:lnTo>
                  <a:pt x="5290439" y="0"/>
                </a:lnTo>
                <a:cubicBezTo>
                  <a:pt x="5340499" y="0"/>
                  <a:pt x="5381080" y="40581"/>
                  <a:pt x="5381080" y="90641"/>
                </a:cubicBezTo>
                <a:lnTo>
                  <a:pt x="5381080" y="1382962"/>
                </a:lnTo>
                <a:cubicBezTo>
                  <a:pt x="5381080" y="1433022"/>
                  <a:pt x="5340499" y="1473603"/>
                  <a:pt x="5290439" y="1473603"/>
                </a:cubicBezTo>
                <a:lnTo>
                  <a:pt x="1415130" y="1473603"/>
                </a:lnTo>
                <a:cubicBezTo>
                  <a:pt x="1365070" y="1473603"/>
                  <a:pt x="1324489" y="1433022"/>
                  <a:pt x="1324489" y="1382962"/>
                </a:cubicBezTo>
                <a:lnTo>
                  <a:pt x="1324489" y="1199496"/>
                </a:lnTo>
                <a:lnTo>
                  <a:pt x="0" y="1184046"/>
                </a:lnTo>
                <a:lnTo>
                  <a:pt x="1324489" y="704068"/>
                </a:lnTo>
                <a:lnTo>
                  <a:pt x="1324489" y="90641"/>
                </a:lnTo>
                <a:cubicBezTo>
                  <a:pt x="1324489" y="40581"/>
                  <a:pt x="1365070" y="0"/>
                  <a:pt x="1415130" y="0"/>
                </a:cubicBezTo>
                <a:close/>
              </a:path>
            </a:pathLst>
          </a:custGeom>
          <a:solidFill>
            <a:srgbClr val="FFFFFF">
              <a:alpha val="85098"/>
            </a:srgbClr>
          </a:solidFill>
          <a:ln w="6350" cap="flat" cmpd="sng" algn="ctr">
            <a:solidFill>
              <a:schemeClr val="bg1">
                <a:lumMod val="95000"/>
              </a:schemeClr>
            </a:solidFill>
            <a:prstDash val="solid"/>
            <a:headEnd type="none" w="med" len="med"/>
            <a:tailEnd type="none" w="med" len="med"/>
          </a:ln>
          <a:effectLst>
            <a:outerShdw blurRad="127000" dist="1270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 name="TextBox 23">
            <a:extLst>
              <a:ext uri="{FF2B5EF4-FFF2-40B4-BE49-F238E27FC236}">
                <a16:creationId xmlns:a16="http://schemas.microsoft.com/office/drawing/2014/main" id="{9079F96D-9AA6-C268-9016-8488176BD643}"/>
              </a:ext>
            </a:extLst>
          </p:cNvPr>
          <p:cNvSpPr txBox="1"/>
          <p:nvPr/>
        </p:nvSpPr>
        <p:spPr>
          <a:xfrm>
            <a:off x="7821025" y="2059789"/>
            <a:ext cx="3324340" cy="1077218"/>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a:ea typeface="Segoe UI" pitchFamily="34" charset="0"/>
                <a:cs typeface="Segoe UI" pitchFamily="34" charset="0"/>
              </a:rPr>
              <a:t>Tip: If you can’t remember the name of the content you want to reference, you can open the cloud file browser if using Copilot on the web to browse for the file directly. </a:t>
            </a:r>
          </a:p>
        </p:txBody>
      </p:sp>
    </p:spTree>
    <p:extLst>
      <p:ext uri="{BB962C8B-B14F-4D97-AF65-F5344CB8AC3E}">
        <p14:creationId xmlns:p14="http://schemas.microsoft.com/office/powerpoint/2010/main" val="86367631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DEEA9-2E51-03D7-A226-E1DFD2A10B79}"/>
            </a:ext>
          </a:extLst>
        </p:cNvPr>
        <p:cNvGrpSpPr/>
        <p:nvPr/>
      </p:nvGrpSpPr>
      <p:grpSpPr>
        <a:xfrm>
          <a:off x="0" y="0"/>
          <a:ext cx="0" cy="0"/>
          <a:chOff x="0" y="0"/>
          <a:chExt cx="0" cy="0"/>
        </a:xfrm>
      </p:grpSpPr>
      <p:pic>
        <p:nvPicPr>
          <p:cNvPr id="10" name="Picture 9" descr="Cursor with solid fill">
            <a:extLst>
              <a:ext uri="{FF2B5EF4-FFF2-40B4-BE49-F238E27FC236}">
                <a16:creationId xmlns:a16="http://schemas.microsoft.com/office/drawing/2014/main" id="{9027782E-BB04-4F6C-ED9D-C7C423CC7FDF}"/>
              </a:ext>
              <a:ext uri="{C183D7F6-B498-43B3-948B-1728B52AA6E4}">
                <adec:decorative xmlns:adec="http://schemas.microsoft.com/office/drawing/2017/decorative" val="1"/>
              </a:ext>
            </a:extLst>
          </p:cNvPr>
          <p:cNvPicPr>
            <a:picLocks noChangeAspect="1"/>
          </p:cNvPicPr>
          <p:nvPr/>
        </p:nvPicPr>
        <p:blipFill rotWithShape="1">
          <a:blip r:embed="rId3" cstate="screen">
            <a:alphaModFix amt="50000"/>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p:blipFill>
        <p:spPr>
          <a:xfrm>
            <a:off x="589069" y="1448904"/>
            <a:ext cx="11013862" cy="4882759"/>
          </a:xfrm>
          <a:prstGeom prst="roundRect">
            <a:avLst>
              <a:gd name="adj" fmla="val 2585"/>
            </a:avLst>
          </a:prstGeom>
          <a:solidFill>
            <a:schemeClr val="bg1"/>
          </a:solidFill>
          <a:ln>
            <a:solidFill>
              <a:schemeClr val="bg1"/>
            </a:solidFill>
          </a:ln>
          <a:effectLst>
            <a:outerShdw blurRad="223661" dist="140295" dir="2700000" algn="tl" rotWithShape="0">
              <a:schemeClr val="accent1">
                <a:alpha val="15000"/>
              </a:schemeClr>
            </a:outerShdw>
          </a:effectLst>
        </p:spPr>
      </p:pic>
      <p:sp>
        <p:nvSpPr>
          <p:cNvPr id="6" name="Title 5">
            <a:extLst>
              <a:ext uri="{FF2B5EF4-FFF2-40B4-BE49-F238E27FC236}">
                <a16:creationId xmlns:a16="http://schemas.microsoft.com/office/drawing/2014/main" id="{A452A852-81B8-A51E-A270-AF55A1B66A6F}"/>
              </a:ext>
            </a:extLst>
          </p:cNvPr>
          <p:cNvSpPr>
            <a:spLocks noGrp="1"/>
          </p:cNvSpPr>
          <p:nvPr>
            <p:ph type="title"/>
          </p:nvPr>
        </p:nvSpPr>
        <p:spPr>
          <a:xfrm>
            <a:off x="588261" y="585216"/>
            <a:ext cx="11011601" cy="553998"/>
          </a:xfrm>
        </p:spPr>
        <p:txBody>
          <a:bodyPr/>
          <a:lstStyle/>
          <a:p>
            <a:r>
              <a:rPr lang="en-US" noProof="0" dirty="0"/>
              <a:t>Add to and expand on existing content</a:t>
            </a:r>
          </a:p>
        </p:txBody>
      </p:sp>
      <p:pic>
        <p:nvPicPr>
          <p:cNvPr id="7" name="Picture 6" descr="Cursor with solid fill">
            <a:extLst>
              <a:ext uri="{FF2B5EF4-FFF2-40B4-BE49-F238E27FC236}">
                <a16:creationId xmlns:a16="http://schemas.microsoft.com/office/drawing/2014/main" id="{01DA8C2A-A6C1-33A2-326C-0BC6B8ADED6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3733" b="-3733"/>
          <a:stretch>
            <a:fillRect/>
          </a:stretch>
        </p:blipFill>
        <p:spPr>
          <a:xfrm>
            <a:off x="680509" y="2274268"/>
            <a:ext cx="5954182" cy="3400900"/>
          </a:xfrm>
          <a:prstGeom prst="roundRect">
            <a:avLst>
              <a:gd name="adj" fmla="val 2850"/>
            </a:avLst>
          </a:prstGeom>
          <a:solidFill>
            <a:srgbClr val="FFFFFF"/>
          </a:solidFill>
        </p:spPr>
      </p:pic>
      <p:pic>
        <p:nvPicPr>
          <p:cNvPr id="3" name="Picture 2" descr="Cursor with solid fill">
            <a:extLst>
              <a:ext uri="{FF2B5EF4-FFF2-40B4-BE49-F238E27FC236}">
                <a16:creationId xmlns:a16="http://schemas.microsoft.com/office/drawing/2014/main" id="{892C3216-3BAE-11A2-5E2B-92044522A56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6726131" y="1540344"/>
            <a:ext cx="4785360" cy="4699879"/>
          </a:xfrm>
          <a:prstGeom prst="roundRect">
            <a:avLst>
              <a:gd name="adj" fmla="val 2345"/>
            </a:avLst>
          </a:prstGeom>
        </p:spPr>
      </p:pic>
    </p:spTree>
    <p:extLst>
      <p:ext uri="{BB962C8B-B14F-4D97-AF65-F5344CB8AC3E}">
        <p14:creationId xmlns:p14="http://schemas.microsoft.com/office/powerpoint/2010/main" val="2580964384"/>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_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87867195-f2b8-4ac2-b0b6-6bb73cb33afc}" enabled="1" method="Privilege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otalTime>0</TotalTime>
  <Words>3434</Words>
  <Application>Microsoft Office PowerPoint</Application>
  <PresentationFormat>Widescreen</PresentationFormat>
  <Paragraphs>233</Paragraphs>
  <Slides>23</Slides>
  <Notes>23</Notes>
  <HiddenSlides>0</HiddenSlides>
  <MMClips>1</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4" baseType="lpstr">
      <vt:lpstr>Aptos</vt:lpstr>
      <vt:lpstr>Arial</vt:lpstr>
      <vt:lpstr>Calibri</vt:lpstr>
      <vt:lpstr>Consolas</vt:lpstr>
      <vt:lpstr>ginto-copilot</vt:lpstr>
      <vt:lpstr>Segoe UI</vt:lpstr>
      <vt:lpstr>Segoe UI Semibold</vt:lpstr>
      <vt:lpstr>SegoeUI</vt:lpstr>
      <vt:lpstr>Wingdings</vt:lpstr>
      <vt:lpstr>1_LIGHT MODE</vt:lpstr>
      <vt:lpstr>think-cell Slide</vt:lpstr>
      <vt:lpstr>Get started with Microsoft 365 Copilot in Word</vt:lpstr>
      <vt:lpstr>Copilot Chat in Word</vt:lpstr>
      <vt:lpstr>Starting a chat in Word</vt:lpstr>
      <vt:lpstr>Copilot Chat in Word response</vt:lpstr>
      <vt:lpstr>My Chat pane doesn’t look like the picture</vt:lpstr>
      <vt:lpstr>Copilot Chat in Word demo open file reference </vt:lpstr>
      <vt:lpstr>Draft and insert content</vt:lpstr>
      <vt:lpstr>Start from a blank document and referencing emails and meetings</vt:lpstr>
      <vt:lpstr>Add to and expand on existing content</vt:lpstr>
      <vt:lpstr>Draft from selected content</vt:lpstr>
      <vt:lpstr>Use Copilot to polish pasted content</vt:lpstr>
      <vt:lpstr>Polish your document with Designer-generated banners and images</vt:lpstr>
      <vt:lpstr>Rewrite content</vt:lpstr>
      <vt:lpstr>Rewrite content and refine with prompts</vt:lpstr>
      <vt:lpstr>Visualize text as tables</vt:lpstr>
      <vt:lpstr>Visualize text as a table</vt:lpstr>
      <vt:lpstr>Get coaching</vt:lpstr>
      <vt:lpstr>Get writing suggestions on selected text</vt:lpstr>
      <vt:lpstr>Summarize your content</vt:lpstr>
      <vt:lpstr>Summarize your content </vt:lpstr>
      <vt:lpstr>Ask questions in Chat</vt:lpstr>
      <vt:lpstr>Ask open-ended questions and reference the web and work content</vt:lpstr>
      <vt:lpstr>Skilling experiences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2025-09-18T20:52:31Z</dcterms:created>
  <dcterms:modified xsi:type="dcterms:W3CDTF">2025-09-18T20:52:39Z</dcterms:modified>
</cp:coreProperties>
</file>